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1051" r:id="rId3"/>
    <p:sldId id="1135" r:id="rId4"/>
    <p:sldId id="1136" r:id="rId5"/>
    <p:sldId id="1137" r:id="rId6"/>
    <p:sldId id="1138" r:id="rId7"/>
    <p:sldId id="1106" r:id="rId8"/>
    <p:sldId id="1122" r:id="rId9"/>
    <p:sldId id="1124" r:id="rId10"/>
    <p:sldId id="1125" r:id="rId11"/>
    <p:sldId id="1126" r:id="rId12"/>
    <p:sldId id="1127" r:id="rId13"/>
    <p:sldId id="1177" r:id="rId14"/>
    <p:sldId id="1128" r:id="rId15"/>
    <p:sldId id="1129" r:id="rId16"/>
    <p:sldId id="1130" r:id="rId17"/>
    <p:sldId id="1131" r:id="rId18"/>
    <p:sldId id="1132" r:id="rId19"/>
    <p:sldId id="1133" r:id="rId20"/>
    <p:sldId id="1134" r:id="rId21"/>
    <p:sldId id="1178" r:id="rId22"/>
    <p:sldId id="1176" r:id="rId23"/>
    <p:sldId id="1179" r:id="rId24"/>
    <p:sldId id="1098" r:id="rId25"/>
    <p:sldId id="1076" r:id="rId26"/>
    <p:sldId id="1078" r:id="rId27"/>
    <p:sldId id="1079" r:id="rId28"/>
    <p:sldId id="1080" r:id="rId29"/>
    <p:sldId id="1081" r:id="rId30"/>
    <p:sldId id="1082" r:id="rId31"/>
    <p:sldId id="1083" r:id="rId32"/>
    <p:sldId id="1084" r:id="rId33"/>
    <p:sldId id="1085" r:id="rId34"/>
    <p:sldId id="1086" r:id="rId35"/>
    <p:sldId id="1087" r:id="rId36"/>
    <p:sldId id="1088" r:id="rId37"/>
    <p:sldId id="1089" r:id="rId38"/>
    <p:sldId id="1090" r:id="rId39"/>
    <p:sldId id="1091" r:id="rId40"/>
    <p:sldId id="1092" r:id="rId41"/>
    <p:sldId id="1174" r:id="rId42"/>
    <p:sldId id="1093" r:id="rId43"/>
    <p:sldId id="1094" r:id="rId44"/>
    <p:sldId id="1180" r:id="rId45"/>
    <p:sldId id="1095" r:id="rId46"/>
    <p:sldId id="1096" r:id="rId47"/>
    <p:sldId id="1097" r:id="rId48"/>
    <p:sldId id="1140" r:id="rId49"/>
    <p:sldId id="1141" r:id="rId50"/>
    <p:sldId id="1142" r:id="rId51"/>
    <p:sldId id="1143" r:id="rId52"/>
    <p:sldId id="1144" r:id="rId53"/>
    <p:sldId id="1145" r:id="rId54"/>
    <p:sldId id="1146" r:id="rId55"/>
    <p:sldId id="1147" r:id="rId56"/>
    <p:sldId id="1159" r:id="rId57"/>
    <p:sldId id="1160" r:id="rId58"/>
    <p:sldId id="1161" r:id="rId59"/>
    <p:sldId id="1162" r:id="rId60"/>
    <p:sldId id="1163" r:id="rId61"/>
    <p:sldId id="1164" r:id="rId62"/>
    <p:sldId id="1181" r:id="rId63"/>
    <p:sldId id="1165" r:id="rId64"/>
    <p:sldId id="1166" r:id="rId65"/>
    <p:sldId id="1167" r:id="rId66"/>
    <p:sldId id="1168" r:id="rId67"/>
    <p:sldId id="1169" r:id="rId68"/>
    <p:sldId id="1170" r:id="rId69"/>
    <p:sldId id="1182" r:id="rId70"/>
    <p:sldId id="1149" r:id="rId71"/>
    <p:sldId id="1150" r:id="rId72"/>
    <p:sldId id="1175" r:id="rId73"/>
    <p:sldId id="1183" r:id="rId74"/>
    <p:sldId id="1151" r:id="rId75"/>
    <p:sldId id="1152" r:id="rId76"/>
    <p:sldId id="1153" r:id="rId77"/>
    <p:sldId id="1154" r:id="rId78"/>
    <p:sldId id="1155" r:id="rId79"/>
    <p:sldId id="1156" r:id="rId80"/>
    <p:sldId id="1157" r:id="rId81"/>
    <p:sldId id="1158" r:id="rId82"/>
    <p:sldId id="1171" r:id="rId83"/>
    <p:sldId id="1172" r:id="rId84"/>
    <p:sldId id="1173" r:id="rId8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6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24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4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24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6" tIns="46981" rIns="95636" bIns="46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45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1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6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75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13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7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9" y="8763001"/>
            <a:ext cx="3038475" cy="409575"/>
          </a:xfrm>
          <a:prstGeom prst="rect">
            <a:avLst/>
          </a:prstGeom>
        </p:spPr>
        <p:txBody>
          <a:bodyPr lIns="91427" tIns="45714" rIns="91427" bIns="45714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2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You’re sitting in class, hot day, milk does a body good. Go home, no milk, so go to store</a:t>
            </a:r>
          </a:p>
          <a:p>
            <a:r>
              <a:rPr lang="en-US" altLang="en-US"/>
              <a:t>Roommate leaves class late because prof is more long-winded than I am. Has same idea, but result is too much milk!</a:t>
            </a:r>
          </a:p>
          <a:p>
            <a:r>
              <a:rPr lang="en-US" altLang="en-US"/>
              <a:t>Problem: two cooperating threads, not cooperating properly</a:t>
            </a:r>
          </a:p>
        </p:txBody>
      </p:sp>
    </p:spTree>
    <p:extLst>
      <p:ext uri="{BB962C8B-B14F-4D97-AF65-F5344CB8AC3E}">
        <p14:creationId xmlns:p14="http://schemas.microsoft.com/office/powerpoint/2010/main" val="584378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7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45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623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600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484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27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592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6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96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9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0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81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5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1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6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10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086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5643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62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471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5173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4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547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57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5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6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324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65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54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6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2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783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30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21" tIns="45711" rIns="91421" bIns="45711"/>
          <a:lstStyle/>
          <a:p>
            <a:fld id="{BB7440CD-BA39-A148-AE3A-F33EF3E7FD3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09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0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21" tIns="45711" rIns="91421" bIns="45711"/>
          <a:lstStyle/>
          <a:p>
            <a:fld id="{7FE697C0-5B50-7944-9EB6-688F19C305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21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41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35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5577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589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29850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483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768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475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0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181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9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Google Shape;9;p94">
            <a:extLst>
              <a:ext uri="{FF2B5EF4-FFF2-40B4-BE49-F238E27FC236}">
                <a16:creationId xmlns:a16="http://schemas.microsoft.com/office/drawing/2014/main" id="{81D57FBB-A53E-874B-ACCB-B09AFB773D0E}"/>
              </a:ext>
            </a:extLst>
          </p:cNvPr>
          <p:cNvSpPr/>
          <p:nvPr userDrawn="1"/>
        </p:nvSpPr>
        <p:spPr>
          <a:xfrm>
            <a:off x="8001000" y="6551613"/>
            <a:ext cx="888044" cy="3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7.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0;p94">
            <a:extLst>
              <a:ext uri="{FF2B5EF4-FFF2-40B4-BE49-F238E27FC236}">
                <a16:creationId xmlns:a16="http://schemas.microsoft.com/office/drawing/2014/main" id="{6D2A6504-22B7-CF49-BE8B-5E652343860E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2/9/21</a:t>
            </a:r>
            <a:endParaRPr dirty="0"/>
          </a:p>
        </p:txBody>
      </p:sp>
      <p:sp>
        <p:nvSpPr>
          <p:cNvPr id="10" name="Google Shape;12;p94">
            <a:extLst>
              <a:ext uri="{FF2B5EF4-FFF2-40B4-BE49-F238E27FC236}">
                <a16:creationId xmlns:a16="http://schemas.microsoft.com/office/drawing/2014/main" id="{1EB8C5AE-4EB5-BF44-B711-A3124AFC7F17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is.de/weblog/2017-01-05-measurements-of-system-call-performance-and-overhead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dept-info.labri.fr/~denis/Enseignement/2008-IR/Articles/01-futex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7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Synchronization 2: Semaphores (</a:t>
            </a:r>
            <a:r>
              <a:rPr lang="en-US" sz="3200" dirty="0" err="1"/>
              <a:t>Con’t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Lock Implementation, Atomic Instructions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February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1546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94382"/>
            <a:ext cx="8991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Circular Buffer Data Structure (sequential case)</a:t>
            </a:r>
          </a:p>
        </p:txBody>
      </p:sp>
    </p:spTree>
    <p:extLst>
      <p:ext uri="{BB962C8B-B14F-4D97-AF65-F5344CB8AC3E}">
        <p14:creationId xmlns:p14="http://schemas.microsoft.com/office/powerpoint/2010/main" val="3084372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5002058" cy="1244037"/>
            <a:chOff x="3929744" y="2645560"/>
            <a:chExt cx="5002058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7" y="2841502"/>
              <a:ext cx="386664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first cut</a:t>
            </a:r>
          </a:p>
        </p:txBody>
      </p:sp>
    </p:spTree>
    <p:extLst>
      <p:ext uri="{BB962C8B-B14F-4D97-AF65-F5344CB8AC3E}">
        <p14:creationId xmlns:p14="http://schemas.microsoft.com/office/powerpoint/2010/main" val="67803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2569736"/>
            <a:ext cx="5182782" cy="1569660"/>
            <a:chOff x="3905754" y="2569736"/>
            <a:chExt cx="5182782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4059336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What happens when one is waiting for the other?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Multiple cores 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99784" y="2556123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87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1797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UNIX is pretty stable now, but up until about mid-80s (10 years after started), systems running UNIX would crash every week or so – concurrency bugs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lecture and the next presents some ways of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1741611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>
                <a:ea typeface="굴림" panose="020B0600000101010101" pitchFamily="34" charset="-127"/>
              </a:rPr>
              <a:t>Dijkstra</a:t>
            </a:r>
            <a:r>
              <a:rPr lang="en-US" altLang="ko-KR" dirty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Definition: a Semaphore has a non-negative integer value and supports the following two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of this as the signal()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 that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proberen</a:t>
            </a:r>
            <a:r>
              <a:rPr lang="en-US" altLang="ko-KR" i="1" dirty="0">
                <a:ea typeface="굴림" panose="020B0600000101010101" pitchFamily="34" charset="-127"/>
              </a:rPr>
              <a:t>” </a:t>
            </a:r>
            <a:r>
              <a:rPr lang="en-US" altLang="ko-KR" dirty="0">
                <a:ea typeface="굴림" panose="020B0600000101010101" pitchFamily="34" charset="-127"/>
              </a:rPr>
              <a:t>(to test) and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verhogen</a:t>
            </a:r>
            <a:r>
              <a:rPr lang="en-US" altLang="ko-KR" i="1" dirty="0">
                <a:ea typeface="굴림" panose="020B0600000101010101" pitchFamily="34" charset="-127"/>
              </a:rPr>
              <a:t>”</a:t>
            </a:r>
            <a:r>
              <a:rPr lang="en-US" altLang="ko-KR" dirty="0">
                <a:ea typeface="굴림" panose="020B0600000101010101" pitchFamily="34" charset="-127"/>
              </a:rPr>
              <a:t> (to increment) in Dutch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51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Thread going to sleep in P won’t miss wakeup from V – even if both happen at same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394658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Semaphore” or “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exclusion, just like a lock: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// 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2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thread 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terminate: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89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Buffer: Correctness 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6" y="696913"/>
            <a:ext cx="103854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General rule of thumb: 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4249205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71" y="966788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17313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latin typeface="Consolas" panose="020B0609020204030204" pitchFamily="49" charset="0"/>
              </a:rPr>
              <a:t>fullSlots</a:t>
            </a:r>
            <a:r>
              <a:rPr lang="en-US" sz="2200" b="0" dirty="0">
                <a:latin typeface="Gill Sans Light"/>
              </a:rPr>
              <a:t> signals coke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157788"/>
            <a:ext cx="18950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err="1">
                <a:latin typeface="Consolas" panose="020B0609020204030204" pitchFamily="49" charset="0"/>
              </a:rPr>
              <a:t>emptySlots</a:t>
            </a:r>
            <a:r>
              <a:rPr lang="en-US" sz="2200" b="0" dirty="0">
                <a:latin typeface="Gill Sans Light"/>
              </a:rPr>
              <a:t> </a:t>
            </a:r>
          </a:p>
          <a:p>
            <a:r>
              <a:rPr lang="en-US" sz="2200" b="0" dirty="0">
                <a:latin typeface="Gill Sans Light"/>
              </a:rPr>
              <a:t>signals space</a:t>
            </a: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628371" y="2692400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24360" y="299223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Buffer (coke machine)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953000" y="3810000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24360" y="5043770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43642" y="3048000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>
                  <a:latin typeface="Gill Sans Light"/>
                </a:rPr>
                <a:t>Critical sections using </a:t>
              </a:r>
              <a:r>
                <a:rPr lang="en-US" sz="2200" b="0" dirty="0" err="1">
                  <a:latin typeface="Gill Sans Light"/>
                </a:rPr>
                <a:t>mutex</a:t>
              </a:r>
              <a:r>
                <a:rPr lang="en-US" sz="2200" b="0" dirty="0">
                  <a:latin typeface="Gill Sans Light"/>
                </a:rPr>
                <a:t> protect integrity of the queue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1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Multithreaded Stack Example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3810000" cy="5486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    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6172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4249739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7162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495801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2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64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29646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0454"/>
            <a:ext cx="11277600" cy="601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Midterm 1: Thu February 18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5-6:30PM (9 days from today!)</a:t>
            </a:r>
          </a:p>
          <a:p>
            <a:pPr lvl="1"/>
            <a:r>
              <a:rPr lang="en-US" dirty="0"/>
              <a:t>Video Proctored, Use of computer to answer questions</a:t>
            </a:r>
          </a:p>
          <a:p>
            <a:pPr lvl="1"/>
            <a:r>
              <a:rPr lang="en-US" dirty="0"/>
              <a:t>More details as we get closer to exam</a:t>
            </a:r>
          </a:p>
          <a:p>
            <a:r>
              <a:rPr lang="en-US" dirty="0"/>
              <a:t>Midterm topics:</a:t>
            </a:r>
          </a:p>
          <a:p>
            <a:pPr lvl="1"/>
            <a:r>
              <a:rPr lang="en-US" dirty="0"/>
              <a:t>Everything up to lecture 9 – lecture will be released early</a:t>
            </a:r>
          </a:p>
          <a:p>
            <a:pPr lvl="1"/>
            <a:r>
              <a:rPr lang="en-US" dirty="0"/>
              <a:t>Homework 1 and Project 1 (high-level design</a:t>
            </a:r>
            <a:r>
              <a:rPr lang="en-US"/>
              <a:t>) are </a:t>
            </a:r>
            <a:r>
              <a:rPr lang="en-US" dirty="0"/>
              <a:t>fair game</a:t>
            </a:r>
          </a:p>
          <a:p>
            <a:r>
              <a:rPr lang="en-US" dirty="0"/>
              <a:t>Midterm Review: Tuesday February 16</a:t>
            </a:r>
            <a:r>
              <a:rPr lang="en-US" baseline="30000" dirty="0"/>
              <a:t>th</a:t>
            </a:r>
            <a:r>
              <a:rPr lang="en-US" dirty="0"/>
              <a:t>, 5-7pm </a:t>
            </a:r>
          </a:p>
          <a:p>
            <a:pPr lvl="1"/>
            <a:r>
              <a:rPr lang="en-US" dirty="0"/>
              <a:t>Details TBA </a:t>
            </a:r>
          </a:p>
        </p:txBody>
      </p:sp>
    </p:spTree>
    <p:extLst>
      <p:ext uri="{BB962C8B-B14F-4D97-AF65-F5344CB8AC3E}">
        <p14:creationId xmlns:p14="http://schemas.microsoft.com/office/powerpoint/2010/main" val="2665238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952651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295400" y="4038600"/>
            <a:ext cx="9220200" cy="21336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Need to provide primitives useful at user-level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93440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3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Motivating Example: “Too Much Milk”</a:t>
            </a:r>
          </a:p>
        </p:txBody>
      </p:sp>
      <p:sp>
        <p:nvSpPr>
          <p:cNvPr id="42297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7315200" cy="5257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Great thing about OS’s – analogy between problems in OS and problems in real life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Help you understand real life problems better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But, computers are much stupider than people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Example: People need to coordinate: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422984" name="Group 72"/>
          <p:cNvGrpSpPr>
            <a:grpSpLocks/>
          </p:cNvGrpSpPr>
          <p:nvPr/>
        </p:nvGrpSpPr>
        <p:grpSpPr bwMode="auto">
          <a:xfrm>
            <a:off x="381000" y="5530851"/>
            <a:ext cx="8610600" cy="365125"/>
            <a:chOff x="192" y="3484"/>
            <a:chExt cx="5424" cy="230"/>
          </a:xfrm>
        </p:grpSpPr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9" name="Rectangle 26"/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422983" name="Group 71"/>
          <p:cNvGrpSpPr>
            <a:grpSpLocks/>
          </p:cNvGrpSpPr>
          <p:nvPr/>
        </p:nvGrpSpPr>
        <p:grpSpPr bwMode="auto">
          <a:xfrm>
            <a:off x="381000" y="5165726"/>
            <a:ext cx="8610600" cy="365125"/>
            <a:chOff x="192" y="3254"/>
            <a:chExt cx="5424" cy="230"/>
          </a:xfrm>
        </p:grpSpPr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5" name="Rectangle 24"/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6" name="Rectangle 23"/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422982" name="Group 70"/>
          <p:cNvGrpSpPr>
            <a:grpSpLocks/>
          </p:cNvGrpSpPr>
          <p:nvPr/>
        </p:nvGrpSpPr>
        <p:grpSpPr bwMode="auto">
          <a:xfrm>
            <a:off x="381000" y="4800601"/>
            <a:ext cx="8610600" cy="365125"/>
            <a:chOff x="192" y="3024"/>
            <a:chExt cx="5424" cy="230"/>
          </a:xfrm>
        </p:grpSpPr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42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3" name="Rectangle 20"/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381000" y="4435476"/>
            <a:ext cx="8610600" cy="365125"/>
            <a:chOff x="192" y="2794"/>
            <a:chExt cx="5424" cy="230"/>
          </a:xfrm>
        </p:grpSpPr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422986" name="Group 74"/>
          <p:cNvGrpSpPr>
            <a:grpSpLocks/>
          </p:cNvGrpSpPr>
          <p:nvPr/>
        </p:nvGrpSpPr>
        <p:grpSpPr bwMode="auto">
          <a:xfrm>
            <a:off x="381000" y="3705226"/>
            <a:ext cx="8610600" cy="365125"/>
            <a:chOff x="192" y="2334"/>
            <a:chExt cx="5424" cy="230"/>
          </a:xfrm>
        </p:grpSpPr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7" name="Rectangle 11"/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22985" name="Group 73"/>
          <p:cNvGrpSpPr>
            <a:grpSpLocks/>
          </p:cNvGrpSpPr>
          <p:nvPr/>
        </p:nvGrpSpPr>
        <p:grpSpPr bwMode="auto">
          <a:xfrm>
            <a:off x="381000" y="3340101"/>
            <a:ext cx="8610600" cy="365125"/>
            <a:chOff x="192" y="2104"/>
            <a:chExt cx="5424" cy="230"/>
          </a:xfrm>
        </p:grpSpPr>
        <p:sp>
          <p:nvSpPr>
            <p:cNvPr id="25632" name="Rectangle 10"/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3" name="Rectangle 9"/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34" name="Rectangle 8"/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grpSp>
        <p:nvGrpSpPr>
          <p:cNvPr id="422980" name="Group 68"/>
          <p:cNvGrpSpPr>
            <a:grpSpLocks/>
          </p:cNvGrpSpPr>
          <p:nvPr/>
        </p:nvGrpSpPr>
        <p:grpSpPr bwMode="auto">
          <a:xfrm>
            <a:off x="381000" y="4070351"/>
            <a:ext cx="8610600" cy="365125"/>
            <a:chOff x="192" y="2564"/>
            <a:chExt cx="5424" cy="230"/>
          </a:xfrm>
        </p:grpSpPr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3264" y="256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1008" y="256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192" y="256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3:10</a:t>
              </a: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>
              <a:off x="192" y="279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2987" name="Group 75"/>
          <p:cNvGrpSpPr>
            <a:grpSpLocks/>
          </p:cNvGrpSpPr>
          <p:nvPr/>
        </p:nvGrpSpPr>
        <p:grpSpPr bwMode="auto">
          <a:xfrm>
            <a:off x="381000" y="2974975"/>
            <a:ext cx="8610600" cy="2921000"/>
            <a:chOff x="192" y="1874"/>
            <a:chExt cx="5424" cy="18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Line 30"/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0" name="Line 34"/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36"/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37"/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Line 38"/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Line 39"/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Line 40"/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Line 41"/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25612" name="Picture 65" descr="MCj0250767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What is a lock?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108966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 before entering critical section and 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Unlock</a:t>
            </a:r>
            <a:r>
              <a:rPr lang="en-US" altLang="ko-KR" dirty="0">
                <a:ea typeface="굴림" panose="020B0600000101010101" pitchFamily="34" charset="-127"/>
              </a:rPr>
              <a:t>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example: fix the milk problem by putting a key on the refrigerator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Lock it and take key if you are going to go buy milk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Fixes too much: roommate angry if only wants OJ</a:t>
            </a: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 Course – We don’t know how to make a lock yet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Let’s see if we can answer this question!</a:t>
            </a:r>
          </a:p>
        </p:txBody>
      </p:sp>
      <p:pic>
        <p:nvPicPr>
          <p:cNvPr id="427017" name="Picture 9" descr="MCj03078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90600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7019" name="Group 11"/>
          <p:cNvGrpSpPr>
            <a:grpSpLocks/>
          </p:cNvGrpSpPr>
          <p:nvPr/>
        </p:nvGrpSpPr>
        <p:grpSpPr bwMode="auto">
          <a:xfrm>
            <a:off x="3352800" y="3962400"/>
            <a:ext cx="4648200" cy="1524000"/>
            <a:chOff x="1536" y="3024"/>
            <a:chExt cx="3216" cy="1148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1536" y="3072"/>
              <a:ext cx="826" cy="1075"/>
              <a:chOff x="3852" y="3024"/>
              <a:chExt cx="826" cy="1075"/>
            </a:xfrm>
          </p:grpSpPr>
          <p:pic>
            <p:nvPicPr>
              <p:cNvPr id="27657" name="Picture 4" descr="MCHH01153_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024"/>
                <a:ext cx="742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5" descr="MCj0307832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4148">
                <a:off x="3893" y="3213"/>
                <a:ext cx="545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5" name="Picture 7" descr="MCj0239201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827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 rot="596657">
              <a:off x="3072" y="3120"/>
              <a:ext cx="1680" cy="62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#$@%@#$@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425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Milk: Correctness Properties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914400"/>
            <a:ext cx="10160000" cy="5105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Need to be careful about correctness of concurrent programs, since non-deterministic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Impulse is to start coding first, then when it doesn’t work, pull hair out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Instead, think first, then code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write down behavior first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are the correctness properties for the “Too much milk” problem???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Never more than one person buys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Someone buys if needed</a:t>
            </a:r>
          </a:p>
          <a:p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First attempt: Restrict ourselves to use only atomic load and store operations as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426391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0363200" cy="5922964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</p:txBody>
      </p:sp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791200" y="2514600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</p:spTree>
    <p:extLst>
      <p:ext uri="{BB962C8B-B14F-4D97-AF65-F5344CB8AC3E}">
        <p14:creationId xmlns:p14="http://schemas.microsoft.com/office/powerpoint/2010/main" val="2851785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46125"/>
            <a:ext cx="10160000" cy="6035675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	 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	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remove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					 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	      	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                               remove Note;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   		   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550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51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6934200" y="2667001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" y="797341"/>
            <a:ext cx="108966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5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Result? 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Still too much milk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but only occasionally!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can get context switched after checking milk and note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but before buying milk!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Solution makes problem worse since fails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intermittently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Makes it really hard to debug…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work despite what the dispatcher does!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endParaRPr lang="ko-KR" altLang="en-US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575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#1½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9906000" cy="59594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Clearly the Note is not quite blocking enough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Let’s try to fix this by placing note first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Another try at previous solution:</a:t>
            </a:r>
          </a:p>
          <a:p>
            <a:pPr>
              <a:lnSpc>
                <a:spcPct val="7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leave Note;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	remove Note;</a:t>
            </a:r>
            <a:b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happens here?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Well, with human, probably nothing bad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computer: no one ever buys milk</a:t>
            </a:r>
          </a:p>
        </p:txBody>
      </p:sp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22272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9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 Solution #2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199"/>
            <a:ext cx="9982200" cy="57705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How about labeled notes?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Now we can leave note before checking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Algorithm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B) {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noNoteA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 buy Milk;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}	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	remove note B;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Does this work?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Possible for neither thread to buy milk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Context switches at exactly the wrong times can lead each to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think that the other is going to buy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Really insidious: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Extremely unlikely</a:t>
            </a:r>
            <a:r>
              <a:rPr lang="en-US" altLang="ko-KR" dirty="0">
                <a:ea typeface="굴림" panose="020B0600000101010101" pitchFamily="34" charset="-127"/>
              </a:rPr>
              <a:t> this would happen, but will at worse possible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Probably something like this in UNIX</a:t>
            </a:r>
          </a:p>
        </p:txBody>
      </p:sp>
    </p:spTree>
    <p:extLst>
      <p:ext uri="{BB962C8B-B14F-4D97-AF65-F5344CB8AC3E}">
        <p14:creationId xmlns:p14="http://schemas.microsoft.com/office/powerpoint/2010/main" val="268795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 Solution #2: problem!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029200"/>
            <a:ext cx="7010400" cy="1295400"/>
          </a:xfrm>
        </p:spPr>
        <p:txBody>
          <a:bodyPr/>
          <a:lstStyle/>
          <a:p>
            <a:r>
              <a:rPr lang="en-US" altLang="ko-KR" i="1">
                <a:ea typeface="굴림" panose="020B0600000101010101" pitchFamily="34" charset="-127"/>
              </a:rPr>
              <a:t>I’m</a:t>
            </a:r>
            <a:r>
              <a:rPr lang="en-US" altLang="ko-KR">
                <a:ea typeface="굴림" panose="020B0600000101010101" pitchFamily="34" charset="-127"/>
              </a:rPr>
              <a:t> not getting milk, </a:t>
            </a:r>
            <a:r>
              <a:rPr lang="en-US" altLang="ko-KR" i="1">
                <a:ea typeface="굴림" panose="020B0600000101010101" pitchFamily="34" charset="-127"/>
              </a:rPr>
              <a:t>You’re</a:t>
            </a:r>
            <a:r>
              <a:rPr lang="en-US" altLang="ko-KR">
                <a:ea typeface="굴림" panose="020B0600000101010101" pitchFamily="34" charset="-127"/>
              </a:rPr>
              <a:t> getting milk</a:t>
            </a:r>
          </a:p>
          <a:p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This kind of lockup is called “starvation!”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7086600" y="1295400"/>
            <a:ext cx="2514600" cy="2438400"/>
            <a:chOff x="3504" y="1584"/>
            <a:chExt cx="1056" cy="947"/>
          </a:xfrm>
        </p:grpSpPr>
        <p:pic>
          <p:nvPicPr>
            <p:cNvPr id="32774" name="Picture 5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3209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4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 Solution #3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5300" y="668338"/>
            <a:ext cx="8686800" cy="6189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Here is a possible two-note solution: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while (note B) {\\X 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do nothing;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remove note B;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Does this work?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Yes</a:t>
            </a:r>
            <a:r>
              <a:rPr lang="en-US" altLang="ko-KR" dirty="0">
                <a:ea typeface="굴림" panose="020B0600000101010101" pitchFamily="34" charset="-127"/>
              </a:rPr>
              <a:t>. Both can guarantee that: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It is safe to buy, 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 will buy, ok to quit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At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no note B, safe for A to buy,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Otherwise wait to find out what will happen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At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no note A, safe for B to buy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Otherwise, A is either buying or waiting for B to quit</a:t>
            </a:r>
          </a:p>
        </p:txBody>
      </p:sp>
    </p:spTree>
    <p:extLst>
      <p:ext uri="{BB962C8B-B14F-4D97-AF65-F5344CB8AC3E}">
        <p14:creationId xmlns:p14="http://schemas.microsoft.com/office/powerpoint/2010/main" val="253103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2438400" y="1565872"/>
            <a:ext cx="2743200" cy="3391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4184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02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2743200" cy="1447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3429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33800" y="2971800"/>
            <a:ext cx="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33800" y="297900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 bwMode="auto">
          <a:xfrm flipH="1">
            <a:off x="5181600" y="3581400"/>
            <a:ext cx="16002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661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23854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1405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3CFDF3-9C4B-1041-B420-7796D64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965200"/>
            <a:ext cx="5333999" cy="3012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A6403-F55B-F944-A600-7FA604E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65" y="152400"/>
            <a:ext cx="8131470" cy="533400"/>
          </a:xfrm>
        </p:spPr>
        <p:txBody>
          <a:bodyPr/>
          <a:lstStyle/>
          <a:p>
            <a:r>
              <a:rPr lang="en-US" dirty="0"/>
              <a:t>Hardware Context Switch Support in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E095-75A1-2C45-83DA-F4D9DB6A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5518485" cy="5410200"/>
          </a:xfrm>
        </p:spPr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/</a:t>
            </a:r>
            <a:r>
              <a:rPr lang="en-US" dirty="0" err="1"/>
              <a:t>Intr</a:t>
            </a:r>
            <a:r>
              <a:rPr lang="en-US" dirty="0"/>
              <a:t> (U </a:t>
            </a:r>
            <a:r>
              <a:rPr lang="en-US" dirty="0">
                <a:sym typeface="Wingdings" pitchFamily="2" charset="2"/>
              </a:rPr>
              <a:t> K)</a:t>
            </a:r>
            <a:endParaRPr lang="en-US" dirty="0"/>
          </a:p>
          <a:p>
            <a:pPr lvl="1"/>
            <a:r>
              <a:rPr lang="en-US" sz="2000" dirty="0"/>
              <a:t>PL 3 </a:t>
            </a:r>
            <a:r>
              <a:rPr lang="en-US" sz="2000" dirty="0">
                <a:sym typeface="Wingdings" pitchFamily="2" charset="2"/>
              </a:rPr>
              <a:t> 0; </a:t>
            </a:r>
          </a:p>
          <a:p>
            <a:pPr lvl="1"/>
            <a:r>
              <a:rPr lang="en-US" sz="2000" dirty="0">
                <a:sym typeface="Wingdings" pitchFamily="2" charset="2"/>
              </a:rPr>
              <a:t>TSS  EFLAGS, CS:EIP; </a:t>
            </a:r>
          </a:p>
          <a:p>
            <a:pPr lvl="1"/>
            <a:r>
              <a:rPr lang="en-US" sz="2000" dirty="0">
                <a:sym typeface="Wingdings" pitchFamily="2" charset="2"/>
              </a:rPr>
              <a:t>SS:ESP  k-thread stack (TSS PL 0); </a:t>
            </a:r>
          </a:p>
          <a:p>
            <a:pPr lvl="1"/>
            <a:r>
              <a:rPr lang="en-US" sz="2000" dirty="0">
                <a:sym typeface="Wingdings" pitchFamily="2" charset="2"/>
              </a:rPr>
              <a:t>push (old) SS:ESP onto (new) k-stack</a:t>
            </a:r>
          </a:p>
          <a:p>
            <a:pPr lvl="1"/>
            <a:r>
              <a:rPr lang="en-US" sz="2000" dirty="0">
                <a:sym typeface="Wingdings" pitchFamily="2" charset="2"/>
              </a:rPr>
              <a:t>push (old) </a:t>
            </a:r>
            <a:r>
              <a:rPr lang="en-US" sz="2000" dirty="0" err="1">
                <a:sym typeface="Wingdings" pitchFamily="2" charset="2"/>
              </a:rPr>
              <a:t>eflags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cs:eip</a:t>
            </a:r>
            <a:r>
              <a:rPr lang="en-US" sz="2000" dirty="0">
                <a:sym typeface="Wingdings" pitchFamily="2" charset="2"/>
              </a:rPr>
              <a:t>, &lt;err&gt;</a:t>
            </a:r>
          </a:p>
          <a:p>
            <a:pPr lvl="1"/>
            <a:r>
              <a:rPr lang="en-US" sz="2000" dirty="0">
                <a:sym typeface="Wingdings" pitchFamily="2" charset="2"/>
              </a:rPr>
              <a:t>CS:EIP  &lt;k target handler&gt;</a:t>
            </a:r>
          </a:p>
          <a:p>
            <a:r>
              <a:rPr lang="en-US" dirty="0">
                <a:sym typeface="Wingdings" pitchFamily="2" charset="2"/>
              </a:rPr>
              <a:t>Then</a:t>
            </a:r>
          </a:p>
          <a:p>
            <a:pPr lvl="1"/>
            <a:r>
              <a:rPr lang="en-US" sz="2000" i="1" dirty="0">
                <a:sym typeface="Wingdings" pitchFamily="2" charset="2"/>
              </a:rPr>
              <a:t>Handler then saves other regs, </a:t>
            </a:r>
            <a:r>
              <a:rPr lang="en-US" sz="2000" i="1" dirty="0" err="1">
                <a:sym typeface="Wingdings" pitchFamily="2" charset="2"/>
              </a:rPr>
              <a:t>etc</a:t>
            </a:r>
            <a:endParaRPr lang="en-US" sz="2000" i="1" dirty="0">
              <a:sym typeface="Wingdings" pitchFamily="2" charset="2"/>
            </a:endParaRPr>
          </a:p>
          <a:p>
            <a:pPr lvl="1"/>
            <a:r>
              <a:rPr lang="en-US" sz="2000" i="1" dirty="0">
                <a:sym typeface="Wingdings" pitchFamily="2" charset="2"/>
              </a:rPr>
              <a:t>Does all its works, possibly choosing other threads, changing PTBR (CR3)</a:t>
            </a:r>
          </a:p>
          <a:p>
            <a:pPr lvl="1"/>
            <a:r>
              <a:rPr lang="en-US" sz="2000" dirty="0">
                <a:sym typeface="Wingdings" pitchFamily="2" charset="2"/>
              </a:rPr>
              <a:t>kernel thread has set up user GPRs</a:t>
            </a:r>
            <a:endParaRPr lang="en-US" sz="2000" i="1" dirty="0">
              <a:sym typeface="Wingdings" pitchFamily="2" charset="2"/>
            </a:endParaRPr>
          </a:p>
          <a:p>
            <a:r>
              <a:rPr lang="en-US" dirty="0" err="1"/>
              <a:t>iret</a:t>
            </a:r>
            <a:r>
              <a:rPr lang="en-US" dirty="0"/>
              <a:t>  (K </a:t>
            </a:r>
            <a:r>
              <a:rPr lang="en-US" dirty="0">
                <a:sym typeface="Wingdings" pitchFamily="2" charset="2"/>
              </a:rPr>
              <a:t> U)</a:t>
            </a:r>
            <a:endParaRPr lang="en-US" sz="1600" dirty="0"/>
          </a:p>
          <a:p>
            <a:pPr lvl="1"/>
            <a:r>
              <a:rPr lang="en-US" sz="2000" dirty="0"/>
              <a:t>PL 0 </a:t>
            </a:r>
            <a:r>
              <a:rPr lang="en-US" sz="2000" dirty="0">
                <a:sym typeface="Wingdings" pitchFamily="2" charset="2"/>
              </a:rPr>
              <a:t> 3; </a:t>
            </a:r>
          </a:p>
          <a:p>
            <a:pPr lvl="1"/>
            <a:r>
              <a:rPr lang="en-US" sz="2000" dirty="0" err="1">
                <a:sym typeface="Wingdings" pitchFamily="2" charset="2"/>
              </a:rPr>
              <a:t>Eflags</a:t>
            </a:r>
            <a:r>
              <a:rPr lang="en-US" sz="2000" dirty="0">
                <a:sym typeface="Wingdings" pitchFamily="2" charset="2"/>
              </a:rPr>
              <a:t>, CS:EIP  popped off k-stack</a:t>
            </a:r>
          </a:p>
          <a:p>
            <a:pPr lvl="1"/>
            <a:r>
              <a:rPr lang="en-US" sz="2000" dirty="0">
                <a:sym typeface="Wingdings" pitchFamily="2" charset="2"/>
              </a:rPr>
              <a:t>SS:ESP  popped off k-stack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F542-7A70-D446-ABF4-CF0AFBC33876}"/>
              </a:ext>
            </a:extLst>
          </p:cNvPr>
          <p:cNvSpPr txBox="1"/>
          <p:nvPr/>
        </p:nvSpPr>
        <p:spPr>
          <a:xfrm>
            <a:off x="5410200" y="5917816"/>
            <a:ext cx="3256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Gill Sans" panose="020B0A02020104020203" pitchFamily="34" charset="77"/>
              </a:rPr>
              <a:t>pg</a:t>
            </a:r>
            <a:r>
              <a:rPr lang="en-US" sz="1400" b="0" dirty="0">
                <a:latin typeface="Gill Sans" panose="020B0A02020104020203" pitchFamily="34" charset="77"/>
              </a:rPr>
              <a:t> 2,942 of 4,922 of x86 reference manual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680FF-7977-DE42-9BC2-E609BBA10B6E}"/>
              </a:ext>
            </a:extLst>
          </p:cNvPr>
          <p:cNvSpPr txBox="1"/>
          <p:nvPr/>
        </p:nvSpPr>
        <p:spPr>
          <a:xfrm>
            <a:off x="5536710" y="6285468"/>
            <a:ext cx="238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Pintos: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tss.c</a:t>
            </a:r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,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intr-stubs.S</a:t>
            </a:r>
            <a:endParaRPr lang="en-US" b="0" dirty="0">
              <a:highlight>
                <a:srgbClr val="FFFF00"/>
              </a:highlight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842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8400" y="42672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52578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810000" y="3609314"/>
            <a:ext cx="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810000" y="357834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181600" y="3581400"/>
            <a:ext cx="15240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9989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This Generalizes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Threads…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2B072-D74D-43AF-9C32-F12610D0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Leslie </a:t>
            </a:r>
            <a:r>
              <a:rPr lang="en-US" dirty="0" err="1"/>
              <a:t>Lamport’s</a:t>
            </a:r>
            <a:r>
              <a:rPr lang="en-US" dirty="0"/>
              <a:t> “Bakery Algorithm” (1974)</a:t>
            </a:r>
          </a:p>
          <a:p>
            <a:endParaRPr lang="en-US" dirty="0"/>
          </a:p>
          <a:p>
            <a:endParaRPr lang="en-US" sz="1600" dirty="0">
              <a:latin typeface="Consolas" panose="020B0609020204030204" pitchFamily="49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79D2F-603E-4548-8F44-B114CE17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90688"/>
            <a:ext cx="483481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35741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Solution #3 discussion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36600"/>
            <a:ext cx="102870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Our solution protects a single “Critical-Section” piece of code for each thread: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if 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noMilk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 {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  		   buy milk;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	}	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Solution #3 works, but it is really unsatisfactory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Really complex – even for this simple an example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 to convince yourself that this really works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A’s code is different from B’s – what if lots of threads?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Code would have to be slightly different for each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While A is waiting, it is consuming CPU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0"/>
                <a:cs typeface="Gill Sans Light"/>
              </a:rPr>
              <a:t>This is called “busy-waiting”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There must be a better way!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Have hardware provide higher-level primitives than </a:t>
            </a:r>
            <a:br>
              <a:rPr lang="en-US" altLang="ko-KR" dirty="0">
                <a:latin typeface="Gill Sans Light"/>
                <a:ea typeface="굴림" charset="0"/>
                <a:cs typeface="Gill Sans Light"/>
              </a:rPr>
            </a:b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atomic load &amp; store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Build even higher-level programming abstractions on this </a:t>
            </a:r>
            <a:br>
              <a:rPr lang="en-US" altLang="ko-KR" dirty="0">
                <a:latin typeface="Gill Sans Light"/>
                <a:ea typeface="굴림" charset="0"/>
                <a:cs typeface="Gill Sans Light"/>
              </a:rPr>
            </a:b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hardware support</a:t>
            </a:r>
          </a:p>
        </p:txBody>
      </p:sp>
    </p:spTree>
    <p:extLst>
      <p:ext uri="{BB962C8B-B14F-4D97-AF65-F5344CB8AC3E}">
        <p14:creationId xmlns:p14="http://schemas.microsoft.com/office/powerpoint/2010/main" val="353192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Milk: Solution #4?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736600"/>
            <a:ext cx="10387012" cy="6197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Recall our target lock interface: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acquire(&amp;</a:t>
            </a: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>
                <a:ea typeface="굴림" panose="020B0600000101010101" pitchFamily="34" charset="-127"/>
              </a:rPr>
              <a:t> – wait until lock is free, then grab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release(&amp;</a:t>
            </a: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– Unlock, waking up anyone waiting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These must be atomic operations – if two threads are waiting for the lock and both see it is free, only one succeeds to grab the lock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Then, our milk problem is easy: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acquire(&amp;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		   buy milk;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4541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08599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Back to: How to Implement Locks?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68311"/>
            <a:ext cx="10058400" cy="57927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z="2800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Wait if locked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Should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sleep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if waiting for a long time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Atomic Load/Store: yields a solution like Milk #3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Pretty complex and error prone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Hardware Lock instruction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Is this a good idea?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What about putting a task to sleep?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is the interface between the hardware and scheduler?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Complexity?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Done in the Intel 432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feature makes HW more complex and slow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442372" name="Picture 4" descr="MCj03078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31" y="1066801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9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7049"/>
            <a:ext cx="10058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can we build multi-instruction atomic operations?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Recall: dispatcher gets control in two ways.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Internal: Thread does something to relinquish the CPU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External: Interrupts cause dispatcher to take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 a uniprocessor, can avoid context-switching by: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Avoiding internal events (although virtual memory tricky)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Preventing external events by disabling interrupts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naïve Implementation of locks: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{ disable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{ enable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endParaRPr lang="en-US" altLang="ko-KR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Problems with this approach: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Can’t let user do this!</a:t>
            </a:r>
            <a:r>
              <a:rPr lang="en-US" altLang="ko-KR" dirty="0">
                <a:ea typeface="굴림" panose="020B0600000101010101" pitchFamily="34" charset="-127"/>
              </a:rPr>
              <a:t> Consider following: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While(TRUE) {;}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Real-Time system—no guarantees on timing!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Critical Sections might be arbitrarily long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happens with I/O or other important events?	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“Reactor about to meltdown. Help?”</a:t>
            </a:r>
          </a:p>
        </p:txBody>
      </p:sp>
      <p:pic>
        <p:nvPicPr>
          <p:cNvPr id="444420" name="Picture 4" descr="MCj010496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18256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Naïve use of Interrupt Enable/Disable</a:t>
            </a:r>
          </a:p>
        </p:txBody>
      </p:sp>
    </p:spTree>
    <p:extLst>
      <p:ext uri="{BB962C8B-B14F-4D97-AF65-F5344CB8AC3E}">
        <p14:creationId xmlns:p14="http://schemas.microsoft.com/office/powerpoint/2010/main" val="1766401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900" dirty="0">
                <a:ea typeface="굴림" panose="020B0600000101010101" pitchFamily="34" charset="-127"/>
              </a:rPr>
              <a:t>Better Implementation of Locks by Disabling Interrupts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676401" y="1981200"/>
            <a:ext cx="4581525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value = FREE;</a:t>
            </a:r>
          </a:p>
          <a:p>
            <a:pPr algn="l"/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// Enable interrupts?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019800" y="2057400"/>
            <a:ext cx="4648200" cy="38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(anyone on wait queue)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45459" name="Group 19"/>
          <p:cNvGrpSpPr>
            <a:grpSpLocks/>
          </p:cNvGrpSpPr>
          <p:nvPr/>
        </p:nvGrpSpPr>
        <p:grpSpPr bwMode="auto">
          <a:xfrm>
            <a:off x="4419600" y="1828800"/>
            <a:ext cx="609600" cy="685800"/>
            <a:chOff x="1776" y="912"/>
            <a:chExt cx="476" cy="576"/>
          </a:xfrm>
        </p:grpSpPr>
        <p:sp>
          <p:nvSpPr>
            <p:cNvPr id="1229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305800" cy="82629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Key idea: maintain a lock variable and impose mutual exclusion only during operations on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63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  <p:bldP spid="445446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New Lock Implementation: Discussion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10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do we need to disable interrupts at all?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Avoid interruption between checking and setting lock value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Otherwise two threads could think that they both have 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unlike previous solution, the critical section (inside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Acquire()</a:t>
            </a:r>
            <a:r>
              <a:rPr lang="en-US" altLang="ko-KR" dirty="0">
                <a:ea typeface="굴림" panose="020B0600000101010101" pitchFamily="34" charset="-127"/>
              </a:rPr>
              <a:t>) is very short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of lock can take as long as they like in their own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section: doesn’t impact global machine behavior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Critical interrupts taken in time!</a:t>
            </a:r>
          </a:p>
        </p:txBody>
      </p: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3276601" y="1676400"/>
            <a:ext cx="6475415" cy="3308350"/>
            <a:chOff x="1104" y="1056"/>
            <a:chExt cx="4079" cy="2084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04" y="1056"/>
              <a:ext cx="2886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interrupts;</a:t>
              </a:r>
              <a:b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if (value == BUSY)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Go to sleep();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// Enable interrupts?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value = BUSY;</a:t>
              </a:r>
              <a:b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enable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3792" y="1488"/>
              <a:ext cx="1391" cy="1200"/>
              <a:chOff x="3811" y="2112"/>
              <a:chExt cx="1391" cy="1200"/>
            </a:xfrm>
          </p:grpSpPr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3811" y="2112"/>
                <a:ext cx="336" cy="1200"/>
              </a:xfrm>
              <a:prstGeom prst="rightBrace">
                <a:avLst>
                  <a:gd name="adj1" fmla="val 2976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224" y="2393"/>
                <a:ext cx="97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Critical</a:t>
                </a:r>
              </a:p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01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48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panose="020B0A0202010402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/>
              <a:t>Pintos: Kernel Crossing on </a:t>
            </a:r>
            <a:r>
              <a:rPr lang="en-US" dirty="0" err="1"/>
              <a:t>Syscall</a:t>
            </a:r>
            <a:r>
              <a:rPr lang="en-US" dirty="0"/>
              <a:t> or Interrupt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61277"/>
            <a:ext cx="2854974" cy="1466737"/>
            <a:chOff x="1029730" y="3061276"/>
            <a:chExt cx="2854974" cy="146673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61276"/>
              <a:ext cx="799406" cy="620396"/>
              <a:chOff x="1295399" y="2961004"/>
              <a:chExt cx="799406" cy="62039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1" y="296100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361" y="311487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37659"/>
            <a:ext cx="799601" cy="394055"/>
            <a:chOff x="2743200" y="4137658"/>
            <a:chExt cx="799601" cy="3940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927" y="4137658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2701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593756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62858"/>
              <a:ext cx="799406" cy="618814"/>
              <a:chOff x="1295399" y="2962586"/>
              <a:chExt cx="799406" cy="61881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6258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13060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37744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269085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7081581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085696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37391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073975"/>
              <a:ext cx="799406" cy="606076"/>
              <a:chOff x="1295399" y="2975324"/>
              <a:chExt cx="799406" cy="606076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297532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0535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61982"/>
            <a:ext cx="799406" cy="610105"/>
            <a:chOff x="1295399" y="2971295"/>
            <a:chExt cx="799406" cy="61010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2971295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03587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8338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3696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532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609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Misses wakeup and still holds lock (deadlock!)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660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Misses wakeup and still holds lock (deadlock!)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Want to put it after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sleep()</a:t>
            </a:r>
            <a:r>
              <a:rPr lang="en-US" altLang="ko-KR" dirty="0">
                <a:ea typeface="굴림" panose="020B0600000101010101" pitchFamily="34" charset="-127"/>
              </a:rPr>
              <a:t>. But – how?</a:t>
            </a:r>
          </a:p>
          <a:p>
            <a:pPr lvl="1"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8" name="Group 12"/>
          <p:cNvGrpSpPr>
            <a:grpSpLocks/>
          </p:cNvGrpSpPr>
          <p:nvPr/>
        </p:nvGrpSpPr>
        <p:grpSpPr bwMode="auto">
          <a:xfrm>
            <a:off x="2952481" y="2371725"/>
            <a:ext cx="3335604" cy="460800"/>
            <a:chOff x="1021" y="1344"/>
            <a:chExt cx="1859" cy="256"/>
          </a:xfrm>
        </p:grpSpPr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6" name="Line 14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8828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to Re-enable After Sleep()?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0833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 scheduler, since interrupts are disabled when you call sleep: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Responsibility of the next thread to re-enable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the sleeping thread wakes up, returns to acquire and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re-enables interrupts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u="sng" dirty="0"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ea typeface="굴림" panose="020B0600000101010101" pitchFamily="34" charset="-127"/>
              </a:rPr>
              <a:t>Thread B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</a:p>
        </p:txBody>
      </p:sp>
      <p:grpSp>
        <p:nvGrpSpPr>
          <p:cNvPr id="450569" name="Group 9"/>
          <p:cNvGrpSpPr>
            <a:grpSpLocks/>
          </p:cNvGrpSpPr>
          <p:nvPr/>
        </p:nvGrpSpPr>
        <p:grpSpPr bwMode="auto">
          <a:xfrm>
            <a:off x="4953001" y="3257557"/>
            <a:ext cx="1449388" cy="830264"/>
            <a:chOff x="2160" y="2068"/>
            <a:chExt cx="913" cy="523"/>
          </a:xfrm>
        </p:grpSpPr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 rot="537817">
              <a:off x="2332" y="2068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450570" name="Group 10"/>
          <p:cNvGrpSpPr>
            <a:grpSpLocks/>
          </p:cNvGrpSpPr>
          <p:nvPr/>
        </p:nvGrpSpPr>
        <p:grpSpPr bwMode="auto">
          <a:xfrm>
            <a:off x="5257800" y="5086359"/>
            <a:ext cx="1447800" cy="830264"/>
            <a:chOff x="2400" y="3154"/>
            <a:chExt cx="912" cy="52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rot="21085516">
              <a:off x="2406" y="3154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42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" name="Oval 21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Value: 0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8" name="Freeform 37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80611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4" name="Freeform 33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27" name="Freeform 2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27583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72204" y="2984555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7391399" y="2133601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9" name="Freeform 38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44" name="Freeform 43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5001" y="13716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17617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9" grpId="0" animBg="1"/>
      <p:bldP spid="40" grpId="0"/>
      <p:bldP spid="44" grpId="0" animBg="1"/>
      <p:bldP spid="45" grpId="0"/>
      <p:bldP spid="32" grpId="0"/>
      <p:bldP spid="3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1662" y="2370649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flipH="1" flipV="1">
            <a:off x="3200400" y="31842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5801" y="1383268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Waiting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05001" y="13716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62260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7" grpId="0" animBg="1"/>
      <p:bldP spid="6" grpId="0" animBg="1"/>
      <p:bldP spid="6" grpId="1" animBg="1"/>
      <p:bldP spid="33" grpId="0" animBg="1"/>
      <p:bldP spid="35" grpId="0"/>
      <p:bldP spid="40" grpId="0" animBg="1"/>
      <p:bldP spid="45" grpId="0" animBg="1"/>
      <p:bldP spid="50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Pintos: Context 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91191"/>
            <a:ext cx="799406" cy="580897"/>
            <a:chOff x="1295399" y="3000503"/>
            <a:chExt cx="799406" cy="580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0050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3593756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3593756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3823535" y="518973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91191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57990"/>
            <a:ext cx="799601" cy="414010"/>
            <a:chOff x="2743200" y="415799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3669957" y="1687056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91190"/>
              <a:ext cx="799406" cy="590482"/>
              <a:chOff x="1295399" y="2990918"/>
              <a:chExt cx="799406" cy="590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6137267" y="294610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C3333"/>
                </a:solidFill>
                <a:latin typeface="Gill Sans" panose="020B0A02020104020203" pitchFamily="34" charset="77"/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3361" y="5484675"/>
            <a:ext cx="2185919" cy="717437"/>
            <a:chOff x="4636605" y="5484674"/>
            <a:chExt cx="2185919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panose="020B0A02020104020203" pitchFamily="34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18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81581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831874" cy="577354"/>
              <a:chOff x="1295399" y="3004046"/>
              <a:chExt cx="831874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user’</a:t>
              </a:r>
            </a:p>
            <a:p>
              <a:r>
                <a:rPr lang="en-US" b="0" dirty="0">
                  <a:latin typeface="Gill Sans" panose="020B0A02020104020203" pitchFamily="34" charset="77"/>
                </a:rPr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5949306" y="6280541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Pintos: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switch.S</a:t>
            </a:r>
            <a:endParaRPr lang="en-US" b="0" dirty="0">
              <a:highlight>
                <a:srgbClr val="FFFF00"/>
              </a:highlight>
              <a:latin typeface="Gill Sans" panose="020B0A02020104020203" pitchFamily="34" charset="77"/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1815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56" name="Oval 55"/>
          <p:cNvSpPr/>
          <p:nvPr/>
        </p:nvSpPr>
        <p:spPr>
          <a:xfrm>
            <a:off x="4078061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6952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solidFill>
              <a:srgbClr val="83A6F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070041" y="4495801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078062" y="5875794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05801" y="1383268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Waiting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89280" y="139755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60" name="Freeform 59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25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66" grpId="0"/>
      <p:bldP spid="6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6477001" y="2799929"/>
            <a:ext cx="1502239" cy="1010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961364" y="3852065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78062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66953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914319" y="3009057"/>
            <a:ext cx="3297343" cy="1510845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327877" y="4187336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7962421" y="2896448"/>
            <a:ext cx="8409" cy="410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75" name="Oval 74"/>
          <p:cNvSpPr/>
          <p:nvPr/>
        </p:nvSpPr>
        <p:spPr>
          <a:xfrm>
            <a:off x="6250926" y="37912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6248400" y="37938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912554" y="137107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289280" y="139755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69455" y="3102961"/>
            <a:ext cx="40433" cy="64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24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0" grpId="0"/>
      <p:bldP spid="47" grpId="0" animBg="1"/>
      <p:bldP spid="59" grpId="0" animBg="1"/>
      <p:bldP spid="59" grpId="1" animBg="1"/>
      <p:bldP spid="63" grpId="0" animBg="1"/>
      <p:bldP spid="75" grpId="0" animBg="1"/>
      <p:bldP spid="62" grpId="0" animBg="1"/>
      <p:bldP spid="62" grpId="1" animBg="1"/>
      <p:bldP spid="77" grpId="0"/>
      <p:bldP spid="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37077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D77-D1D5-471F-A974-494E080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8431"/>
            <a:ext cx="8215312" cy="395221"/>
          </a:xfrm>
        </p:spPr>
        <p:txBody>
          <a:bodyPr/>
          <a:lstStyle/>
          <a:p>
            <a:r>
              <a:rPr lang="en-US" dirty="0"/>
              <a:t>Recall: Multithreaded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B285-EC7C-4108-8322-9EDB986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66800"/>
            <a:ext cx="7886700" cy="4351338"/>
          </a:xfrm>
        </p:spPr>
        <p:txBody>
          <a:bodyPr/>
          <a:lstStyle/>
          <a:p>
            <a:r>
              <a:rPr lang="en-US" b="1" dirty="0"/>
              <a:t>Bounded</a:t>
            </a:r>
            <a:r>
              <a:rPr lang="en-US" dirty="0"/>
              <a:t> pool of worker threads</a:t>
            </a:r>
          </a:p>
          <a:p>
            <a:pPr lvl="1"/>
            <a:r>
              <a:rPr lang="en-US" dirty="0"/>
              <a:t>Allocated in </a:t>
            </a:r>
            <a:r>
              <a:rPr lang="en-US" b="1" dirty="0"/>
              <a:t>advance:</a:t>
            </a:r>
            <a:r>
              <a:rPr lang="en-US" dirty="0"/>
              <a:t> no thread creation overhead</a:t>
            </a:r>
          </a:p>
          <a:p>
            <a:pPr lvl="1"/>
            <a:r>
              <a:rPr lang="en-US" b="1" dirty="0"/>
              <a:t>Queue</a:t>
            </a:r>
            <a:r>
              <a:rPr lang="en-US" dirty="0"/>
              <a:t> of pending requests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13C2E-4FE7-7B49-9BD4-B9C0FECC57A9}"/>
              </a:ext>
            </a:extLst>
          </p:cNvPr>
          <p:cNvSpPr/>
          <p:nvPr/>
        </p:nvSpPr>
        <p:spPr>
          <a:xfrm>
            <a:off x="5392340" y="2513013"/>
            <a:ext cx="1407320" cy="122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Master Thread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36E01-F179-2047-BEB8-1314A8C0BFE4}"/>
              </a:ext>
            </a:extLst>
          </p:cNvPr>
          <p:cNvSpPr/>
          <p:nvPr/>
        </p:nvSpPr>
        <p:spPr>
          <a:xfrm>
            <a:off x="7144941" y="2513012"/>
            <a:ext cx="536973" cy="1225296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AF20F-39A6-7D49-9658-F25A886FF749}"/>
              </a:ext>
            </a:extLst>
          </p:cNvPr>
          <p:cNvSpPr txBox="1"/>
          <p:nvPr/>
        </p:nvSpPr>
        <p:spPr>
          <a:xfrm>
            <a:off x="6999691" y="37153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Queue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3E967-E2A3-624A-98D4-728997C55881}"/>
              </a:ext>
            </a:extLst>
          </p:cNvPr>
          <p:cNvSpPr txBox="1"/>
          <p:nvPr/>
        </p:nvSpPr>
        <p:spPr>
          <a:xfrm>
            <a:off x="2152651" y="4084638"/>
            <a:ext cx="1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091C23-C573-4ABB-B036-A3C91D18B803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799660" y="3125661"/>
            <a:ext cx="345280" cy="1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19077-BBC0-4A23-B3DC-958325B44E3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81914" y="3125660"/>
            <a:ext cx="4808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3210A-B453-43C5-932D-C5BFBB8F457E}"/>
              </a:ext>
            </a:extLst>
          </p:cNvPr>
          <p:cNvSpPr/>
          <p:nvPr/>
        </p:nvSpPr>
        <p:spPr>
          <a:xfrm>
            <a:off x="8283774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01D82D-20CB-42B5-BF13-45EDBB5A34BD}"/>
              </a:ext>
            </a:extLst>
          </p:cNvPr>
          <p:cNvSpPr/>
          <p:nvPr/>
        </p:nvSpPr>
        <p:spPr>
          <a:xfrm>
            <a:off x="8575164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2BD0A-CD37-4CF8-AC99-85D74C6096EF}"/>
              </a:ext>
            </a:extLst>
          </p:cNvPr>
          <p:cNvSpPr/>
          <p:nvPr/>
        </p:nvSpPr>
        <p:spPr>
          <a:xfrm>
            <a:off x="8848047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200765-D120-4FC3-983C-907F1FD379ED}"/>
              </a:ext>
            </a:extLst>
          </p:cNvPr>
          <p:cNvSpPr/>
          <p:nvPr/>
        </p:nvSpPr>
        <p:spPr>
          <a:xfrm>
            <a:off x="9120930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BE5500-2FA9-47F9-AAF2-551323607148}"/>
              </a:ext>
            </a:extLst>
          </p:cNvPr>
          <p:cNvSpPr/>
          <p:nvPr/>
        </p:nvSpPr>
        <p:spPr>
          <a:xfrm>
            <a:off x="8162801" y="2396887"/>
            <a:ext cx="1240165" cy="147813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6F90D-FBA2-4377-991B-B68593CDE1D6}"/>
              </a:ext>
            </a:extLst>
          </p:cNvPr>
          <p:cNvSpPr txBox="1"/>
          <p:nvPr/>
        </p:nvSpPr>
        <p:spPr>
          <a:xfrm>
            <a:off x="8182224" y="3861292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Pool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72897-88AC-4AF2-B683-738788A5A61B}"/>
              </a:ext>
            </a:extLst>
          </p:cNvPr>
          <p:cNvSpPr/>
          <p:nvPr/>
        </p:nvSpPr>
        <p:spPr>
          <a:xfrm>
            <a:off x="2541528" y="2714005"/>
            <a:ext cx="1086280" cy="82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Client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97D134-5C09-475F-B363-5A037F32B922}"/>
              </a:ext>
            </a:extLst>
          </p:cNvPr>
          <p:cNvCxnSpPr>
            <a:stCxn id="20" idx="3"/>
            <a:endCxn id="6" idx="1"/>
          </p:cNvCxnSpPr>
          <p:nvPr/>
        </p:nvCxnSpPr>
        <p:spPr>
          <a:xfrm>
            <a:off x="3627808" y="3127375"/>
            <a:ext cx="17645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FE8D653-682F-4DBE-8BD3-835A3BD5A989}"/>
              </a:ext>
            </a:extLst>
          </p:cNvPr>
          <p:cNvSpPr txBox="1"/>
          <p:nvPr/>
        </p:nvSpPr>
        <p:spPr>
          <a:xfrm>
            <a:off x="3973089" y="276662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Request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066AA99-8DDC-415F-80C6-DA3653403B30}"/>
              </a:ext>
            </a:extLst>
          </p:cNvPr>
          <p:cNvCxnSpPr>
            <a:cxnSpLocks/>
            <a:stCxn id="14" idx="2"/>
            <a:endCxn id="20" idx="2"/>
          </p:cNvCxnSpPr>
          <p:nvPr/>
        </p:nvCxnSpPr>
        <p:spPr>
          <a:xfrm rot="5400000" flipH="1">
            <a:off x="5626329" y="999084"/>
            <a:ext cx="200992" cy="5284314"/>
          </a:xfrm>
          <a:prstGeom prst="curvedConnector3">
            <a:avLst>
              <a:gd name="adj1" fmla="val -40448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57B6172-A936-408B-9531-95F05B86501E}"/>
              </a:ext>
            </a:extLst>
          </p:cNvPr>
          <p:cNvSpPr txBox="1"/>
          <p:nvPr/>
        </p:nvSpPr>
        <p:spPr>
          <a:xfrm>
            <a:off x="5256183" y="454160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Response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5D996-9722-8D46-9D43-057348024342}"/>
              </a:ext>
            </a:extLst>
          </p:cNvPr>
          <p:cNvCxnSpPr/>
          <p:nvPr/>
        </p:nvCxnSpPr>
        <p:spPr>
          <a:xfrm>
            <a:off x="7568184" y="2513012"/>
            <a:ext cx="0" cy="122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435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C9B6-3DCF-654A-843B-855BE374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914401"/>
            <a:ext cx="7886700" cy="4995305"/>
          </a:xfrm>
        </p:spPr>
        <p:txBody>
          <a:bodyPr>
            <a:normAutofit/>
          </a:bodyPr>
          <a:lstStyle/>
          <a:p>
            <a:r>
              <a:rPr lang="en-US" dirty="0"/>
              <a:t>Given that the overhead of a critical section is X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pPr lvl="1"/>
            <a:r>
              <a:rPr lang="en-US" dirty="0"/>
              <a:t>&lt;perform exclusive work&gt;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Release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r>
              <a:rPr lang="en-US" dirty="0"/>
              <a:t>Even if everything else is infinitely fast, with any number of threads and cores</a:t>
            </a:r>
          </a:p>
          <a:p>
            <a:r>
              <a:rPr lang="en-US" dirty="0"/>
              <a:t>What is the maximum rate of operations that involve this overhead?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Performance Model</a:t>
            </a:r>
          </a:p>
        </p:txBody>
      </p:sp>
    </p:spTree>
    <p:extLst>
      <p:ext uri="{BB962C8B-B14F-4D97-AF65-F5344CB8AC3E}">
        <p14:creationId xmlns:p14="http://schemas.microsoft.com/office/powerpoint/2010/main" val="172673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2746944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3443041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4349203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6429257" y="157499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5169244" y="2081618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4533331" y="2727949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4538371" y="3135721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4528291" y="3572328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4507939" y="4276662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4256413" y="3935136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6429257" y="306570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2746944" y="365710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3503737" y="406042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4354242" y="467825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4538371" y="2588247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2931073" y="2588247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3595801" y="2658097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7439112" y="2685900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8009512" y="3151279"/>
            <a:ext cx="244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Time = p*X sec</a:t>
            </a:r>
          </a:p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Rate = 1/X ops/sec, regardless of # cores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2839009" y="1355401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17184-6FCE-C541-97A1-BA1F72A5CC1B}"/>
              </a:ext>
            </a:extLst>
          </p:cNvPr>
          <p:cNvSpPr txBox="1"/>
          <p:nvPr/>
        </p:nvSpPr>
        <p:spPr>
          <a:xfrm>
            <a:off x="4447198" y="917488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4783838" y="3131265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1E78B9-BDA3-D447-A215-C6D5BBA64227}"/>
              </a:ext>
            </a:extLst>
          </p:cNvPr>
          <p:cNvSpPr/>
          <p:nvPr/>
        </p:nvSpPr>
        <p:spPr>
          <a:xfrm>
            <a:off x="4933227" y="316722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X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6832924" y="2470741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7874525" y="2358617"/>
            <a:ext cx="19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All try to grab lock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Contended Case – in a picture</a:t>
            </a:r>
          </a:p>
        </p:txBody>
      </p:sp>
    </p:spTree>
    <p:extLst>
      <p:ext uri="{BB962C8B-B14F-4D97-AF65-F5344CB8AC3E}">
        <p14:creationId xmlns:p14="http://schemas.microsoft.com/office/powerpoint/2010/main" val="387804710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D5D4-C78C-FE41-AF3F-65661964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5869460"/>
            <a:ext cx="7886700" cy="667265"/>
          </a:xfrm>
        </p:spPr>
        <p:txBody>
          <a:bodyPr>
            <a:normAutofit/>
          </a:bodyPr>
          <a:lstStyle/>
          <a:p>
            <a:r>
              <a:rPr lang="en-US" dirty="0"/>
              <a:t>X = </a:t>
            </a:r>
            <a:r>
              <a:rPr lang="en-US" dirty="0">
                <a:latin typeface="Courier" pitchFamily="2" charset="0"/>
              </a:rPr>
              <a:t>1</a:t>
            </a:r>
            <a:r>
              <a:rPr lang="en-US" dirty="0"/>
              <a:t>ms =&gt; </a:t>
            </a:r>
            <a:r>
              <a:rPr lang="en-US" dirty="0">
                <a:latin typeface="Courier" pitchFamily="2" charset="0"/>
              </a:rPr>
              <a:t>1,000</a:t>
            </a:r>
            <a:r>
              <a:rPr lang="en-US" dirty="0"/>
              <a:t> ops/sec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AA922-1C8D-3A41-A463-AC1122E4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31" y="868063"/>
            <a:ext cx="6487297" cy="4865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8BA90-08B5-A340-865B-4F83BEF35E5C}"/>
              </a:ext>
            </a:extLst>
          </p:cNvPr>
          <p:cNvGrpSpPr/>
          <p:nvPr/>
        </p:nvGrpSpPr>
        <p:grpSpPr>
          <a:xfrm>
            <a:off x="9829286" y="3639065"/>
            <a:ext cx="420128" cy="562232"/>
            <a:chOff x="864973" y="2891481"/>
            <a:chExt cx="395416" cy="1088939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51066C90-D44D-1A45-A6C1-E39B17EF8D1E}"/>
                </a:ext>
              </a:extLst>
            </p:cNvPr>
            <p:cNvSpPr/>
            <p:nvPr/>
          </p:nvSpPr>
          <p:spPr>
            <a:xfrm>
              <a:off x="864973" y="289148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355D2E29-4CC5-A841-904A-179204B834CC}"/>
                </a:ext>
              </a:extLst>
            </p:cNvPr>
            <p:cNvSpPr/>
            <p:nvPr/>
          </p:nvSpPr>
          <p:spPr>
            <a:xfrm flipV="1">
              <a:off x="864973" y="344290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246298409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2746944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3443041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4349203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6429257" y="130981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5169244" y="1816442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6605196" y="2420724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927923" y="2459347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3632228" y="2532241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4491513" y="2514199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5345268" y="3962350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6498382" y="398371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2746944" y="339193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3503737" y="379524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4354242" y="441308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6905709" y="2420724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7613218" y="2547546"/>
            <a:ext cx="282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What if sys overhead is Y, even when the lock is free?</a:t>
            </a:r>
          </a:p>
          <a:p>
            <a:endParaRPr lang="en-US" b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What if the OS can only handle one lock operation at a time?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Uncontended Many-Lock Case</a:t>
            </a:r>
          </a:p>
        </p:txBody>
      </p:sp>
    </p:spTree>
    <p:extLst>
      <p:ext uri="{BB962C8B-B14F-4D97-AF65-F5344CB8AC3E}">
        <p14:creationId xmlns:p14="http://schemas.microsoft.com/office/powerpoint/2010/main" val="157766861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22442-AEC1-8741-9B9B-FDF224F1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918635"/>
            <a:ext cx="7886700" cy="2192808"/>
          </a:xfrm>
        </p:spPr>
        <p:txBody>
          <a:bodyPr>
            <a:normAutofit/>
          </a:bodyPr>
          <a:lstStyle/>
          <a:p>
            <a:r>
              <a:rPr lang="en-US" dirty="0"/>
              <a:t>Min System call ~ 25x cost of function call</a:t>
            </a:r>
          </a:p>
          <a:p>
            <a:r>
              <a:rPr lang="en-US" dirty="0"/>
              <a:t>Scheduling could be many times more</a:t>
            </a:r>
          </a:p>
          <a:p>
            <a:r>
              <a:rPr lang="en-US" dirty="0"/>
              <a:t>Streamline system processing as much as possible</a:t>
            </a:r>
          </a:p>
          <a:p>
            <a:r>
              <a:rPr lang="en-US" dirty="0"/>
              <a:t>Other optimizations seek to process as much of the call in user space as possible (</a:t>
            </a:r>
            <a:r>
              <a:rPr lang="en-US" dirty="0" err="1"/>
              <a:t>eg</a:t>
            </a:r>
            <a:r>
              <a:rPr lang="en-US" dirty="0"/>
              <a:t>, Linux </a:t>
            </a:r>
            <a:r>
              <a:rPr lang="en-US" dirty="0" err="1"/>
              <a:t>vDSO</a:t>
            </a:r>
            <a:r>
              <a:rPr lang="en-US" dirty="0"/>
              <a:t>) </a:t>
            </a:r>
          </a:p>
        </p:txBody>
      </p:sp>
      <p:pic>
        <p:nvPicPr>
          <p:cNvPr id="7" name="Content Placeholder 4">
            <a:hlinkClick r:id="rId3"/>
            <a:extLst>
              <a:ext uri="{FF2B5EF4-FFF2-40B4-BE49-F238E27FC236}">
                <a16:creationId xmlns:a16="http://schemas.microsoft.com/office/drawing/2014/main" id="{3F835BE2-8323-CB46-AE8F-3CC86E4F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7118" y="990601"/>
            <a:ext cx="7731167" cy="21928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Basic cost of a system call</a:t>
            </a:r>
          </a:p>
        </p:txBody>
      </p:sp>
    </p:spTree>
    <p:extLst>
      <p:ext uri="{BB962C8B-B14F-4D97-AF65-F5344CB8AC3E}">
        <p14:creationId xmlns:p14="http://schemas.microsoft.com/office/powerpoint/2010/main" val="270017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70637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33600" y="457200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C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0210800" cy="5980113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{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   // Wait if someone else in critical section!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   // Release someone into critical section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Must use SAME lock with all of the methods (Withdraw, etc…)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7896" y="457200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57200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B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10511" y="5082755"/>
            <a:ext cx="1610283" cy="938055"/>
            <a:chOff x="3574680" y="5127826"/>
            <a:chExt cx="1610283" cy="891974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08990" y="343602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8877" y="350719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92802" y="296792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410511" y="513913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0" y="5189083"/>
            <a:ext cx="1184940" cy="826714"/>
            <a:chOff x="3885272" y="5275783"/>
            <a:chExt cx="1184940" cy="740014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1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717140"/>
            <a:ext cx="6705336" cy="813254"/>
            <a:chOff x="1366611" y="1717140"/>
            <a:chExt cx="670533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966547" cy="741922"/>
              <a:chOff x="5562600" y="2971800"/>
              <a:chExt cx="296654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89431" y="3148474"/>
                <a:ext cx="2239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1880" y="4224379"/>
            <a:ext cx="4008793" cy="997927"/>
            <a:chOff x="3221880" y="4224379"/>
            <a:chExt cx="4008793" cy="997927"/>
          </a:xfrm>
        </p:grpSpPr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008793" cy="997927"/>
              <a:chOff x="3221880" y="4224379"/>
              <a:chExt cx="4008793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Gill Sans Light"/>
                  </a:rPr>
                  <a:t>Lock.acquire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()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3030" y="459371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173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Gill Sans Light"/>
                  </a:rPr>
                  <a:t>Lock.release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()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953000" y="4549080"/>
                <a:ext cx="2277673" cy="400110"/>
                <a:chOff x="5557347" y="3218652"/>
                <a:chExt cx="2277673" cy="520143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557347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938347" y="3218652"/>
                  <a:ext cx="1896673" cy="520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rgbClr val="FF0000"/>
                      </a:solidFill>
                      <a:latin typeface="Gill Sans Light"/>
                    </a:rPr>
                    <a:t>Critical Section</a:t>
                  </a: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 bwMode="auto">
            <a:xfrm>
              <a:off x="3314637" y="4541647"/>
              <a:ext cx="1539888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Atomic Read-Modify-Write Instructions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486400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previous solution: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Can’t give lock implementation to users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Doesn’t work well on multiprocessor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Disabling interrupts on all processors requires messages and would be very time consuming</a:t>
            </a:r>
          </a:p>
          <a:p>
            <a:pPr lvl="2"/>
            <a:endParaRPr lang="en-US" altLang="ko-KR" sz="800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Alternative: </a:t>
            </a:r>
            <a:r>
              <a:rPr lang="en-US" altLang="ko-KR" dirty="0">
                <a:solidFill>
                  <a:srgbClr val="2A40E2"/>
                </a:solidFill>
                <a:ea typeface="굴림" panose="020B0600000101010101" pitchFamily="34" charset="-127"/>
              </a:rPr>
              <a:t>atomic instruction sequences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These instructions read a value and write a new value atomically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Hardware is responsible for implementing this correctly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on both uniprocessors (not too hard)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and multiprocessors (requires help from cache coherence protocol)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Unlike disabling interrupts, can be used on both uniprocessors and multiprocessors</a:t>
            </a:r>
          </a:p>
        </p:txBody>
      </p:sp>
    </p:spTree>
    <p:extLst>
      <p:ext uri="{BB962C8B-B14F-4D97-AF65-F5344CB8AC3E}">
        <p14:creationId xmlns:p14="http://schemas.microsoft.com/office/powerpoint/2010/main" val="809996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Examples of Read-Modify-Write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317" y="716485"/>
            <a:ext cx="89154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test&amp;set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(&amp;address) {           /* most architectures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result = M[address];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return result from “address” and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1;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set value at “address” to 1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return result;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swap (&amp;address, register) {     /* x86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temp = M[address];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swap register’s value to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register;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value at “address”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register = temp;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compare&amp;swap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(&amp;address, reg1, reg2) { /* 68000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if (reg1 == M[address]) {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If memory still == reg1,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M[address] = reg2;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then  put reg2 =&gt; memory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success;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 else {       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Otherwise do not change memory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failure;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load-linked&amp;store-conditional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(&amp;address) { /* R4000, alpha, ARM, RISC-V */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   loop: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r1,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movi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1;	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// Can do arbitrary computation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sc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beqz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loop;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331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Important concept: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Atomic Operations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An operation that runs to completion or not at all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These are the primitives on which to construct various synchronization primitives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Talked about hardware atomicity primitives: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Disabling of Interrupts,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, swap, </a:t>
            </a:r>
            <a:r>
              <a:rPr lang="en-US" altLang="ko-KR" dirty="0" err="1">
                <a:ea typeface="굴림" panose="020B0600000101010101" pitchFamily="34" charset="-127"/>
              </a:rPr>
              <a:t>compare&amp;swap</a:t>
            </a:r>
            <a:r>
              <a:rPr lang="en-US" altLang="ko-KR" dirty="0">
                <a:ea typeface="굴림" panose="020B0600000101010101" pitchFamily="34" charset="-127"/>
              </a:rPr>
              <a:t>, load-linked &amp; store-conditional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Showed several constructions of Locks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Must be very careful not to waste/tie up machine resources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disable interrupts for long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spin wait for long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Key idea: Separate lock variable, use hardware mechanisms to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protect modifications of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3205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880676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1488" y="666750"/>
            <a:ext cx="8458200" cy="6127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compare&amp;swap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(&amp;address, reg1, reg2) { /* 68000 */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if (reg1 == M[address])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M[address] = reg2;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success;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 else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failure;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Here is an atomic add to linked-list function:</a:t>
            </a:r>
            <a:endParaRPr lang="en-US" altLang="ko-KR" sz="2000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addToQueue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(&amp;object)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do {		// repeat until no conflict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r1, M[root]	// Get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ptr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to current head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r1, M[object]  // Save link in new object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 until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compare&amp;swap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(&amp;root,r1,object));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Using of Compare&amp;Swap for queues </a:t>
            </a:r>
          </a:p>
        </p:txBody>
      </p:sp>
      <p:grpSp>
        <p:nvGrpSpPr>
          <p:cNvPr id="479236" name="Group 4"/>
          <p:cNvGrpSpPr>
            <a:grpSpLocks/>
          </p:cNvGrpSpPr>
          <p:nvPr/>
        </p:nvGrpSpPr>
        <p:grpSpPr bwMode="auto">
          <a:xfrm>
            <a:off x="2895600" y="4724400"/>
            <a:ext cx="5029200" cy="1066800"/>
            <a:chOff x="1680" y="1632"/>
            <a:chExt cx="3168" cy="672"/>
          </a:xfrm>
        </p:grpSpPr>
        <p:sp>
          <p:nvSpPr>
            <p:cNvPr id="33805" name="Rectangle 5"/>
            <p:cNvSpPr>
              <a:spLocks noChangeArrowheads="1"/>
            </p:cNvSpPr>
            <p:nvPr/>
          </p:nvSpPr>
          <p:spPr bwMode="auto">
            <a:xfrm>
              <a:off x="1680" y="1632"/>
              <a:ext cx="672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panose="020B0502020104020203" pitchFamily="34" charset="-79"/>
                  <a:ea typeface="굴림" panose="020B0600000101010101" pitchFamily="34" charset="-127"/>
                  <a:cs typeface="Gill Sans" panose="020B0502020104020203" pitchFamily="34" charset="-79"/>
                </a:rPr>
                <a:t>root</a:t>
              </a:r>
            </a:p>
          </p:txBody>
        </p:sp>
        <p:grpSp>
          <p:nvGrpSpPr>
            <p:cNvPr id="33806" name="Group 6"/>
            <p:cNvGrpSpPr>
              <a:grpSpLocks/>
            </p:cNvGrpSpPr>
            <p:nvPr/>
          </p:nvGrpSpPr>
          <p:grpSpPr bwMode="auto">
            <a:xfrm>
              <a:off x="3312" y="1632"/>
              <a:ext cx="624" cy="672"/>
              <a:chOff x="3312" y="1728"/>
              <a:chExt cx="624" cy="672"/>
            </a:xfrm>
          </p:grpSpPr>
          <p:sp>
            <p:nvSpPr>
              <p:cNvPr id="33812" name="Rectangle 7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624" cy="672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3813" name="Rectangle 8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next</a:t>
                </a:r>
              </a:p>
            </p:txBody>
          </p:sp>
        </p:grpSp>
        <p:grpSp>
          <p:nvGrpSpPr>
            <p:cNvPr id="33807" name="Group 9"/>
            <p:cNvGrpSpPr>
              <a:grpSpLocks/>
            </p:cNvGrpSpPr>
            <p:nvPr/>
          </p:nvGrpSpPr>
          <p:grpSpPr bwMode="auto">
            <a:xfrm>
              <a:off x="4224" y="1632"/>
              <a:ext cx="624" cy="672"/>
              <a:chOff x="4128" y="1728"/>
              <a:chExt cx="624" cy="672"/>
            </a:xfrm>
          </p:grpSpPr>
          <p:sp>
            <p:nvSpPr>
              <p:cNvPr id="33810" name="Rectangle 10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624" cy="672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3811" name="Rectangle 11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next</a:t>
                </a:r>
              </a:p>
            </p:txBody>
          </p:sp>
        </p:grp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>
              <a:off x="3936" y="172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>
              <a:off x="2352" y="172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479246" name="Group 14"/>
          <p:cNvGrpSpPr>
            <a:grpSpLocks/>
          </p:cNvGrpSpPr>
          <p:nvPr/>
        </p:nvGrpSpPr>
        <p:grpSpPr bwMode="auto">
          <a:xfrm>
            <a:off x="3962400" y="4953000"/>
            <a:ext cx="1524000" cy="1676400"/>
            <a:chOff x="2352" y="1776"/>
            <a:chExt cx="960" cy="1056"/>
          </a:xfrm>
        </p:grpSpPr>
        <p:sp>
          <p:nvSpPr>
            <p:cNvPr id="33798" name="Line 15"/>
            <p:cNvSpPr>
              <a:spLocks noChangeShapeType="1"/>
            </p:cNvSpPr>
            <p:nvPr/>
          </p:nvSpPr>
          <p:spPr bwMode="auto">
            <a:xfrm flipV="1">
              <a:off x="3024" y="1776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799" name="Line 16"/>
            <p:cNvSpPr>
              <a:spLocks noChangeShapeType="1"/>
            </p:cNvSpPr>
            <p:nvPr/>
          </p:nvSpPr>
          <p:spPr bwMode="auto">
            <a:xfrm>
              <a:off x="2352" y="1824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grpSp>
          <p:nvGrpSpPr>
            <p:cNvPr id="33800" name="Group 17"/>
            <p:cNvGrpSpPr>
              <a:grpSpLocks/>
            </p:cNvGrpSpPr>
            <p:nvPr/>
          </p:nvGrpSpPr>
          <p:grpSpPr bwMode="auto">
            <a:xfrm>
              <a:off x="2448" y="2160"/>
              <a:ext cx="624" cy="672"/>
              <a:chOff x="2448" y="2160"/>
              <a:chExt cx="624" cy="672"/>
            </a:xfrm>
          </p:grpSpPr>
          <p:grpSp>
            <p:nvGrpSpPr>
              <p:cNvPr id="33801" name="Group 18"/>
              <p:cNvGrpSpPr>
                <a:grpSpLocks/>
              </p:cNvGrpSpPr>
              <p:nvPr/>
            </p:nvGrpSpPr>
            <p:grpSpPr bwMode="auto">
              <a:xfrm>
                <a:off x="2448" y="2160"/>
                <a:ext cx="624" cy="672"/>
                <a:chOff x="2400" y="1728"/>
                <a:chExt cx="624" cy="672"/>
              </a:xfrm>
            </p:grpSpPr>
            <p:sp>
              <p:nvSpPr>
                <p:cNvPr id="338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624" cy="67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ko-KR" altLang="en-US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endParaRPr>
                </a:p>
              </p:txBody>
            </p:sp>
            <p:sp>
              <p:nvSpPr>
                <p:cNvPr id="338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624" cy="240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b="0">
                      <a:latin typeface="Gill Sans" panose="020B0502020104020203" pitchFamily="34" charset="-79"/>
                      <a:ea typeface="굴림" panose="020B0600000101010101" pitchFamily="34" charset="-127"/>
                      <a:cs typeface="Gill Sans" panose="020B0502020104020203" pitchFamily="34" charset="-79"/>
                    </a:rPr>
                    <a:t>next</a:t>
                  </a:r>
                </a:p>
              </p:txBody>
            </p:sp>
          </p:grpSp>
          <p:sp>
            <p:nvSpPr>
              <p:cNvPr id="33802" name="Text Box 21"/>
              <p:cNvSpPr txBox="1">
                <a:spLocks noChangeArrowheads="1"/>
              </p:cNvSpPr>
              <p:nvPr/>
            </p:nvSpPr>
            <p:spPr bwMode="auto">
              <a:xfrm>
                <a:off x="2485" y="2400"/>
                <a:ext cx="52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New</a:t>
                </a:r>
              </a:p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Object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46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Implementing Locks with test&amp;set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9829800" cy="6096000"/>
          </a:xfrm>
        </p:spPr>
        <p:txBody>
          <a:bodyPr>
            <a:normAutofit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Another flawed, but simple solution: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value = 0; // Free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(value)); // while busy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value = 0;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free,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0 and sets value=1, so lock is now busy.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It returns 0 so while exits.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busy,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1 and sets value=1 (no change)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It returns 1, so while loop continues.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we set value = 0, someone else can get lock.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consumes cycles while waiting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For multiprocessors: every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() is a write, which makes value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ping-pong around in cache (using lots of network BW)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169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Problem: Busy-Waiting for Lock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744200" cy="6096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Positives for this solution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Machine can receive interrupts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code can use this 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Works on a multiprocessor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Negatives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is very inefficient as thread will consume cycles waiting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Waiting thread may take cycles away from thread holding lock (no one wins!)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Priority Inversion</a:t>
            </a:r>
            <a:r>
              <a:rPr lang="en-US" altLang="ko-KR" dirty="0">
                <a:ea typeface="굴림" panose="020B0600000101010101" pitchFamily="34" charset="-127"/>
              </a:rPr>
              <a:t>: If busy-waiting thread has higher priority than thread holding 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progress!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Priority Inversion problem with original Martian rover 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semaphores and monitors, waiting thread may wait for an arbitrary long time!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 even if busy-waiting was OK for locks, definitely not ok for other primitives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Homework/exam solutions should avoid busy-waiting!</a:t>
            </a:r>
          </a:p>
        </p:txBody>
      </p:sp>
      <p:pic>
        <p:nvPicPr>
          <p:cNvPr id="21508" name="Picture 9" descr="MCj02854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85800"/>
            <a:ext cx="1851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Multiprocessor Spin Locks: </a:t>
            </a:r>
            <a:r>
              <a:rPr lang="en-US" altLang="ko-KR" dirty="0" err="1">
                <a:ea typeface="굴림" panose="020B0600000101010101" pitchFamily="34" charset="-127"/>
              </a:rPr>
              <a:t>test&amp;test&amp;set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839200" cy="59436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 better solution for multiprocessors: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 // Free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Acquire() {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do {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while(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   // Wait until might be free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 while(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)); // exit if get lock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Release()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Wait until lock might be free (only reading – stays in cache)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try to grab lock with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Repeat if fail to actually get lock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Issues with this solution: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still consumes cycles while waiting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However, it does not impact other processors!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73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Better Locks using test&amp;set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build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locks without busy-waiting?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Can’t entirely, but can minimize!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Idea: only busy-wait to atomically check lock value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36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sleep has to be sure to reset the guard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can’t we do it just before or just after the sleep?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6005514" y="1752600"/>
            <a:ext cx="4662487" cy="38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sz="1900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56718" name="Group 14"/>
          <p:cNvGrpSpPr>
            <a:grpSpLocks/>
          </p:cNvGrpSpPr>
          <p:nvPr/>
        </p:nvGrpSpPr>
        <p:grpSpPr bwMode="auto">
          <a:xfrm>
            <a:off x="1600200" y="1752600"/>
            <a:ext cx="4724400" cy="4186238"/>
            <a:chOff x="48" y="1152"/>
            <a:chExt cx="2976" cy="2637"/>
          </a:xfrm>
        </p:grpSpPr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48" y="1152"/>
              <a:ext cx="2976" cy="2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guard = 0;</a:t>
              </a:r>
            </a:p>
            <a:p>
              <a:pPr algn="l"/>
              <a:r>
                <a:rPr lang="en-US" altLang="en-US" sz="1900" b="0" dirty="0" err="1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 value = FREE;</a:t>
              </a:r>
            </a:p>
            <a:p>
              <a:pPr algn="l"/>
              <a:endParaRPr lang="en-US" altLang="en-US" sz="19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// Short busy-wait time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while (</a:t>
              </a:r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(guard));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if (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== BUSY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go to sleep() &amp; 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 BUSY;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22535" name="Group 6"/>
            <p:cNvGrpSpPr>
              <a:grpSpLocks/>
            </p:cNvGrpSpPr>
            <p:nvPr/>
          </p:nvGrpSpPr>
          <p:grpSpPr bwMode="auto">
            <a:xfrm>
              <a:off x="1728" y="1248"/>
              <a:ext cx="384" cy="432"/>
              <a:chOff x="1776" y="912"/>
              <a:chExt cx="476" cy="576"/>
            </a:xfrm>
          </p:grpSpPr>
          <p:sp>
            <p:nvSpPr>
              <p:cNvPr id="22536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776" y="912"/>
                <a:ext cx="4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8"/>
              <p:cNvSpPr>
                <a:spLocks/>
              </p:cNvSpPr>
              <p:nvPr/>
            </p:nvSpPr>
            <p:spPr bwMode="auto">
              <a:xfrm>
                <a:off x="1818" y="1046"/>
                <a:ext cx="434" cy="442"/>
              </a:xfrm>
              <a:custGeom>
                <a:avLst/>
                <a:gdLst>
                  <a:gd name="T0" fmla="*/ 4 w 1303"/>
                  <a:gd name="T1" fmla="*/ 79 h 1327"/>
                  <a:gd name="T2" fmla="*/ 7 w 1303"/>
                  <a:gd name="T3" fmla="*/ 86 h 1327"/>
                  <a:gd name="T4" fmla="*/ 13 w 1303"/>
                  <a:gd name="T5" fmla="*/ 97 h 1327"/>
                  <a:gd name="T6" fmla="*/ 19 w 1303"/>
                  <a:gd name="T7" fmla="*/ 109 h 1327"/>
                  <a:gd name="T8" fmla="*/ 28 w 1303"/>
                  <a:gd name="T9" fmla="*/ 121 h 1327"/>
                  <a:gd name="T10" fmla="*/ 38 w 1303"/>
                  <a:gd name="T11" fmla="*/ 132 h 1327"/>
                  <a:gd name="T12" fmla="*/ 50 w 1303"/>
                  <a:gd name="T13" fmla="*/ 140 h 1327"/>
                  <a:gd name="T14" fmla="*/ 63 w 1303"/>
                  <a:gd name="T15" fmla="*/ 145 h 1327"/>
                  <a:gd name="T16" fmla="*/ 76 w 1303"/>
                  <a:gd name="T17" fmla="*/ 147 h 1327"/>
                  <a:gd name="T18" fmla="*/ 90 w 1303"/>
                  <a:gd name="T19" fmla="*/ 146 h 1327"/>
                  <a:gd name="T20" fmla="*/ 104 w 1303"/>
                  <a:gd name="T21" fmla="*/ 142 h 1327"/>
                  <a:gd name="T22" fmla="*/ 116 w 1303"/>
                  <a:gd name="T23" fmla="*/ 136 h 1327"/>
                  <a:gd name="T24" fmla="*/ 128 w 1303"/>
                  <a:gd name="T25" fmla="*/ 126 h 1327"/>
                  <a:gd name="T26" fmla="*/ 136 w 1303"/>
                  <a:gd name="T27" fmla="*/ 116 h 1327"/>
                  <a:gd name="T28" fmla="*/ 142 w 1303"/>
                  <a:gd name="T29" fmla="*/ 105 h 1327"/>
                  <a:gd name="T30" fmla="*/ 144 w 1303"/>
                  <a:gd name="T31" fmla="*/ 94 h 1327"/>
                  <a:gd name="T32" fmla="*/ 145 w 1303"/>
                  <a:gd name="T33" fmla="*/ 82 h 1327"/>
                  <a:gd name="T34" fmla="*/ 143 w 1303"/>
                  <a:gd name="T35" fmla="*/ 71 h 1327"/>
                  <a:gd name="T36" fmla="*/ 140 w 1303"/>
                  <a:gd name="T37" fmla="*/ 59 h 1327"/>
                  <a:gd name="T38" fmla="*/ 136 w 1303"/>
                  <a:gd name="T39" fmla="*/ 48 h 1327"/>
                  <a:gd name="T40" fmla="*/ 132 w 1303"/>
                  <a:gd name="T41" fmla="*/ 37 h 1327"/>
                  <a:gd name="T42" fmla="*/ 128 w 1303"/>
                  <a:gd name="T43" fmla="*/ 27 h 1327"/>
                  <a:gd name="T44" fmla="*/ 123 w 1303"/>
                  <a:gd name="T45" fmla="*/ 18 h 1327"/>
                  <a:gd name="T46" fmla="*/ 117 w 1303"/>
                  <a:gd name="T47" fmla="*/ 11 h 1327"/>
                  <a:gd name="T48" fmla="*/ 111 w 1303"/>
                  <a:gd name="T49" fmla="*/ 5 h 1327"/>
                  <a:gd name="T50" fmla="*/ 104 w 1303"/>
                  <a:gd name="T51" fmla="*/ 1 h 1327"/>
                  <a:gd name="T52" fmla="*/ 98 w 1303"/>
                  <a:gd name="T53" fmla="*/ 0 h 1327"/>
                  <a:gd name="T54" fmla="*/ 93 w 1303"/>
                  <a:gd name="T55" fmla="*/ 0 h 1327"/>
                  <a:gd name="T56" fmla="*/ 89 w 1303"/>
                  <a:gd name="T57" fmla="*/ 3 h 1327"/>
                  <a:gd name="T58" fmla="*/ 85 w 1303"/>
                  <a:gd name="T59" fmla="*/ 6 h 1327"/>
                  <a:gd name="T60" fmla="*/ 84 w 1303"/>
                  <a:gd name="T61" fmla="*/ 10 h 1327"/>
                  <a:gd name="T62" fmla="*/ 83 w 1303"/>
                  <a:gd name="T63" fmla="*/ 15 h 1327"/>
                  <a:gd name="T64" fmla="*/ 83 w 1303"/>
                  <a:gd name="T65" fmla="*/ 20 h 1327"/>
                  <a:gd name="T66" fmla="*/ 83 w 1303"/>
                  <a:gd name="T67" fmla="*/ 25 h 1327"/>
                  <a:gd name="T68" fmla="*/ 84 w 1303"/>
                  <a:gd name="T69" fmla="*/ 28 h 1327"/>
                  <a:gd name="T70" fmla="*/ 85 w 1303"/>
                  <a:gd name="T71" fmla="*/ 32 h 1327"/>
                  <a:gd name="T72" fmla="*/ 85 w 1303"/>
                  <a:gd name="T73" fmla="*/ 36 h 1327"/>
                  <a:gd name="T74" fmla="*/ 82 w 1303"/>
                  <a:gd name="T75" fmla="*/ 40 h 1327"/>
                  <a:gd name="T76" fmla="*/ 78 w 1303"/>
                  <a:gd name="T77" fmla="*/ 41 h 1327"/>
                  <a:gd name="T78" fmla="*/ 73 w 1303"/>
                  <a:gd name="T79" fmla="*/ 43 h 1327"/>
                  <a:gd name="T80" fmla="*/ 68 w 1303"/>
                  <a:gd name="T81" fmla="*/ 45 h 1327"/>
                  <a:gd name="T82" fmla="*/ 63 w 1303"/>
                  <a:gd name="T83" fmla="*/ 47 h 1327"/>
                  <a:gd name="T84" fmla="*/ 58 w 1303"/>
                  <a:gd name="T85" fmla="*/ 49 h 1327"/>
                  <a:gd name="T86" fmla="*/ 54 w 1303"/>
                  <a:gd name="T87" fmla="*/ 52 h 1327"/>
                  <a:gd name="T88" fmla="*/ 50 w 1303"/>
                  <a:gd name="T89" fmla="*/ 55 h 1327"/>
                  <a:gd name="T90" fmla="*/ 45 w 1303"/>
                  <a:gd name="T91" fmla="*/ 57 h 1327"/>
                  <a:gd name="T92" fmla="*/ 41 w 1303"/>
                  <a:gd name="T93" fmla="*/ 55 h 1327"/>
                  <a:gd name="T94" fmla="*/ 38 w 1303"/>
                  <a:gd name="T95" fmla="*/ 52 h 1327"/>
                  <a:gd name="T96" fmla="*/ 34 w 1303"/>
                  <a:gd name="T97" fmla="*/ 48 h 1327"/>
                  <a:gd name="T98" fmla="*/ 29 w 1303"/>
                  <a:gd name="T99" fmla="*/ 44 h 1327"/>
                  <a:gd name="T100" fmla="*/ 24 w 1303"/>
                  <a:gd name="T101" fmla="*/ 41 h 1327"/>
                  <a:gd name="T102" fmla="*/ 17 w 1303"/>
                  <a:gd name="T103" fmla="*/ 40 h 1327"/>
                  <a:gd name="T104" fmla="*/ 11 w 1303"/>
                  <a:gd name="T105" fmla="*/ 41 h 1327"/>
                  <a:gd name="T106" fmla="*/ 5 w 1303"/>
                  <a:gd name="T107" fmla="*/ 45 h 1327"/>
                  <a:gd name="T108" fmla="*/ 1 w 1303"/>
                  <a:gd name="T109" fmla="*/ 51 h 1327"/>
                  <a:gd name="T110" fmla="*/ 0 w 1303"/>
                  <a:gd name="T111" fmla="*/ 58 h 1327"/>
                  <a:gd name="T112" fmla="*/ 0 w 1303"/>
                  <a:gd name="T113" fmla="*/ 65 h 1327"/>
                  <a:gd name="T114" fmla="*/ 2 w 1303"/>
                  <a:gd name="T115" fmla="*/ 71 h 1327"/>
                  <a:gd name="T116" fmla="*/ 3 w 1303"/>
                  <a:gd name="T117" fmla="*/ 75 h 13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3" h="1327">
                    <a:moveTo>
                      <a:pt x="28" y="680"/>
                    </a:moveTo>
                    <a:lnTo>
                      <a:pt x="28" y="681"/>
                    </a:lnTo>
                    <a:lnTo>
                      <a:pt x="30" y="684"/>
                    </a:lnTo>
                    <a:lnTo>
                      <a:pt x="30" y="686"/>
                    </a:lnTo>
                    <a:lnTo>
                      <a:pt x="30" y="688"/>
                    </a:lnTo>
                    <a:lnTo>
                      <a:pt x="33" y="691"/>
                    </a:lnTo>
                    <a:lnTo>
                      <a:pt x="34" y="697"/>
                    </a:lnTo>
                    <a:lnTo>
                      <a:pt x="36" y="698"/>
                    </a:lnTo>
                    <a:lnTo>
                      <a:pt x="36" y="704"/>
                    </a:lnTo>
                    <a:lnTo>
                      <a:pt x="37" y="708"/>
                    </a:lnTo>
                    <a:lnTo>
                      <a:pt x="40" y="714"/>
                    </a:lnTo>
                    <a:lnTo>
                      <a:pt x="43" y="720"/>
                    </a:lnTo>
                    <a:lnTo>
                      <a:pt x="44" y="725"/>
                    </a:lnTo>
                    <a:lnTo>
                      <a:pt x="47" y="733"/>
                    </a:lnTo>
                    <a:lnTo>
                      <a:pt x="51" y="740"/>
                    </a:lnTo>
                    <a:lnTo>
                      <a:pt x="53" y="745"/>
                    </a:lnTo>
                    <a:lnTo>
                      <a:pt x="55" y="752"/>
                    </a:lnTo>
                    <a:lnTo>
                      <a:pt x="60" y="761"/>
                    </a:lnTo>
                    <a:lnTo>
                      <a:pt x="64" y="769"/>
                    </a:lnTo>
                    <a:lnTo>
                      <a:pt x="67" y="778"/>
                    </a:lnTo>
                    <a:lnTo>
                      <a:pt x="70" y="785"/>
                    </a:lnTo>
                    <a:lnTo>
                      <a:pt x="74" y="795"/>
                    </a:lnTo>
                    <a:lnTo>
                      <a:pt x="80" y="804"/>
                    </a:lnTo>
                    <a:lnTo>
                      <a:pt x="84" y="812"/>
                    </a:lnTo>
                    <a:lnTo>
                      <a:pt x="87" y="822"/>
                    </a:lnTo>
                    <a:lnTo>
                      <a:pt x="92" y="832"/>
                    </a:lnTo>
                    <a:lnTo>
                      <a:pt x="98" y="842"/>
                    </a:lnTo>
                    <a:lnTo>
                      <a:pt x="101" y="852"/>
                    </a:lnTo>
                    <a:lnTo>
                      <a:pt x="108" y="861"/>
                    </a:lnTo>
                    <a:lnTo>
                      <a:pt x="114" y="872"/>
                    </a:lnTo>
                    <a:lnTo>
                      <a:pt x="118" y="883"/>
                    </a:lnTo>
                    <a:lnTo>
                      <a:pt x="124" y="893"/>
                    </a:lnTo>
                    <a:lnTo>
                      <a:pt x="129" y="903"/>
                    </a:lnTo>
                    <a:lnTo>
                      <a:pt x="136" y="915"/>
                    </a:lnTo>
                    <a:lnTo>
                      <a:pt x="142" y="926"/>
                    </a:lnTo>
                    <a:lnTo>
                      <a:pt x="148" y="936"/>
                    </a:lnTo>
                    <a:lnTo>
                      <a:pt x="153" y="947"/>
                    </a:lnTo>
                    <a:lnTo>
                      <a:pt x="161" y="959"/>
                    </a:lnTo>
                    <a:lnTo>
                      <a:pt x="168" y="969"/>
                    </a:lnTo>
                    <a:lnTo>
                      <a:pt x="173" y="980"/>
                    </a:lnTo>
                    <a:lnTo>
                      <a:pt x="180" y="991"/>
                    </a:lnTo>
                    <a:lnTo>
                      <a:pt x="189" y="1003"/>
                    </a:lnTo>
                    <a:lnTo>
                      <a:pt x="196" y="1014"/>
                    </a:lnTo>
                    <a:lnTo>
                      <a:pt x="202" y="1024"/>
                    </a:lnTo>
                    <a:lnTo>
                      <a:pt x="210" y="1035"/>
                    </a:lnTo>
                    <a:lnTo>
                      <a:pt x="219" y="1047"/>
                    </a:lnTo>
                    <a:lnTo>
                      <a:pt x="226" y="1058"/>
                    </a:lnTo>
                    <a:lnTo>
                      <a:pt x="233" y="1068"/>
                    </a:lnTo>
                    <a:lnTo>
                      <a:pt x="243" y="1078"/>
                    </a:lnTo>
                    <a:lnTo>
                      <a:pt x="250" y="1091"/>
                    </a:lnTo>
                    <a:lnTo>
                      <a:pt x="260" y="1101"/>
                    </a:lnTo>
                    <a:lnTo>
                      <a:pt x="269" y="1111"/>
                    </a:lnTo>
                    <a:lnTo>
                      <a:pt x="277" y="1122"/>
                    </a:lnTo>
                    <a:lnTo>
                      <a:pt x="286" y="1131"/>
                    </a:lnTo>
                    <a:lnTo>
                      <a:pt x="296" y="1141"/>
                    </a:lnTo>
                    <a:lnTo>
                      <a:pt x="304" y="1152"/>
                    </a:lnTo>
                    <a:lnTo>
                      <a:pt x="314" y="1161"/>
                    </a:lnTo>
                    <a:lnTo>
                      <a:pt x="324" y="1171"/>
                    </a:lnTo>
                    <a:lnTo>
                      <a:pt x="333" y="1181"/>
                    </a:lnTo>
                    <a:lnTo>
                      <a:pt x="342" y="1188"/>
                    </a:lnTo>
                    <a:lnTo>
                      <a:pt x="352" y="1199"/>
                    </a:lnTo>
                    <a:lnTo>
                      <a:pt x="362" y="1206"/>
                    </a:lnTo>
                    <a:lnTo>
                      <a:pt x="372" y="1215"/>
                    </a:lnTo>
                    <a:lnTo>
                      <a:pt x="382" y="1222"/>
                    </a:lnTo>
                    <a:lnTo>
                      <a:pt x="394" y="1230"/>
                    </a:lnTo>
                    <a:lnTo>
                      <a:pt x="405" y="1237"/>
                    </a:lnTo>
                    <a:lnTo>
                      <a:pt x="415" y="1245"/>
                    </a:lnTo>
                    <a:lnTo>
                      <a:pt x="425" y="1252"/>
                    </a:lnTo>
                    <a:lnTo>
                      <a:pt x="436" y="1259"/>
                    </a:lnTo>
                    <a:lnTo>
                      <a:pt x="448" y="1264"/>
                    </a:lnTo>
                    <a:lnTo>
                      <a:pt x="459" y="1270"/>
                    </a:lnTo>
                    <a:lnTo>
                      <a:pt x="469" y="1274"/>
                    </a:lnTo>
                    <a:lnTo>
                      <a:pt x="480" y="1281"/>
                    </a:lnTo>
                    <a:lnTo>
                      <a:pt x="492" y="1286"/>
                    </a:lnTo>
                    <a:lnTo>
                      <a:pt x="504" y="1290"/>
                    </a:lnTo>
                    <a:lnTo>
                      <a:pt x="516" y="1294"/>
                    </a:lnTo>
                    <a:lnTo>
                      <a:pt x="527" y="1299"/>
                    </a:lnTo>
                    <a:lnTo>
                      <a:pt x="539" y="1301"/>
                    </a:lnTo>
                    <a:lnTo>
                      <a:pt x="551" y="1307"/>
                    </a:lnTo>
                    <a:lnTo>
                      <a:pt x="563" y="1310"/>
                    </a:lnTo>
                    <a:lnTo>
                      <a:pt x="576" y="1313"/>
                    </a:lnTo>
                    <a:lnTo>
                      <a:pt x="587" y="1316"/>
                    </a:lnTo>
                    <a:lnTo>
                      <a:pt x="600" y="1317"/>
                    </a:lnTo>
                    <a:lnTo>
                      <a:pt x="611" y="1318"/>
                    </a:lnTo>
                    <a:lnTo>
                      <a:pt x="624" y="1321"/>
                    </a:lnTo>
                    <a:lnTo>
                      <a:pt x="637" y="1323"/>
                    </a:lnTo>
                    <a:lnTo>
                      <a:pt x="648" y="1324"/>
                    </a:lnTo>
                    <a:lnTo>
                      <a:pt x="661" y="1324"/>
                    </a:lnTo>
                    <a:lnTo>
                      <a:pt x="674" y="1326"/>
                    </a:lnTo>
                    <a:lnTo>
                      <a:pt x="686" y="1327"/>
                    </a:lnTo>
                    <a:lnTo>
                      <a:pt x="698" y="1327"/>
                    </a:lnTo>
                    <a:lnTo>
                      <a:pt x="710" y="1327"/>
                    </a:lnTo>
                    <a:lnTo>
                      <a:pt x="723" y="1327"/>
                    </a:lnTo>
                    <a:lnTo>
                      <a:pt x="736" y="1326"/>
                    </a:lnTo>
                    <a:lnTo>
                      <a:pt x="749" y="1326"/>
                    </a:lnTo>
                    <a:lnTo>
                      <a:pt x="762" y="1324"/>
                    </a:lnTo>
                    <a:lnTo>
                      <a:pt x="772" y="1323"/>
                    </a:lnTo>
                    <a:lnTo>
                      <a:pt x="786" y="1321"/>
                    </a:lnTo>
                    <a:lnTo>
                      <a:pt x="799" y="1318"/>
                    </a:lnTo>
                    <a:lnTo>
                      <a:pt x="810" y="1317"/>
                    </a:lnTo>
                    <a:lnTo>
                      <a:pt x="823" y="1314"/>
                    </a:lnTo>
                    <a:lnTo>
                      <a:pt x="836" y="1311"/>
                    </a:lnTo>
                    <a:lnTo>
                      <a:pt x="848" y="1310"/>
                    </a:lnTo>
                    <a:lnTo>
                      <a:pt x="860" y="1306"/>
                    </a:lnTo>
                    <a:lnTo>
                      <a:pt x="872" y="1301"/>
                    </a:lnTo>
                    <a:lnTo>
                      <a:pt x="885" y="1299"/>
                    </a:lnTo>
                    <a:lnTo>
                      <a:pt x="897" y="1296"/>
                    </a:lnTo>
                    <a:lnTo>
                      <a:pt x="908" y="1290"/>
                    </a:lnTo>
                    <a:lnTo>
                      <a:pt x="921" y="1287"/>
                    </a:lnTo>
                    <a:lnTo>
                      <a:pt x="934" y="1281"/>
                    </a:lnTo>
                    <a:lnTo>
                      <a:pt x="945" y="1277"/>
                    </a:lnTo>
                    <a:lnTo>
                      <a:pt x="958" y="1272"/>
                    </a:lnTo>
                    <a:lnTo>
                      <a:pt x="969" y="1266"/>
                    </a:lnTo>
                    <a:lnTo>
                      <a:pt x="980" y="1262"/>
                    </a:lnTo>
                    <a:lnTo>
                      <a:pt x="992" y="1256"/>
                    </a:lnTo>
                    <a:lnTo>
                      <a:pt x="1003" y="1249"/>
                    </a:lnTo>
                    <a:lnTo>
                      <a:pt x="1016" y="1242"/>
                    </a:lnTo>
                    <a:lnTo>
                      <a:pt x="1026" y="1235"/>
                    </a:lnTo>
                    <a:lnTo>
                      <a:pt x="1039" y="1230"/>
                    </a:lnTo>
                    <a:lnTo>
                      <a:pt x="1049" y="1222"/>
                    </a:lnTo>
                    <a:lnTo>
                      <a:pt x="1060" y="1215"/>
                    </a:lnTo>
                    <a:lnTo>
                      <a:pt x="1070" y="1206"/>
                    </a:lnTo>
                    <a:lnTo>
                      <a:pt x="1081" y="1200"/>
                    </a:lnTo>
                    <a:lnTo>
                      <a:pt x="1093" y="1190"/>
                    </a:lnTo>
                    <a:lnTo>
                      <a:pt x="1103" y="1183"/>
                    </a:lnTo>
                    <a:lnTo>
                      <a:pt x="1114" y="1175"/>
                    </a:lnTo>
                    <a:lnTo>
                      <a:pt x="1125" y="1168"/>
                    </a:lnTo>
                    <a:lnTo>
                      <a:pt x="1134" y="1158"/>
                    </a:lnTo>
                    <a:lnTo>
                      <a:pt x="1144" y="1149"/>
                    </a:lnTo>
                    <a:lnTo>
                      <a:pt x="1152" y="1139"/>
                    </a:lnTo>
                    <a:lnTo>
                      <a:pt x="1162" y="1131"/>
                    </a:lnTo>
                    <a:lnTo>
                      <a:pt x="1171" y="1122"/>
                    </a:lnTo>
                    <a:lnTo>
                      <a:pt x="1179" y="1112"/>
                    </a:lnTo>
                    <a:lnTo>
                      <a:pt x="1186" y="1104"/>
                    </a:lnTo>
                    <a:lnTo>
                      <a:pt x="1195" y="1095"/>
                    </a:lnTo>
                    <a:lnTo>
                      <a:pt x="1202" y="1084"/>
                    </a:lnTo>
                    <a:lnTo>
                      <a:pt x="1209" y="1075"/>
                    </a:lnTo>
                    <a:lnTo>
                      <a:pt x="1215" y="1067"/>
                    </a:lnTo>
                    <a:lnTo>
                      <a:pt x="1223" y="1057"/>
                    </a:lnTo>
                    <a:lnTo>
                      <a:pt x="1229" y="1047"/>
                    </a:lnTo>
                    <a:lnTo>
                      <a:pt x="1235" y="1038"/>
                    </a:lnTo>
                    <a:lnTo>
                      <a:pt x="1240" y="1028"/>
                    </a:lnTo>
                    <a:lnTo>
                      <a:pt x="1246" y="1018"/>
                    </a:lnTo>
                    <a:lnTo>
                      <a:pt x="1252" y="1008"/>
                    </a:lnTo>
                    <a:lnTo>
                      <a:pt x="1256" y="998"/>
                    </a:lnTo>
                    <a:lnTo>
                      <a:pt x="1260" y="989"/>
                    </a:lnTo>
                    <a:lnTo>
                      <a:pt x="1266" y="979"/>
                    </a:lnTo>
                    <a:lnTo>
                      <a:pt x="1269" y="969"/>
                    </a:lnTo>
                    <a:lnTo>
                      <a:pt x="1273" y="960"/>
                    </a:lnTo>
                    <a:lnTo>
                      <a:pt x="1276" y="949"/>
                    </a:lnTo>
                    <a:lnTo>
                      <a:pt x="1282" y="940"/>
                    </a:lnTo>
                    <a:lnTo>
                      <a:pt x="1283" y="929"/>
                    </a:lnTo>
                    <a:lnTo>
                      <a:pt x="1286" y="919"/>
                    </a:lnTo>
                    <a:lnTo>
                      <a:pt x="1289" y="907"/>
                    </a:lnTo>
                    <a:lnTo>
                      <a:pt x="1292" y="899"/>
                    </a:lnTo>
                    <a:lnTo>
                      <a:pt x="1293" y="888"/>
                    </a:lnTo>
                    <a:lnTo>
                      <a:pt x="1296" y="879"/>
                    </a:lnTo>
                    <a:lnTo>
                      <a:pt x="1297" y="868"/>
                    </a:lnTo>
                    <a:lnTo>
                      <a:pt x="1299" y="858"/>
                    </a:lnTo>
                    <a:lnTo>
                      <a:pt x="1300" y="848"/>
                    </a:lnTo>
                    <a:lnTo>
                      <a:pt x="1300" y="836"/>
                    </a:lnTo>
                    <a:lnTo>
                      <a:pt x="1302" y="826"/>
                    </a:lnTo>
                    <a:lnTo>
                      <a:pt x="1303" y="816"/>
                    </a:lnTo>
                    <a:lnTo>
                      <a:pt x="1303" y="805"/>
                    </a:lnTo>
                    <a:lnTo>
                      <a:pt x="1303" y="795"/>
                    </a:lnTo>
                    <a:lnTo>
                      <a:pt x="1303" y="784"/>
                    </a:lnTo>
                    <a:lnTo>
                      <a:pt x="1303" y="774"/>
                    </a:lnTo>
                    <a:lnTo>
                      <a:pt x="1303" y="764"/>
                    </a:lnTo>
                    <a:lnTo>
                      <a:pt x="1303" y="752"/>
                    </a:lnTo>
                    <a:lnTo>
                      <a:pt x="1302" y="742"/>
                    </a:lnTo>
                    <a:lnTo>
                      <a:pt x="1302" y="733"/>
                    </a:lnTo>
                    <a:lnTo>
                      <a:pt x="1300" y="721"/>
                    </a:lnTo>
                    <a:lnTo>
                      <a:pt x="1300" y="711"/>
                    </a:lnTo>
                    <a:lnTo>
                      <a:pt x="1299" y="701"/>
                    </a:lnTo>
                    <a:lnTo>
                      <a:pt x="1297" y="691"/>
                    </a:lnTo>
                    <a:lnTo>
                      <a:pt x="1296" y="680"/>
                    </a:lnTo>
                    <a:lnTo>
                      <a:pt x="1294" y="669"/>
                    </a:lnTo>
                    <a:lnTo>
                      <a:pt x="1293" y="659"/>
                    </a:lnTo>
                    <a:lnTo>
                      <a:pt x="1290" y="649"/>
                    </a:lnTo>
                    <a:lnTo>
                      <a:pt x="1289" y="637"/>
                    </a:lnTo>
                    <a:lnTo>
                      <a:pt x="1287" y="627"/>
                    </a:lnTo>
                    <a:lnTo>
                      <a:pt x="1285" y="616"/>
                    </a:lnTo>
                    <a:lnTo>
                      <a:pt x="1283" y="607"/>
                    </a:lnTo>
                    <a:lnTo>
                      <a:pt x="1280" y="596"/>
                    </a:lnTo>
                    <a:lnTo>
                      <a:pt x="1277" y="586"/>
                    </a:lnTo>
                    <a:lnTo>
                      <a:pt x="1275" y="576"/>
                    </a:lnTo>
                    <a:lnTo>
                      <a:pt x="1272" y="566"/>
                    </a:lnTo>
                    <a:lnTo>
                      <a:pt x="1269" y="555"/>
                    </a:lnTo>
                    <a:lnTo>
                      <a:pt x="1266" y="545"/>
                    </a:lnTo>
                    <a:lnTo>
                      <a:pt x="1263" y="533"/>
                    </a:lnTo>
                    <a:lnTo>
                      <a:pt x="1260" y="525"/>
                    </a:lnTo>
                    <a:lnTo>
                      <a:pt x="1256" y="515"/>
                    </a:lnTo>
                    <a:lnTo>
                      <a:pt x="1253" y="504"/>
                    </a:lnTo>
                    <a:lnTo>
                      <a:pt x="1250" y="494"/>
                    </a:lnTo>
                    <a:lnTo>
                      <a:pt x="1246" y="484"/>
                    </a:lnTo>
                    <a:lnTo>
                      <a:pt x="1243" y="474"/>
                    </a:lnTo>
                    <a:lnTo>
                      <a:pt x="1239" y="464"/>
                    </a:lnTo>
                    <a:lnTo>
                      <a:pt x="1236" y="452"/>
                    </a:lnTo>
                    <a:lnTo>
                      <a:pt x="1233" y="442"/>
                    </a:lnTo>
                    <a:lnTo>
                      <a:pt x="1229" y="432"/>
                    </a:lnTo>
                    <a:lnTo>
                      <a:pt x="1226" y="422"/>
                    </a:lnTo>
                    <a:lnTo>
                      <a:pt x="1222" y="413"/>
                    </a:lnTo>
                    <a:lnTo>
                      <a:pt x="1219" y="403"/>
                    </a:lnTo>
                    <a:lnTo>
                      <a:pt x="1213" y="393"/>
                    </a:lnTo>
                    <a:lnTo>
                      <a:pt x="1212" y="383"/>
                    </a:lnTo>
                    <a:lnTo>
                      <a:pt x="1208" y="373"/>
                    </a:lnTo>
                    <a:lnTo>
                      <a:pt x="1205" y="364"/>
                    </a:lnTo>
                    <a:lnTo>
                      <a:pt x="1201" y="354"/>
                    </a:lnTo>
                    <a:lnTo>
                      <a:pt x="1196" y="343"/>
                    </a:lnTo>
                    <a:lnTo>
                      <a:pt x="1192" y="334"/>
                    </a:lnTo>
                    <a:lnTo>
                      <a:pt x="1188" y="326"/>
                    </a:lnTo>
                    <a:lnTo>
                      <a:pt x="1185" y="316"/>
                    </a:lnTo>
                    <a:lnTo>
                      <a:pt x="1181" y="306"/>
                    </a:lnTo>
                    <a:lnTo>
                      <a:pt x="1178" y="297"/>
                    </a:lnTo>
                    <a:lnTo>
                      <a:pt x="1174" y="287"/>
                    </a:lnTo>
                    <a:lnTo>
                      <a:pt x="1169" y="279"/>
                    </a:lnTo>
                    <a:lnTo>
                      <a:pt x="1165" y="270"/>
                    </a:lnTo>
                    <a:lnTo>
                      <a:pt x="1161" y="260"/>
                    </a:lnTo>
                    <a:lnTo>
                      <a:pt x="1157" y="252"/>
                    </a:lnTo>
                    <a:lnTo>
                      <a:pt x="1152" y="243"/>
                    </a:lnTo>
                    <a:lnTo>
                      <a:pt x="1148" y="235"/>
                    </a:lnTo>
                    <a:lnTo>
                      <a:pt x="1144" y="226"/>
                    </a:lnTo>
                    <a:lnTo>
                      <a:pt x="1140" y="219"/>
                    </a:lnTo>
                    <a:lnTo>
                      <a:pt x="1135" y="209"/>
                    </a:lnTo>
                    <a:lnTo>
                      <a:pt x="1131" y="202"/>
                    </a:lnTo>
                    <a:lnTo>
                      <a:pt x="1127" y="193"/>
                    </a:lnTo>
                    <a:lnTo>
                      <a:pt x="1123" y="185"/>
                    </a:lnTo>
                    <a:lnTo>
                      <a:pt x="1117" y="178"/>
                    </a:lnTo>
                    <a:lnTo>
                      <a:pt x="1113" y="171"/>
                    </a:lnTo>
                    <a:lnTo>
                      <a:pt x="1107" y="162"/>
                    </a:lnTo>
                    <a:lnTo>
                      <a:pt x="1103" y="155"/>
                    </a:lnTo>
                    <a:lnTo>
                      <a:pt x="1098" y="148"/>
                    </a:lnTo>
                    <a:lnTo>
                      <a:pt x="1094" y="141"/>
                    </a:lnTo>
                    <a:lnTo>
                      <a:pt x="1088" y="134"/>
                    </a:lnTo>
                    <a:lnTo>
                      <a:pt x="1083" y="127"/>
                    </a:lnTo>
                    <a:lnTo>
                      <a:pt x="1078" y="120"/>
                    </a:lnTo>
                    <a:lnTo>
                      <a:pt x="1073" y="114"/>
                    </a:lnTo>
                    <a:lnTo>
                      <a:pt x="1067" y="107"/>
                    </a:lnTo>
                    <a:lnTo>
                      <a:pt x="1064" y="101"/>
                    </a:lnTo>
                    <a:lnTo>
                      <a:pt x="1057" y="95"/>
                    </a:lnTo>
                    <a:lnTo>
                      <a:pt x="1052" y="90"/>
                    </a:lnTo>
                    <a:lnTo>
                      <a:pt x="1047" y="84"/>
                    </a:lnTo>
                    <a:lnTo>
                      <a:pt x="1042" y="78"/>
                    </a:lnTo>
                    <a:lnTo>
                      <a:pt x="1036" y="73"/>
                    </a:lnTo>
                    <a:lnTo>
                      <a:pt x="1030" y="67"/>
                    </a:lnTo>
                    <a:lnTo>
                      <a:pt x="1025" y="63"/>
                    </a:lnTo>
                    <a:lnTo>
                      <a:pt x="1019" y="57"/>
                    </a:lnTo>
                    <a:lnTo>
                      <a:pt x="1013" y="53"/>
                    </a:lnTo>
                    <a:lnTo>
                      <a:pt x="1007" y="47"/>
                    </a:lnTo>
                    <a:lnTo>
                      <a:pt x="1000" y="44"/>
                    </a:lnTo>
                    <a:lnTo>
                      <a:pt x="995" y="40"/>
                    </a:lnTo>
                    <a:lnTo>
                      <a:pt x="989" y="37"/>
                    </a:lnTo>
                    <a:lnTo>
                      <a:pt x="983" y="33"/>
                    </a:lnTo>
                    <a:lnTo>
                      <a:pt x="978" y="30"/>
                    </a:lnTo>
                    <a:lnTo>
                      <a:pt x="971" y="27"/>
                    </a:lnTo>
                    <a:lnTo>
                      <a:pt x="963" y="23"/>
                    </a:lnTo>
                    <a:lnTo>
                      <a:pt x="958" y="20"/>
                    </a:lnTo>
                    <a:lnTo>
                      <a:pt x="952" y="17"/>
                    </a:lnTo>
                    <a:lnTo>
                      <a:pt x="945" y="14"/>
                    </a:lnTo>
                    <a:lnTo>
                      <a:pt x="939" y="13"/>
                    </a:lnTo>
                    <a:lnTo>
                      <a:pt x="932" y="10"/>
                    </a:lnTo>
                    <a:lnTo>
                      <a:pt x="926" y="9"/>
                    </a:lnTo>
                    <a:lnTo>
                      <a:pt x="922" y="7"/>
                    </a:lnTo>
                    <a:lnTo>
                      <a:pt x="915" y="6"/>
                    </a:lnTo>
                    <a:lnTo>
                      <a:pt x="909" y="4"/>
                    </a:lnTo>
                    <a:lnTo>
                      <a:pt x="904" y="3"/>
                    </a:lnTo>
                    <a:lnTo>
                      <a:pt x="899" y="3"/>
                    </a:lnTo>
                    <a:lnTo>
                      <a:pt x="892" y="0"/>
                    </a:lnTo>
                    <a:lnTo>
                      <a:pt x="887" y="0"/>
                    </a:lnTo>
                    <a:lnTo>
                      <a:pt x="882" y="0"/>
                    </a:lnTo>
                    <a:lnTo>
                      <a:pt x="878" y="0"/>
                    </a:lnTo>
                    <a:lnTo>
                      <a:pt x="872" y="0"/>
                    </a:lnTo>
                    <a:lnTo>
                      <a:pt x="867" y="0"/>
                    </a:lnTo>
                    <a:lnTo>
                      <a:pt x="863" y="0"/>
                    </a:lnTo>
                    <a:lnTo>
                      <a:pt x="858" y="0"/>
                    </a:lnTo>
                    <a:lnTo>
                      <a:pt x="853" y="0"/>
                    </a:lnTo>
                    <a:lnTo>
                      <a:pt x="848" y="1"/>
                    </a:lnTo>
                    <a:lnTo>
                      <a:pt x="845" y="3"/>
                    </a:lnTo>
                    <a:lnTo>
                      <a:pt x="841" y="4"/>
                    </a:lnTo>
                    <a:lnTo>
                      <a:pt x="836" y="4"/>
                    </a:lnTo>
                    <a:lnTo>
                      <a:pt x="831" y="6"/>
                    </a:lnTo>
                    <a:lnTo>
                      <a:pt x="827" y="7"/>
                    </a:lnTo>
                    <a:lnTo>
                      <a:pt x="824" y="9"/>
                    </a:lnTo>
                    <a:lnTo>
                      <a:pt x="818" y="10"/>
                    </a:lnTo>
                    <a:lnTo>
                      <a:pt x="817" y="11"/>
                    </a:lnTo>
                    <a:lnTo>
                      <a:pt x="811" y="13"/>
                    </a:lnTo>
                    <a:lnTo>
                      <a:pt x="809" y="16"/>
                    </a:lnTo>
                    <a:lnTo>
                      <a:pt x="806" y="17"/>
                    </a:lnTo>
                    <a:lnTo>
                      <a:pt x="801" y="20"/>
                    </a:lnTo>
                    <a:lnTo>
                      <a:pt x="799" y="23"/>
                    </a:lnTo>
                    <a:lnTo>
                      <a:pt x="796" y="26"/>
                    </a:lnTo>
                    <a:lnTo>
                      <a:pt x="793" y="29"/>
                    </a:lnTo>
                    <a:lnTo>
                      <a:pt x="789" y="31"/>
                    </a:lnTo>
                    <a:lnTo>
                      <a:pt x="786" y="34"/>
                    </a:lnTo>
                    <a:lnTo>
                      <a:pt x="783" y="37"/>
                    </a:lnTo>
                    <a:lnTo>
                      <a:pt x="780" y="40"/>
                    </a:lnTo>
                    <a:lnTo>
                      <a:pt x="777" y="43"/>
                    </a:lnTo>
                    <a:lnTo>
                      <a:pt x="774" y="46"/>
                    </a:lnTo>
                    <a:lnTo>
                      <a:pt x="773" y="50"/>
                    </a:lnTo>
                    <a:lnTo>
                      <a:pt x="770" y="53"/>
                    </a:lnTo>
                    <a:lnTo>
                      <a:pt x="769" y="57"/>
                    </a:lnTo>
                    <a:lnTo>
                      <a:pt x="767" y="60"/>
                    </a:lnTo>
                    <a:lnTo>
                      <a:pt x="764" y="64"/>
                    </a:lnTo>
                    <a:lnTo>
                      <a:pt x="763" y="68"/>
                    </a:lnTo>
                    <a:lnTo>
                      <a:pt x="762" y="71"/>
                    </a:lnTo>
                    <a:lnTo>
                      <a:pt x="759" y="75"/>
                    </a:lnTo>
                    <a:lnTo>
                      <a:pt x="757" y="80"/>
                    </a:lnTo>
                    <a:lnTo>
                      <a:pt x="756" y="84"/>
                    </a:lnTo>
                    <a:lnTo>
                      <a:pt x="755" y="88"/>
                    </a:lnTo>
                    <a:lnTo>
                      <a:pt x="753" y="91"/>
                    </a:lnTo>
                    <a:lnTo>
                      <a:pt x="753" y="97"/>
                    </a:lnTo>
                    <a:lnTo>
                      <a:pt x="752" y="101"/>
                    </a:lnTo>
                    <a:lnTo>
                      <a:pt x="750" y="107"/>
                    </a:lnTo>
                    <a:lnTo>
                      <a:pt x="749" y="111"/>
                    </a:lnTo>
                    <a:lnTo>
                      <a:pt x="749" y="115"/>
                    </a:lnTo>
                    <a:lnTo>
                      <a:pt x="749" y="120"/>
                    </a:lnTo>
                    <a:lnTo>
                      <a:pt x="749" y="124"/>
                    </a:lnTo>
                    <a:lnTo>
                      <a:pt x="749" y="128"/>
                    </a:lnTo>
                    <a:lnTo>
                      <a:pt x="749" y="135"/>
                    </a:lnTo>
                    <a:lnTo>
                      <a:pt x="747" y="138"/>
                    </a:lnTo>
                    <a:lnTo>
                      <a:pt x="747" y="144"/>
                    </a:lnTo>
                    <a:lnTo>
                      <a:pt x="747" y="148"/>
                    </a:lnTo>
                    <a:lnTo>
                      <a:pt x="747" y="152"/>
                    </a:lnTo>
                    <a:lnTo>
                      <a:pt x="747" y="157"/>
                    </a:lnTo>
                    <a:lnTo>
                      <a:pt x="747" y="162"/>
                    </a:lnTo>
                    <a:lnTo>
                      <a:pt x="747" y="166"/>
                    </a:lnTo>
                    <a:lnTo>
                      <a:pt x="747" y="171"/>
                    </a:lnTo>
                    <a:lnTo>
                      <a:pt x="747" y="175"/>
                    </a:lnTo>
                    <a:lnTo>
                      <a:pt x="747" y="178"/>
                    </a:lnTo>
                    <a:lnTo>
                      <a:pt x="749" y="182"/>
                    </a:lnTo>
                    <a:lnTo>
                      <a:pt x="749" y="188"/>
                    </a:lnTo>
                    <a:lnTo>
                      <a:pt x="749" y="191"/>
                    </a:lnTo>
                    <a:lnTo>
                      <a:pt x="749" y="195"/>
                    </a:lnTo>
                    <a:lnTo>
                      <a:pt x="750" y="199"/>
                    </a:lnTo>
                    <a:lnTo>
                      <a:pt x="750" y="203"/>
                    </a:lnTo>
                    <a:lnTo>
                      <a:pt x="750" y="206"/>
                    </a:lnTo>
                    <a:lnTo>
                      <a:pt x="752" y="209"/>
                    </a:lnTo>
                    <a:lnTo>
                      <a:pt x="752" y="215"/>
                    </a:lnTo>
                    <a:lnTo>
                      <a:pt x="752" y="218"/>
                    </a:lnTo>
                    <a:lnTo>
                      <a:pt x="752" y="221"/>
                    </a:lnTo>
                    <a:lnTo>
                      <a:pt x="752" y="225"/>
                    </a:lnTo>
                    <a:lnTo>
                      <a:pt x="753" y="228"/>
                    </a:lnTo>
                    <a:lnTo>
                      <a:pt x="755" y="232"/>
                    </a:lnTo>
                    <a:lnTo>
                      <a:pt x="755" y="235"/>
                    </a:lnTo>
                    <a:lnTo>
                      <a:pt x="755" y="239"/>
                    </a:lnTo>
                    <a:lnTo>
                      <a:pt x="755" y="243"/>
                    </a:lnTo>
                    <a:lnTo>
                      <a:pt x="756" y="246"/>
                    </a:lnTo>
                    <a:lnTo>
                      <a:pt x="756" y="249"/>
                    </a:lnTo>
                    <a:lnTo>
                      <a:pt x="757" y="252"/>
                    </a:lnTo>
                    <a:lnTo>
                      <a:pt x="757" y="255"/>
                    </a:lnTo>
                    <a:lnTo>
                      <a:pt x="759" y="259"/>
                    </a:lnTo>
                    <a:lnTo>
                      <a:pt x="759" y="260"/>
                    </a:lnTo>
                    <a:lnTo>
                      <a:pt x="760" y="265"/>
                    </a:lnTo>
                    <a:lnTo>
                      <a:pt x="760" y="266"/>
                    </a:lnTo>
                    <a:lnTo>
                      <a:pt x="762" y="270"/>
                    </a:lnTo>
                    <a:lnTo>
                      <a:pt x="762" y="272"/>
                    </a:lnTo>
                    <a:lnTo>
                      <a:pt x="762" y="275"/>
                    </a:lnTo>
                    <a:lnTo>
                      <a:pt x="762" y="277"/>
                    </a:lnTo>
                    <a:lnTo>
                      <a:pt x="763" y="280"/>
                    </a:lnTo>
                    <a:lnTo>
                      <a:pt x="764" y="286"/>
                    </a:lnTo>
                    <a:lnTo>
                      <a:pt x="764" y="290"/>
                    </a:lnTo>
                    <a:lnTo>
                      <a:pt x="766" y="296"/>
                    </a:lnTo>
                    <a:lnTo>
                      <a:pt x="767" y="300"/>
                    </a:lnTo>
                    <a:lnTo>
                      <a:pt x="767" y="304"/>
                    </a:lnTo>
                    <a:lnTo>
                      <a:pt x="767" y="309"/>
                    </a:lnTo>
                    <a:lnTo>
                      <a:pt x="769" y="313"/>
                    </a:lnTo>
                    <a:lnTo>
                      <a:pt x="769" y="317"/>
                    </a:lnTo>
                    <a:lnTo>
                      <a:pt x="769" y="320"/>
                    </a:lnTo>
                    <a:lnTo>
                      <a:pt x="769" y="324"/>
                    </a:lnTo>
                    <a:lnTo>
                      <a:pt x="769" y="327"/>
                    </a:lnTo>
                    <a:lnTo>
                      <a:pt x="770" y="331"/>
                    </a:lnTo>
                    <a:lnTo>
                      <a:pt x="767" y="333"/>
                    </a:lnTo>
                    <a:lnTo>
                      <a:pt x="767" y="337"/>
                    </a:lnTo>
                    <a:lnTo>
                      <a:pt x="764" y="339"/>
                    </a:lnTo>
                    <a:lnTo>
                      <a:pt x="762" y="341"/>
                    </a:lnTo>
                    <a:lnTo>
                      <a:pt x="757" y="344"/>
                    </a:lnTo>
                    <a:lnTo>
                      <a:pt x="753" y="347"/>
                    </a:lnTo>
                    <a:lnTo>
                      <a:pt x="749" y="350"/>
                    </a:lnTo>
                    <a:lnTo>
                      <a:pt x="743" y="354"/>
                    </a:lnTo>
                    <a:lnTo>
                      <a:pt x="740" y="356"/>
                    </a:lnTo>
                    <a:lnTo>
                      <a:pt x="737" y="356"/>
                    </a:lnTo>
                    <a:lnTo>
                      <a:pt x="735" y="358"/>
                    </a:lnTo>
                    <a:lnTo>
                      <a:pt x="730" y="360"/>
                    </a:lnTo>
                    <a:lnTo>
                      <a:pt x="728" y="361"/>
                    </a:lnTo>
                    <a:lnTo>
                      <a:pt x="723" y="363"/>
                    </a:lnTo>
                    <a:lnTo>
                      <a:pt x="720" y="364"/>
                    </a:lnTo>
                    <a:lnTo>
                      <a:pt x="716" y="366"/>
                    </a:lnTo>
                    <a:lnTo>
                      <a:pt x="712" y="367"/>
                    </a:lnTo>
                    <a:lnTo>
                      <a:pt x="709" y="368"/>
                    </a:lnTo>
                    <a:lnTo>
                      <a:pt x="705" y="370"/>
                    </a:lnTo>
                    <a:lnTo>
                      <a:pt x="701" y="371"/>
                    </a:lnTo>
                    <a:lnTo>
                      <a:pt x="696" y="373"/>
                    </a:lnTo>
                    <a:lnTo>
                      <a:pt x="692" y="374"/>
                    </a:lnTo>
                    <a:lnTo>
                      <a:pt x="689" y="376"/>
                    </a:lnTo>
                    <a:lnTo>
                      <a:pt x="683" y="378"/>
                    </a:lnTo>
                    <a:lnTo>
                      <a:pt x="679" y="380"/>
                    </a:lnTo>
                    <a:lnTo>
                      <a:pt x="674" y="381"/>
                    </a:lnTo>
                    <a:lnTo>
                      <a:pt x="669" y="383"/>
                    </a:lnTo>
                    <a:lnTo>
                      <a:pt x="665" y="384"/>
                    </a:lnTo>
                    <a:lnTo>
                      <a:pt x="659" y="385"/>
                    </a:lnTo>
                    <a:lnTo>
                      <a:pt x="655" y="387"/>
                    </a:lnTo>
                    <a:lnTo>
                      <a:pt x="652" y="388"/>
                    </a:lnTo>
                    <a:lnTo>
                      <a:pt x="647" y="390"/>
                    </a:lnTo>
                    <a:lnTo>
                      <a:pt x="642" y="391"/>
                    </a:lnTo>
                    <a:lnTo>
                      <a:pt x="637" y="393"/>
                    </a:lnTo>
                    <a:lnTo>
                      <a:pt x="631" y="394"/>
                    </a:lnTo>
                    <a:lnTo>
                      <a:pt x="628" y="395"/>
                    </a:lnTo>
                    <a:lnTo>
                      <a:pt x="621" y="398"/>
                    </a:lnTo>
                    <a:lnTo>
                      <a:pt x="617" y="400"/>
                    </a:lnTo>
                    <a:lnTo>
                      <a:pt x="612" y="401"/>
                    </a:lnTo>
                    <a:lnTo>
                      <a:pt x="607" y="404"/>
                    </a:lnTo>
                    <a:lnTo>
                      <a:pt x="602" y="405"/>
                    </a:lnTo>
                    <a:lnTo>
                      <a:pt x="598" y="408"/>
                    </a:lnTo>
                    <a:lnTo>
                      <a:pt x="593" y="410"/>
                    </a:lnTo>
                    <a:lnTo>
                      <a:pt x="588" y="411"/>
                    </a:lnTo>
                    <a:lnTo>
                      <a:pt x="583" y="414"/>
                    </a:lnTo>
                    <a:lnTo>
                      <a:pt x="578" y="415"/>
                    </a:lnTo>
                    <a:lnTo>
                      <a:pt x="573" y="417"/>
                    </a:lnTo>
                    <a:lnTo>
                      <a:pt x="568" y="418"/>
                    </a:lnTo>
                    <a:lnTo>
                      <a:pt x="563" y="421"/>
                    </a:lnTo>
                    <a:lnTo>
                      <a:pt x="558" y="422"/>
                    </a:lnTo>
                    <a:lnTo>
                      <a:pt x="554" y="424"/>
                    </a:lnTo>
                    <a:lnTo>
                      <a:pt x="550" y="427"/>
                    </a:lnTo>
                    <a:lnTo>
                      <a:pt x="546" y="430"/>
                    </a:lnTo>
                    <a:lnTo>
                      <a:pt x="541" y="432"/>
                    </a:lnTo>
                    <a:lnTo>
                      <a:pt x="537" y="434"/>
                    </a:lnTo>
                    <a:lnTo>
                      <a:pt x="533" y="437"/>
                    </a:lnTo>
                    <a:lnTo>
                      <a:pt x="529" y="438"/>
                    </a:lnTo>
                    <a:lnTo>
                      <a:pt x="524" y="441"/>
                    </a:lnTo>
                    <a:lnTo>
                      <a:pt x="520" y="442"/>
                    </a:lnTo>
                    <a:lnTo>
                      <a:pt x="516" y="445"/>
                    </a:lnTo>
                    <a:lnTo>
                      <a:pt x="512" y="448"/>
                    </a:lnTo>
                    <a:lnTo>
                      <a:pt x="507" y="449"/>
                    </a:lnTo>
                    <a:lnTo>
                      <a:pt x="503" y="452"/>
                    </a:lnTo>
                    <a:lnTo>
                      <a:pt x="500" y="454"/>
                    </a:lnTo>
                    <a:lnTo>
                      <a:pt x="496" y="455"/>
                    </a:lnTo>
                    <a:lnTo>
                      <a:pt x="492" y="458"/>
                    </a:lnTo>
                    <a:lnTo>
                      <a:pt x="490" y="461"/>
                    </a:lnTo>
                    <a:lnTo>
                      <a:pt x="487" y="464"/>
                    </a:lnTo>
                    <a:lnTo>
                      <a:pt x="482" y="465"/>
                    </a:lnTo>
                    <a:lnTo>
                      <a:pt x="479" y="468"/>
                    </a:lnTo>
                    <a:lnTo>
                      <a:pt x="477" y="471"/>
                    </a:lnTo>
                    <a:lnTo>
                      <a:pt x="475" y="474"/>
                    </a:lnTo>
                    <a:lnTo>
                      <a:pt x="472" y="474"/>
                    </a:lnTo>
                    <a:lnTo>
                      <a:pt x="469" y="477"/>
                    </a:lnTo>
                    <a:lnTo>
                      <a:pt x="466" y="478"/>
                    </a:lnTo>
                    <a:lnTo>
                      <a:pt x="463" y="481"/>
                    </a:lnTo>
                    <a:lnTo>
                      <a:pt x="456" y="485"/>
                    </a:lnTo>
                    <a:lnTo>
                      <a:pt x="452" y="489"/>
                    </a:lnTo>
                    <a:lnTo>
                      <a:pt x="448" y="492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5" y="502"/>
                    </a:lnTo>
                    <a:lnTo>
                      <a:pt x="429" y="505"/>
                    </a:lnTo>
                    <a:lnTo>
                      <a:pt x="425" y="508"/>
                    </a:lnTo>
                    <a:lnTo>
                      <a:pt x="421" y="508"/>
                    </a:lnTo>
                    <a:lnTo>
                      <a:pt x="418" y="511"/>
                    </a:lnTo>
                    <a:lnTo>
                      <a:pt x="414" y="512"/>
                    </a:lnTo>
                    <a:lnTo>
                      <a:pt x="409" y="513"/>
                    </a:lnTo>
                    <a:lnTo>
                      <a:pt x="406" y="515"/>
                    </a:lnTo>
                    <a:lnTo>
                      <a:pt x="401" y="515"/>
                    </a:lnTo>
                    <a:lnTo>
                      <a:pt x="398" y="513"/>
                    </a:lnTo>
                    <a:lnTo>
                      <a:pt x="394" y="513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2" y="506"/>
                    </a:lnTo>
                    <a:lnTo>
                      <a:pt x="378" y="505"/>
                    </a:lnTo>
                    <a:lnTo>
                      <a:pt x="374" y="501"/>
                    </a:lnTo>
                    <a:lnTo>
                      <a:pt x="369" y="498"/>
                    </a:lnTo>
                    <a:lnTo>
                      <a:pt x="367" y="495"/>
                    </a:lnTo>
                    <a:lnTo>
                      <a:pt x="364" y="492"/>
                    </a:lnTo>
                    <a:lnTo>
                      <a:pt x="362" y="489"/>
                    </a:lnTo>
                    <a:lnTo>
                      <a:pt x="360" y="486"/>
                    </a:lnTo>
                    <a:lnTo>
                      <a:pt x="357" y="484"/>
                    </a:lnTo>
                    <a:lnTo>
                      <a:pt x="354" y="479"/>
                    </a:lnTo>
                    <a:lnTo>
                      <a:pt x="351" y="477"/>
                    </a:lnTo>
                    <a:lnTo>
                      <a:pt x="348" y="475"/>
                    </a:lnTo>
                    <a:lnTo>
                      <a:pt x="345" y="471"/>
                    </a:lnTo>
                    <a:lnTo>
                      <a:pt x="342" y="468"/>
                    </a:lnTo>
                    <a:lnTo>
                      <a:pt x="340" y="464"/>
                    </a:lnTo>
                    <a:lnTo>
                      <a:pt x="335" y="461"/>
                    </a:lnTo>
                    <a:lnTo>
                      <a:pt x="333" y="457"/>
                    </a:lnTo>
                    <a:lnTo>
                      <a:pt x="330" y="454"/>
                    </a:lnTo>
                    <a:lnTo>
                      <a:pt x="327" y="451"/>
                    </a:lnTo>
                    <a:lnTo>
                      <a:pt x="324" y="448"/>
                    </a:lnTo>
                    <a:lnTo>
                      <a:pt x="318" y="444"/>
                    </a:lnTo>
                    <a:lnTo>
                      <a:pt x="315" y="440"/>
                    </a:lnTo>
                    <a:lnTo>
                      <a:pt x="311" y="437"/>
                    </a:lnTo>
                    <a:lnTo>
                      <a:pt x="308" y="432"/>
                    </a:lnTo>
                    <a:lnTo>
                      <a:pt x="304" y="428"/>
                    </a:lnTo>
                    <a:lnTo>
                      <a:pt x="300" y="424"/>
                    </a:lnTo>
                    <a:lnTo>
                      <a:pt x="296" y="421"/>
                    </a:lnTo>
                    <a:lnTo>
                      <a:pt x="291" y="418"/>
                    </a:lnTo>
                    <a:lnTo>
                      <a:pt x="287" y="414"/>
                    </a:lnTo>
                    <a:lnTo>
                      <a:pt x="283" y="411"/>
                    </a:lnTo>
                    <a:lnTo>
                      <a:pt x="279" y="408"/>
                    </a:lnTo>
                    <a:lnTo>
                      <a:pt x="276" y="404"/>
                    </a:lnTo>
                    <a:lnTo>
                      <a:pt x="270" y="401"/>
                    </a:lnTo>
                    <a:lnTo>
                      <a:pt x="266" y="397"/>
                    </a:lnTo>
                    <a:lnTo>
                      <a:pt x="261" y="394"/>
                    </a:lnTo>
                    <a:lnTo>
                      <a:pt x="257" y="391"/>
                    </a:lnTo>
                    <a:lnTo>
                      <a:pt x="252" y="387"/>
                    </a:lnTo>
                    <a:lnTo>
                      <a:pt x="247" y="384"/>
                    </a:lnTo>
                    <a:lnTo>
                      <a:pt x="242" y="381"/>
                    </a:lnTo>
                    <a:lnTo>
                      <a:pt x="237" y="380"/>
                    </a:lnTo>
                    <a:lnTo>
                      <a:pt x="232" y="376"/>
                    </a:lnTo>
                    <a:lnTo>
                      <a:pt x="227" y="373"/>
                    </a:lnTo>
                    <a:lnTo>
                      <a:pt x="223" y="371"/>
                    </a:lnTo>
                    <a:lnTo>
                      <a:pt x="217" y="370"/>
                    </a:lnTo>
                    <a:lnTo>
                      <a:pt x="212" y="367"/>
                    </a:lnTo>
                    <a:lnTo>
                      <a:pt x="207" y="364"/>
                    </a:lnTo>
                    <a:lnTo>
                      <a:pt x="202" y="364"/>
                    </a:lnTo>
                    <a:lnTo>
                      <a:pt x="196" y="361"/>
                    </a:lnTo>
                    <a:lnTo>
                      <a:pt x="192" y="361"/>
                    </a:lnTo>
                    <a:lnTo>
                      <a:pt x="185" y="358"/>
                    </a:lnTo>
                    <a:lnTo>
                      <a:pt x="179" y="358"/>
                    </a:lnTo>
                    <a:lnTo>
                      <a:pt x="175" y="357"/>
                    </a:lnTo>
                    <a:lnTo>
                      <a:pt x="168" y="356"/>
                    </a:lnTo>
                    <a:lnTo>
                      <a:pt x="163" y="356"/>
                    </a:lnTo>
                    <a:lnTo>
                      <a:pt x="156" y="356"/>
                    </a:lnTo>
                    <a:lnTo>
                      <a:pt x="151" y="356"/>
                    </a:lnTo>
                    <a:lnTo>
                      <a:pt x="145" y="356"/>
                    </a:lnTo>
                    <a:lnTo>
                      <a:pt x="139" y="356"/>
                    </a:lnTo>
                    <a:lnTo>
                      <a:pt x="134" y="356"/>
                    </a:lnTo>
                    <a:lnTo>
                      <a:pt x="128" y="358"/>
                    </a:lnTo>
                    <a:lnTo>
                      <a:pt x="121" y="358"/>
                    </a:lnTo>
                    <a:lnTo>
                      <a:pt x="117" y="360"/>
                    </a:lnTo>
                    <a:lnTo>
                      <a:pt x="109" y="361"/>
                    </a:lnTo>
                    <a:lnTo>
                      <a:pt x="104" y="364"/>
                    </a:lnTo>
                    <a:lnTo>
                      <a:pt x="98" y="366"/>
                    </a:lnTo>
                    <a:lnTo>
                      <a:pt x="91" y="370"/>
                    </a:lnTo>
                    <a:lnTo>
                      <a:pt x="85" y="371"/>
                    </a:lnTo>
                    <a:lnTo>
                      <a:pt x="80" y="376"/>
                    </a:lnTo>
                    <a:lnTo>
                      <a:pt x="71" y="380"/>
                    </a:lnTo>
                    <a:lnTo>
                      <a:pt x="67" y="383"/>
                    </a:lnTo>
                    <a:lnTo>
                      <a:pt x="61" y="385"/>
                    </a:lnTo>
                    <a:lnTo>
                      <a:pt x="55" y="390"/>
                    </a:lnTo>
                    <a:lnTo>
                      <a:pt x="50" y="394"/>
                    </a:lnTo>
                    <a:lnTo>
                      <a:pt x="46" y="398"/>
                    </a:lnTo>
                    <a:lnTo>
                      <a:pt x="41" y="404"/>
                    </a:lnTo>
                    <a:lnTo>
                      <a:pt x="37" y="410"/>
                    </a:lnTo>
                    <a:lnTo>
                      <a:pt x="33" y="414"/>
                    </a:lnTo>
                    <a:lnTo>
                      <a:pt x="30" y="418"/>
                    </a:lnTo>
                    <a:lnTo>
                      <a:pt x="26" y="424"/>
                    </a:lnTo>
                    <a:lnTo>
                      <a:pt x="23" y="430"/>
                    </a:lnTo>
                    <a:lnTo>
                      <a:pt x="20" y="435"/>
                    </a:lnTo>
                    <a:lnTo>
                      <a:pt x="17" y="441"/>
                    </a:lnTo>
                    <a:lnTo>
                      <a:pt x="14" y="448"/>
                    </a:lnTo>
                    <a:lnTo>
                      <a:pt x="13" y="452"/>
                    </a:lnTo>
                    <a:lnTo>
                      <a:pt x="11" y="458"/>
                    </a:lnTo>
                    <a:lnTo>
                      <a:pt x="9" y="465"/>
                    </a:lnTo>
                    <a:lnTo>
                      <a:pt x="7" y="471"/>
                    </a:lnTo>
                    <a:lnTo>
                      <a:pt x="6" y="478"/>
                    </a:lnTo>
                    <a:lnTo>
                      <a:pt x="4" y="484"/>
                    </a:lnTo>
                    <a:lnTo>
                      <a:pt x="3" y="491"/>
                    </a:lnTo>
                    <a:lnTo>
                      <a:pt x="3" y="498"/>
                    </a:lnTo>
                    <a:lnTo>
                      <a:pt x="3" y="504"/>
                    </a:lnTo>
                    <a:lnTo>
                      <a:pt x="1" y="509"/>
                    </a:lnTo>
                    <a:lnTo>
                      <a:pt x="0" y="516"/>
                    </a:lnTo>
                    <a:lnTo>
                      <a:pt x="0" y="523"/>
                    </a:lnTo>
                    <a:lnTo>
                      <a:pt x="0" y="529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1" y="549"/>
                    </a:lnTo>
                    <a:lnTo>
                      <a:pt x="1" y="555"/>
                    </a:lnTo>
                    <a:lnTo>
                      <a:pt x="1" y="560"/>
                    </a:lnTo>
                    <a:lnTo>
                      <a:pt x="3" y="568"/>
                    </a:lnTo>
                    <a:lnTo>
                      <a:pt x="3" y="573"/>
                    </a:lnTo>
                    <a:lnTo>
                      <a:pt x="4" y="580"/>
                    </a:lnTo>
                    <a:lnTo>
                      <a:pt x="4" y="585"/>
                    </a:lnTo>
                    <a:lnTo>
                      <a:pt x="6" y="590"/>
                    </a:lnTo>
                    <a:lnTo>
                      <a:pt x="6" y="596"/>
                    </a:lnTo>
                    <a:lnTo>
                      <a:pt x="7" y="603"/>
                    </a:lnTo>
                    <a:lnTo>
                      <a:pt x="9" y="607"/>
                    </a:lnTo>
                    <a:lnTo>
                      <a:pt x="9" y="613"/>
                    </a:lnTo>
                    <a:lnTo>
                      <a:pt x="10" y="617"/>
                    </a:lnTo>
                    <a:lnTo>
                      <a:pt x="11" y="624"/>
                    </a:lnTo>
                    <a:lnTo>
                      <a:pt x="13" y="629"/>
                    </a:lnTo>
                    <a:lnTo>
                      <a:pt x="14" y="633"/>
                    </a:lnTo>
                    <a:lnTo>
                      <a:pt x="14" y="637"/>
                    </a:lnTo>
                    <a:lnTo>
                      <a:pt x="16" y="643"/>
                    </a:lnTo>
                    <a:lnTo>
                      <a:pt x="17" y="646"/>
                    </a:lnTo>
                    <a:lnTo>
                      <a:pt x="19" y="651"/>
                    </a:lnTo>
                    <a:lnTo>
                      <a:pt x="19" y="654"/>
                    </a:lnTo>
                    <a:lnTo>
                      <a:pt x="20" y="659"/>
                    </a:lnTo>
                    <a:lnTo>
                      <a:pt x="20" y="661"/>
                    </a:lnTo>
                    <a:lnTo>
                      <a:pt x="23" y="664"/>
                    </a:lnTo>
                    <a:lnTo>
                      <a:pt x="23" y="667"/>
                    </a:lnTo>
                    <a:lnTo>
                      <a:pt x="24" y="670"/>
                    </a:lnTo>
                    <a:lnTo>
                      <a:pt x="26" y="673"/>
                    </a:lnTo>
                    <a:lnTo>
                      <a:pt x="27" y="677"/>
                    </a:lnTo>
                    <a:lnTo>
                      <a:pt x="27" y="680"/>
                    </a:lnTo>
                    <a:lnTo>
                      <a:pt x="28" y="680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9"/>
              <p:cNvSpPr>
                <a:spLocks/>
              </p:cNvSpPr>
              <p:nvPr/>
            </p:nvSpPr>
            <p:spPr bwMode="auto">
              <a:xfrm>
                <a:off x="2044" y="1293"/>
                <a:ext cx="95" cy="137"/>
              </a:xfrm>
              <a:custGeom>
                <a:avLst/>
                <a:gdLst>
                  <a:gd name="T0" fmla="*/ 31 w 285"/>
                  <a:gd name="T1" fmla="*/ 35 h 411"/>
                  <a:gd name="T2" fmla="*/ 30 w 285"/>
                  <a:gd name="T3" fmla="*/ 33 h 411"/>
                  <a:gd name="T4" fmla="*/ 29 w 285"/>
                  <a:gd name="T5" fmla="*/ 30 h 411"/>
                  <a:gd name="T6" fmla="*/ 27 w 285"/>
                  <a:gd name="T7" fmla="*/ 28 h 411"/>
                  <a:gd name="T8" fmla="*/ 26 w 285"/>
                  <a:gd name="T9" fmla="*/ 25 h 411"/>
                  <a:gd name="T10" fmla="*/ 25 w 285"/>
                  <a:gd name="T11" fmla="*/ 23 h 411"/>
                  <a:gd name="T12" fmla="*/ 25 w 285"/>
                  <a:gd name="T13" fmla="*/ 21 h 411"/>
                  <a:gd name="T14" fmla="*/ 25 w 285"/>
                  <a:gd name="T15" fmla="*/ 19 h 411"/>
                  <a:gd name="T16" fmla="*/ 26 w 285"/>
                  <a:gd name="T17" fmla="*/ 17 h 411"/>
                  <a:gd name="T18" fmla="*/ 26 w 285"/>
                  <a:gd name="T19" fmla="*/ 15 h 411"/>
                  <a:gd name="T20" fmla="*/ 26 w 285"/>
                  <a:gd name="T21" fmla="*/ 13 h 411"/>
                  <a:gd name="T22" fmla="*/ 26 w 285"/>
                  <a:gd name="T23" fmla="*/ 11 h 411"/>
                  <a:gd name="T24" fmla="*/ 26 w 285"/>
                  <a:gd name="T25" fmla="*/ 10 h 411"/>
                  <a:gd name="T26" fmla="*/ 25 w 285"/>
                  <a:gd name="T27" fmla="*/ 8 h 411"/>
                  <a:gd name="T28" fmla="*/ 25 w 285"/>
                  <a:gd name="T29" fmla="*/ 6 h 411"/>
                  <a:gd name="T30" fmla="*/ 23 w 285"/>
                  <a:gd name="T31" fmla="*/ 4 h 411"/>
                  <a:gd name="T32" fmla="*/ 21 w 285"/>
                  <a:gd name="T33" fmla="*/ 2 h 411"/>
                  <a:gd name="T34" fmla="*/ 19 w 285"/>
                  <a:gd name="T35" fmla="*/ 1 h 411"/>
                  <a:gd name="T36" fmla="*/ 18 w 285"/>
                  <a:gd name="T37" fmla="*/ 1 h 411"/>
                  <a:gd name="T38" fmla="*/ 16 w 285"/>
                  <a:gd name="T39" fmla="*/ 0 h 411"/>
                  <a:gd name="T40" fmla="*/ 14 w 285"/>
                  <a:gd name="T41" fmla="*/ 0 h 411"/>
                  <a:gd name="T42" fmla="*/ 12 w 285"/>
                  <a:gd name="T43" fmla="*/ 0 h 411"/>
                  <a:gd name="T44" fmla="*/ 10 w 285"/>
                  <a:gd name="T45" fmla="*/ 0 h 411"/>
                  <a:gd name="T46" fmla="*/ 9 w 285"/>
                  <a:gd name="T47" fmla="*/ 1 h 411"/>
                  <a:gd name="T48" fmla="*/ 7 w 285"/>
                  <a:gd name="T49" fmla="*/ 2 h 411"/>
                  <a:gd name="T50" fmla="*/ 5 w 285"/>
                  <a:gd name="T51" fmla="*/ 3 h 411"/>
                  <a:gd name="T52" fmla="*/ 2 w 285"/>
                  <a:gd name="T53" fmla="*/ 6 h 411"/>
                  <a:gd name="T54" fmla="*/ 1 w 285"/>
                  <a:gd name="T55" fmla="*/ 8 h 411"/>
                  <a:gd name="T56" fmla="*/ 0 w 285"/>
                  <a:gd name="T57" fmla="*/ 9 h 411"/>
                  <a:gd name="T58" fmla="*/ 0 w 285"/>
                  <a:gd name="T59" fmla="*/ 12 h 411"/>
                  <a:gd name="T60" fmla="*/ 0 w 285"/>
                  <a:gd name="T61" fmla="*/ 14 h 411"/>
                  <a:gd name="T62" fmla="*/ 1 w 285"/>
                  <a:gd name="T63" fmla="*/ 17 h 411"/>
                  <a:gd name="T64" fmla="*/ 2 w 285"/>
                  <a:gd name="T65" fmla="*/ 19 h 411"/>
                  <a:gd name="T66" fmla="*/ 4 w 285"/>
                  <a:gd name="T67" fmla="*/ 21 h 411"/>
                  <a:gd name="T68" fmla="*/ 6 w 285"/>
                  <a:gd name="T69" fmla="*/ 23 h 411"/>
                  <a:gd name="T70" fmla="*/ 8 w 285"/>
                  <a:gd name="T71" fmla="*/ 24 h 411"/>
                  <a:gd name="T72" fmla="*/ 10 w 285"/>
                  <a:gd name="T73" fmla="*/ 25 h 411"/>
                  <a:gd name="T74" fmla="*/ 11 w 285"/>
                  <a:gd name="T75" fmla="*/ 26 h 411"/>
                  <a:gd name="T76" fmla="*/ 12 w 285"/>
                  <a:gd name="T77" fmla="*/ 28 h 411"/>
                  <a:gd name="T78" fmla="*/ 13 w 285"/>
                  <a:gd name="T79" fmla="*/ 31 h 411"/>
                  <a:gd name="T80" fmla="*/ 13 w 285"/>
                  <a:gd name="T81" fmla="*/ 33 h 411"/>
                  <a:gd name="T82" fmla="*/ 14 w 285"/>
                  <a:gd name="T83" fmla="*/ 34 h 411"/>
                  <a:gd name="T84" fmla="*/ 15 w 285"/>
                  <a:gd name="T85" fmla="*/ 36 h 411"/>
                  <a:gd name="T86" fmla="*/ 16 w 285"/>
                  <a:gd name="T87" fmla="*/ 38 h 411"/>
                  <a:gd name="T88" fmla="*/ 17 w 285"/>
                  <a:gd name="T89" fmla="*/ 40 h 411"/>
                  <a:gd name="T90" fmla="*/ 18 w 285"/>
                  <a:gd name="T91" fmla="*/ 42 h 411"/>
                  <a:gd name="T92" fmla="*/ 20 w 285"/>
                  <a:gd name="T93" fmla="*/ 44 h 411"/>
                  <a:gd name="T94" fmla="*/ 23 w 285"/>
                  <a:gd name="T95" fmla="*/ 45 h 411"/>
                  <a:gd name="T96" fmla="*/ 25 w 285"/>
                  <a:gd name="T97" fmla="*/ 46 h 411"/>
                  <a:gd name="T98" fmla="*/ 28 w 285"/>
                  <a:gd name="T99" fmla="*/ 45 h 411"/>
                  <a:gd name="T100" fmla="*/ 29 w 285"/>
                  <a:gd name="T101" fmla="*/ 44 h 411"/>
                  <a:gd name="T102" fmla="*/ 31 w 285"/>
                  <a:gd name="T103" fmla="*/ 42 h 411"/>
                  <a:gd name="T104" fmla="*/ 31 w 285"/>
                  <a:gd name="T105" fmla="*/ 40 h 411"/>
                  <a:gd name="T106" fmla="*/ 32 w 285"/>
                  <a:gd name="T107" fmla="*/ 38 h 411"/>
                  <a:gd name="T108" fmla="*/ 32 w 285"/>
                  <a:gd name="T109" fmla="*/ 37 h 4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5" h="411">
                    <a:moveTo>
                      <a:pt x="284" y="330"/>
                    </a:moveTo>
                    <a:lnTo>
                      <a:pt x="283" y="326"/>
                    </a:lnTo>
                    <a:lnTo>
                      <a:pt x="283" y="323"/>
                    </a:lnTo>
                    <a:lnTo>
                      <a:pt x="281" y="319"/>
                    </a:lnTo>
                    <a:lnTo>
                      <a:pt x="280" y="316"/>
                    </a:lnTo>
                    <a:lnTo>
                      <a:pt x="278" y="312"/>
                    </a:lnTo>
                    <a:lnTo>
                      <a:pt x="277" y="307"/>
                    </a:lnTo>
                    <a:lnTo>
                      <a:pt x="275" y="303"/>
                    </a:lnTo>
                    <a:lnTo>
                      <a:pt x="274" y="300"/>
                    </a:lnTo>
                    <a:lnTo>
                      <a:pt x="270" y="294"/>
                    </a:lnTo>
                    <a:lnTo>
                      <a:pt x="268" y="290"/>
                    </a:lnTo>
                    <a:lnTo>
                      <a:pt x="266" y="286"/>
                    </a:lnTo>
                    <a:lnTo>
                      <a:pt x="264" y="282"/>
                    </a:lnTo>
                    <a:lnTo>
                      <a:pt x="261" y="277"/>
                    </a:lnTo>
                    <a:lnTo>
                      <a:pt x="258" y="272"/>
                    </a:lnTo>
                    <a:lnTo>
                      <a:pt x="256" y="267"/>
                    </a:lnTo>
                    <a:lnTo>
                      <a:pt x="254" y="263"/>
                    </a:lnTo>
                    <a:lnTo>
                      <a:pt x="251" y="257"/>
                    </a:lnTo>
                    <a:lnTo>
                      <a:pt x="248" y="253"/>
                    </a:lnTo>
                    <a:lnTo>
                      <a:pt x="246" y="248"/>
                    </a:lnTo>
                    <a:lnTo>
                      <a:pt x="243" y="243"/>
                    </a:lnTo>
                    <a:lnTo>
                      <a:pt x="240" y="239"/>
                    </a:lnTo>
                    <a:lnTo>
                      <a:pt x="239" y="235"/>
                    </a:lnTo>
                    <a:lnTo>
                      <a:pt x="236" y="230"/>
                    </a:lnTo>
                    <a:lnTo>
                      <a:pt x="233" y="226"/>
                    </a:lnTo>
                    <a:lnTo>
                      <a:pt x="231" y="222"/>
                    </a:lnTo>
                    <a:lnTo>
                      <a:pt x="230" y="219"/>
                    </a:lnTo>
                    <a:lnTo>
                      <a:pt x="229" y="213"/>
                    </a:lnTo>
                    <a:lnTo>
                      <a:pt x="227" y="212"/>
                    </a:lnTo>
                    <a:lnTo>
                      <a:pt x="224" y="206"/>
                    </a:lnTo>
                    <a:lnTo>
                      <a:pt x="224" y="203"/>
                    </a:lnTo>
                    <a:lnTo>
                      <a:pt x="224" y="201"/>
                    </a:lnTo>
                    <a:lnTo>
                      <a:pt x="224" y="199"/>
                    </a:lnTo>
                    <a:lnTo>
                      <a:pt x="223" y="196"/>
                    </a:lnTo>
                    <a:lnTo>
                      <a:pt x="223" y="193"/>
                    </a:lnTo>
                    <a:lnTo>
                      <a:pt x="223" y="191"/>
                    </a:lnTo>
                    <a:lnTo>
                      <a:pt x="223" y="188"/>
                    </a:lnTo>
                    <a:lnTo>
                      <a:pt x="223" y="184"/>
                    </a:lnTo>
                    <a:lnTo>
                      <a:pt x="224" y="181"/>
                    </a:lnTo>
                    <a:lnTo>
                      <a:pt x="224" y="175"/>
                    </a:lnTo>
                    <a:lnTo>
                      <a:pt x="226" y="172"/>
                    </a:lnTo>
                    <a:lnTo>
                      <a:pt x="226" y="168"/>
                    </a:lnTo>
                    <a:lnTo>
                      <a:pt x="227" y="164"/>
                    </a:lnTo>
                    <a:lnTo>
                      <a:pt x="229" y="159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0" y="144"/>
                    </a:lnTo>
                    <a:lnTo>
                      <a:pt x="231" y="138"/>
                    </a:lnTo>
                    <a:lnTo>
                      <a:pt x="233" y="134"/>
                    </a:lnTo>
                    <a:lnTo>
                      <a:pt x="233" y="131"/>
                    </a:lnTo>
                    <a:lnTo>
                      <a:pt x="233" y="127"/>
                    </a:lnTo>
                    <a:lnTo>
                      <a:pt x="233" y="124"/>
                    </a:lnTo>
                    <a:lnTo>
                      <a:pt x="233" y="121"/>
                    </a:lnTo>
                    <a:lnTo>
                      <a:pt x="233" y="118"/>
                    </a:lnTo>
                    <a:lnTo>
                      <a:pt x="233" y="115"/>
                    </a:lnTo>
                    <a:lnTo>
                      <a:pt x="233" y="112"/>
                    </a:lnTo>
                    <a:lnTo>
                      <a:pt x="233" y="111"/>
                    </a:lnTo>
                    <a:lnTo>
                      <a:pt x="233" y="107"/>
                    </a:lnTo>
                    <a:lnTo>
                      <a:pt x="233" y="104"/>
                    </a:lnTo>
                    <a:lnTo>
                      <a:pt x="233" y="101"/>
                    </a:lnTo>
                    <a:lnTo>
                      <a:pt x="233" y="98"/>
                    </a:lnTo>
                    <a:lnTo>
                      <a:pt x="233" y="95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7"/>
                    </a:lnTo>
                    <a:lnTo>
                      <a:pt x="230" y="84"/>
                    </a:lnTo>
                    <a:lnTo>
                      <a:pt x="230" y="81"/>
                    </a:lnTo>
                    <a:lnTo>
                      <a:pt x="230" y="78"/>
                    </a:lnTo>
                    <a:lnTo>
                      <a:pt x="229" y="75"/>
                    </a:lnTo>
                    <a:lnTo>
                      <a:pt x="227" y="71"/>
                    </a:lnTo>
                    <a:lnTo>
                      <a:pt x="226" y="68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3" y="60"/>
                    </a:lnTo>
                    <a:lnTo>
                      <a:pt x="221" y="57"/>
                    </a:lnTo>
                    <a:lnTo>
                      <a:pt x="220" y="54"/>
                    </a:lnTo>
                    <a:lnTo>
                      <a:pt x="219" y="51"/>
                    </a:lnTo>
                    <a:lnTo>
                      <a:pt x="214" y="47"/>
                    </a:lnTo>
                    <a:lnTo>
                      <a:pt x="210" y="40"/>
                    </a:lnTo>
                    <a:lnTo>
                      <a:pt x="207" y="37"/>
                    </a:lnTo>
                    <a:lnTo>
                      <a:pt x="206" y="34"/>
                    </a:lnTo>
                    <a:lnTo>
                      <a:pt x="203" y="31"/>
                    </a:lnTo>
                    <a:lnTo>
                      <a:pt x="202" y="30"/>
                    </a:lnTo>
                    <a:lnTo>
                      <a:pt x="196" y="26"/>
                    </a:lnTo>
                    <a:lnTo>
                      <a:pt x="190" y="21"/>
                    </a:lnTo>
                    <a:lnTo>
                      <a:pt x="186" y="19"/>
                    </a:lnTo>
                    <a:lnTo>
                      <a:pt x="183" y="16"/>
                    </a:lnTo>
                    <a:lnTo>
                      <a:pt x="180" y="16"/>
                    </a:lnTo>
                    <a:lnTo>
                      <a:pt x="177" y="13"/>
                    </a:lnTo>
                    <a:lnTo>
                      <a:pt x="175" y="11"/>
                    </a:lnTo>
                    <a:lnTo>
                      <a:pt x="173" y="10"/>
                    </a:lnTo>
                    <a:lnTo>
                      <a:pt x="170" y="9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0" y="6"/>
                    </a:lnTo>
                    <a:lnTo>
                      <a:pt x="158" y="4"/>
                    </a:lnTo>
                    <a:lnTo>
                      <a:pt x="155" y="4"/>
                    </a:lnTo>
                    <a:lnTo>
                      <a:pt x="150" y="3"/>
                    </a:lnTo>
                    <a:lnTo>
                      <a:pt x="148" y="3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11" y="1"/>
                    </a:lnTo>
                    <a:lnTo>
                      <a:pt x="108" y="1"/>
                    </a:lnTo>
                    <a:lnTo>
                      <a:pt x="104" y="1"/>
                    </a:lnTo>
                    <a:lnTo>
                      <a:pt x="101" y="3"/>
                    </a:lnTo>
                    <a:lnTo>
                      <a:pt x="96" y="3"/>
                    </a:lnTo>
                    <a:lnTo>
                      <a:pt x="94" y="3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4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9"/>
                    </a:lnTo>
                    <a:lnTo>
                      <a:pt x="71" y="10"/>
                    </a:lnTo>
                    <a:lnTo>
                      <a:pt x="68" y="11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59" y="16"/>
                    </a:lnTo>
                    <a:lnTo>
                      <a:pt x="57" y="19"/>
                    </a:lnTo>
                    <a:lnTo>
                      <a:pt x="52" y="20"/>
                    </a:lnTo>
                    <a:lnTo>
                      <a:pt x="50" y="23"/>
                    </a:lnTo>
                    <a:lnTo>
                      <a:pt x="45" y="26"/>
                    </a:lnTo>
                    <a:lnTo>
                      <a:pt x="40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5" y="44"/>
                    </a:lnTo>
                    <a:lnTo>
                      <a:pt x="21" y="50"/>
                    </a:lnTo>
                    <a:lnTo>
                      <a:pt x="17" y="54"/>
                    </a:lnTo>
                    <a:lnTo>
                      <a:pt x="14" y="60"/>
                    </a:lnTo>
                    <a:lnTo>
                      <a:pt x="11" y="64"/>
                    </a:lnTo>
                    <a:lnTo>
                      <a:pt x="8" y="70"/>
                    </a:lnTo>
                    <a:lnTo>
                      <a:pt x="7" y="73"/>
                    </a:lnTo>
                    <a:lnTo>
                      <a:pt x="5" y="75"/>
                    </a:lnTo>
                    <a:lnTo>
                      <a:pt x="5" y="78"/>
                    </a:lnTo>
                    <a:lnTo>
                      <a:pt x="5" y="81"/>
                    </a:lnTo>
                    <a:lnTo>
                      <a:pt x="3" y="84"/>
                    </a:lnTo>
                    <a:lnTo>
                      <a:pt x="3" y="85"/>
                    </a:lnTo>
                    <a:lnTo>
                      <a:pt x="3" y="90"/>
                    </a:lnTo>
                    <a:lnTo>
                      <a:pt x="3" y="92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3" y="131"/>
                    </a:lnTo>
                    <a:lnTo>
                      <a:pt x="4" y="135"/>
                    </a:lnTo>
                    <a:lnTo>
                      <a:pt x="5" y="141"/>
                    </a:lnTo>
                    <a:lnTo>
                      <a:pt x="7" y="145"/>
                    </a:lnTo>
                    <a:lnTo>
                      <a:pt x="8" y="149"/>
                    </a:lnTo>
                    <a:lnTo>
                      <a:pt x="11" y="154"/>
                    </a:lnTo>
                    <a:lnTo>
                      <a:pt x="13" y="159"/>
                    </a:lnTo>
                    <a:lnTo>
                      <a:pt x="14" y="165"/>
                    </a:lnTo>
                    <a:lnTo>
                      <a:pt x="17" y="168"/>
                    </a:lnTo>
                    <a:lnTo>
                      <a:pt x="21" y="172"/>
                    </a:lnTo>
                    <a:lnTo>
                      <a:pt x="23" y="176"/>
                    </a:lnTo>
                    <a:lnTo>
                      <a:pt x="27" y="181"/>
                    </a:lnTo>
                    <a:lnTo>
                      <a:pt x="30" y="185"/>
                    </a:lnTo>
                    <a:lnTo>
                      <a:pt x="34" y="188"/>
                    </a:lnTo>
                    <a:lnTo>
                      <a:pt x="37" y="191"/>
                    </a:lnTo>
                    <a:lnTo>
                      <a:pt x="40" y="193"/>
                    </a:lnTo>
                    <a:lnTo>
                      <a:pt x="44" y="196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5" y="203"/>
                    </a:lnTo>
                    <a:lnTo>
                      <a:pt x="58" y="205"/>
                    </a:lnTo>
                    <a:lnTo>
                      <a:pt x="59" y="206"/>
                    </a:lnTo>
                    <a:lnTo>
                      <a:pt x="62" y="209"/>
                    </a:lnTo>
                    <a:lnTo>
                      <a:pt x="65" y="212"/>
                    </a:lnTo>
                    <a:lnTo>
                      <a:pt x="68" y="212"/>
                    </a:lnTo>
                    <a:lnTo>
                      <a:pt x="71" y="213"/>
                    </a:lnTo>
                    <a:lnTo>
                      <a:pt x="75" y="216"/>
                    </a:lnTo>
                    <a:lnTo>
                      <a:pt x="79" y="219"/>
                    </a:lnTo>
                    <a:lnTo>
                      <a:pt x="84" y="220"/>
                    </a:lnTo>
                    <a:lnTo>
                      <a:pt x="86" y="222"/>
                    </a:lnTo>
                    <a:lnTo>
                      <a:pt x="89" y="225"/>
                    </a:lnTo>
                    <a:lnTo>
                      <a:pt x="92" y="228"/>
                    </a:lnTo>
                    <a:lnTo>
                      <a:pt x="95" y="230"/>
                    </a:lnTo>
                    <a:lnTo>
                      <a:pt x="98" y="233"/>
                    </a:lnTo>
                    <a:lnTo>
                      <a:pt x="99" y="238"/>
                    </a:lnTo>
                    <a:lnTo>
                      <a:pt x="102" y="243"/>
                    </a:lnTo>
                    <a:lnTo>
                      <a:pt x="104" y="246"/>
                    </a:lnTo>
                    <a:lnTo>
                      <a:pt x="105" y="249"/>
                    </a:lnTo>
                    <a:lnTo>
                      <a:pt x="105" y="252"/>
                    </a:lnTo>
                    <a:lnTo>
                      <a:pt x="108" y="256"/>
                    </a:lnTo>
                    <a:lnTo>
                      <a:pt x="109" y="259"/>
                    </a:lnTo>
                    <a:lnTo>
                      <a:pt x="109" y="265"/>
                    </a:lnTo>
                    <a:lnTo>
                      <a:pt x="111" y="269"/>
                    </a:lnTo>
                    <a:lnTo>
                      <a:pt x="113" y="275"/>
                    </a:lnTo>
                    <a:lnTo>
                      <a:pt x="115" y="279"/>
                    </a:lnTo>
                    <a:lnTo>
                      <a:pt x="116" y="283"/>
                    </a:lnTo>
                    <a:lnTo>
                      <a:pt x="118" y="286"/>
                    </a:lnTo>
                    <a:lnTo>
                      <a:pt x="118" y="289"/>
                    </a:lnTo>
                    <a:lnTo>
                      <a:pt x="119" y="293"/>
                    </a:lnTo>
                    <a:lnTo>
                      <a:pt x="121" y="296"/>
                    </a:lnTo>
                    <a:lnTo>
                      <a:pt x="122" y="297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7"/>
                    </a:lnTo>
                    <a:lnTo>
                      <a:pt x="126" y="310"/>
                    </a:lnTo>
                    <a:lnTo>
                      <a:pt x="128" y="313"/>
                    </a:lnTo>
                    <a:lnTo>
                      <a:pt x="129" y="317"/>
                    </a:lnTo>
                    <a:lnTo>
                      <a:pt x="131" y="320"/>
                    </a:lnTo>
                    <a:lnTo>
                      <a:pt x="131" y="324"/>
                    </a:lnTo>
                    <a:lnTo>
                      <a:pt x="133" y="327"/>
                    </a:lnTo>
                    <a:lnTo>
                      <a:pt x="136" y="330"/>
                    </a:lnTo>
                    <a:lnTo>
                      <a:pt x="136" y="331"/>
                    </a:lnTo>
                    <a:lnTo>
                      <a:pt x="139" y="334"/>
                    </a:lnTo>
                    <a:lnTo>
                      <a:pt x="140" y="337"/>
                    </a:lnTo>
                    <a:lnTo>
                      <a:pt x="140" y="341"/>
                    </a:lnTo>
                    <a:lnTo>
                      <a:pt x="143" y="344"/>
                    </a:lnTo>
                    <a:lnTo>
                      <a:pt x="145" y="347"/>
                    </a:lnTo>
                    <a:lnTo>
                      <a:pt x="146" y="350"/>
                    </a:lnTo>
                    <a:lnTo>
                      <a:pt x="148" y="354"/>
                    </a:lnTo>
                    <a:lnTo>
                      <a:pt x="150" y="357"/>
                    </a:lnTo>
                    <a:lnTo>
                      <a:pt x="152" y="358"/>
                    </a:lnTo>
                    <a:lnTo>
                      <a:pt x="153" y="363"/>
                    </a:lnTo>
                    <a:lnTo>
                      <a:pt x="155" y="364"/>
                    </a:lnTo>
                    <a:lnTo>
                      <a:pt x="158" y="367"/>
                    </a:lnTo>
                    <a:lnTo>
                      <a:pt x="160" y="374"/>
                    </a:lnTo>
                    <a:lnTo>
                      <a:pt x="166" y="378"/>
                    </a:lnTo>
                    <a:lnTo>
                      <a:pt x="170" y="384"/>
                    </a:lnTo>
                    <a:lnTo>
                      <a:pt x="175" y="388"/>
                    </a:lnTo>
                    <a:lnTo>
                      <a:pt x="179" y="393"/>
                    </a:lnTo>
                    <a:lnTo>
                      <a:pt x="183" y="395"/>
                    </a:lnTo>
                    <a:lnTo>
                      <a:pt x="187" y="400"/>
                    </a:lnTo>
                    <a:lnTo>
                      <a:pt x="193" y="403"/>
                    </a:lnTo>
                    <a:lnTo>
                      <a:pt x="199" y="405"/>
                    </a:lnTo>
                    <a:lnTo>
                      <a:pt x="204" y="408"/>
                    </a:lnTo>
                    <a:lnTo>
                      <a:pt x="207" y="408"/>
                    </a:lnTo>
                    <a:lnTo>
                      <a:pt x="209" y="410"/>
                    </a:lnTo>
                    <a:lnTo>
                      <a:pt x="212" y="411"/>
                    </a:lnTo>
                    <a:lnTo>
                      <a:pt x="214" y="411"/>
                    </a:lnTo>
                    <a:lnTo>
                      <a:pt x="220" y="411"/>
                    </a:lnTo>
                    <a:lnTo>
                      <a:pt x="224" y="411"/>
                    </a:lnTo>
                    <a:lnTo>
                      <a:pt x="230" y="411"/>
                    </a:lnTo>
                    <a:lnTo>
                      <a:pt x="234" y="411"/>
                    </a:lnTo>
                    <a:lnTo>
                      <a:pt x="239" y="410"/>
                    </a:lnTo>
                    <a:lnTo>
                      <a:pt x="244" y="408"/>
                    </a:lnTo>
                    <a:lnTo>
                      <a:pt x="248" y="408"/>
                    </a:lnTo>
                    <a:lnTo>
                      <a:pt x="251" y="407"/>
                    </a:lnTo>
                    <a:lnTo>
                      <a:pt x="254" y="404"/>
                    </a:lnTo>
                    <a:lnTo>
                      <a:pt x="257" y="403"/>
                    </a:lnTo>
                    <a:lnTo>
                      <a:pt x="261" y="398"/>
                    </a:lnTo>
                    <a:lnTo>
                      <a:pt x="264" y="395"/>
                    </a:lnTo>
                    <a:lnTo>
                      <a:pt x="267" y="393"/>
                    </a:lnTo>
                    <a:lnTo>
                      <a:pt x="268" y="390"/>
                    </a:lnTo>
                    <a:lnTo>
                      <a:pt x="271" y="387"/>
                    </a:lnTo>
                    <a:lnTo>
                      <a:pt x="274" y="384"/>
                    </a:lnTo>
                    <a:lnTo>
                      <a:pt x="275" y="381"/>
                    </a:lnTo>
                    <a:lnTo>
                      <a:pt x="277" y="377"/>
                    </a:lnTo>
                    <a:lnTo>
                      <a:pt x="278" y="374"/>
                    </a:lnTo>
                    <a:lnTo>
                      <a:pt x="280" y="370"/>
                    </a:lnTo>
                    <a:lnTo>
                      <a:pt x="280" y="366"/>
                    </a:lnTo>
                    <a:lnTo>
                      <a:pt x="281" y="363"/>
                    </a:lnTo>
                    <a:lnTo>
                      <a:pt x="283" y="358"/>
                    </a:lnTo>
                    <a:lnTo>
                      <a:pt x="284" y="356"/>
                    </a:lnTo>
                    <a:lnTo>
                      <a:pt x="284" y="351"/>
                    </a:lnTo>
                    <a:lnTo>
                      <a:pt x="284" y="348"/>
                    </a:lnTo>
                    <a:lnTo>
                      <a:pt x="284" y="344"/>
                    </a:lnTo>
                    <a:lnTo>
                      <a:pt x="285" y="341"/>
                    </a:lnTo>
                    <a:lnTo>
                      <a:pt x="284" y="337"/>
                    </a:lnTo>
                    <a:lnTo>
                      <a:pt x="284" y="334"/>
                    </a:lnTo>
                    <a:lnTo>
                      <a:pt x="284" y="331"/>
                    </a:lnTo>
                    <a:lnTo>
                      <a:pt x="284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0"/>
              <p:cNvSpPr>
                <a:spLocks/>
              </p:cNvSpPr>
              <p:nvPr/>
            </p:nvSpPr>
            <p:spPr bwMode="auto">
              <a:xfrm>
                <a:off x="1776" y="912"/>
                <a:ext cx="314" cy="278"/>
              </a:xfrm>
              <a:custGeom>
                <a:avLst/>
                <a:gdLst>
                  <a:gd name="T0" fmla="*/ 10 w 942"/>
                  <a:gd name="T1" fmla="*/ 24 h 833"/>
                  <a:gd name="T2" fmla="*/ 17 w 942"/>
                  <a:gd name="T3" fmla="*/ 16 h 833"/>
                  <a:gd name="T4" fmla="*/ 24 w 942"/>
                  <a:gd name="T5" fmla="*/ 10 h 833"/>
                  <a:gd name="T6" fmla="*/ 33 w 942"/>
                  <a:gd name="T7" fmla="*/ 5 h 833"/>
                  <a:gd name="T8" fmla="*/ 41 w 942"/>
                  <a:gd name="T9" fmla="*/ 2 h 833"/>
                  <a:gd name="T10" fmla="*/ 49 w 942"/>
                  <a:gd name="T11" fmla="*/ 0 h 833"/>
                  <a:gd name="T12" fmla="*/ 56 w 942"/>
                  <a:gd name="T13" fmla="*/ 0 h 833"/>
                  <a:gd name="T14" fmla="*/ 63 w 942"/>
                  <a:gd name="T15" fmla="*/ 0 h 833"/>
                  <a:gd name="T16" fmla="*/ 68 w 942"/>
                  <a:gd name="T17" fmla="*/ 1 h 833"/>
                  <a:gd name="T18" fmla="*/ 73 w 942"/>
                  <a:gd name="T19" fmla="*/ 2 h 833"/>
                  <a:gd name="T20" fmla="*/ 77 w 942"/>
                  <a:gd name="T21" fmla="*/ 4 h 833"/>
                  <a:gd name="T22" fmla="*/ 81 w 942"/>
                  <a:gd name="T23" fmla="*/ 6 h 833"/>
                  <a:gd name="T24" fmla="*/ 83 w 942"/>
                  <a:gd name="T25" fmla="*/ 10 h 833"/>
                  <a:gd name="T26" fmla="*/ 87 w 942"/>
                  <a:gd name="T27" fmla="*/ 13 h 833"/>
                  <a:gd name="T28" fmla="*/ 91 w 942"/>
                  <a:gd name="T29" fmla="*/ 12 h 833"/>
                  <a:gd name="T30" fmla="*/ 94 w 942"/>
                  <a:gd name="T31" fmla="*/ 11 h 833"/>
                  <a:gd name="T32" fmla="*/ 99 w 942"/>
                  <a:gd name="T33" fmla="*/ 11 h 833"/>
                  <a:gd name="T34" fmla="*/ 103 w 942"/>
                  <a:gd name="T35" fmla="*/ 14 h 833"/>
                  <a:gd name="T36" fmla="*/ 105 w 942"/>
                  <a:gd name="T37" fmla="*/ 19 h 833"/>
                  <a:gd name="T38" fmla="*/ 104 w 942"/>
                  <a:gd name="T39" fmla="*/ 22 h 833"/>
                  <a:gd name="T40" fmla="*/ 104 w 942"/>
                  <a:gd name="T41" fmla="*/ 26 h 833"/>
                  <a:gd name="T42" fmla="*/ 102 w 942"/>
                  <a:gd name="T43" fmla="*/ 30 h 833"/>
                  <a:gd name="T44" fmla="*/ 98 w 942"/>
                  <a:gd name="T45" fmla="*/ 34 h 833"/>
                  <a:gd name="T46" fmla="*/ 92 w 942"/>
                  <a:gd name="T47" fmla="*/ 36 h 833"/>
                  <a:gd name="T48" fmla="*/ 87 w 942"/>
                  <a:gd name="T49" fmla="*/ 34 h 833"/>
                  <a:gd name="T50" fmla="*/ 87 w 942"/>
                  <a:gd name="T51" fmla="*/ 30 h 833"/>
                  <a:gd name="T52" fmla="*/ 85 w 942"/>
                  <a:gd name="T53" fmla="*/ 26 h 833"/>
                  <a:gd name="T54" fmla="*/ 81 w 942"/>
                  <a:gd name="T55" fmla="*/ 25 h 833"/>
                  <a:gd name="T56" fmla="*/ 76 w 942"/>
                  <a:gd name="T57" fmla="*/ 27 h 833"/>
                  <a:gd name="T58" fmla="*/ 72 w 942"/>
                  <a:gd name="T59" fmla="*/ 27 h 833"/>
                  <a:gd name="T60" fmla="*/ 68 w 942"/>
                  <a:gd name="T61" fmla="*/ 25 h 833"/>
                  <a:gd name="T62" fmla="*/ 63 w 942"/>
                  <a:gd name="T63" fmla="*/ 24 h 833"/>
                  <a:gd name="T64" fmla="*/ 56 w 942"/>
                  <a:gd name="T65" fmla="*/ 23 h 833"/>
                  <a:gd name="T66" fmla="*/ 49 w 942"/>
                  <a:gd name="T67" fmla="*/ 24 h 833"/>
                  <a:gd name="T68" fmla="*/ 40 w 942"/>
                  <a:gd name="T69" fmla="*/ 27 h 833"/>
                  <a:gd name="T70" fmla="*/ 34 w 942"/>
                  <a:gd name="T71" fmla="*/ 32 h 833"/>
                  <a:gd name="T72" fmla="*/ 30 w 942"/>
                  <a:gd name="T73" fmla="*/ 37 h 833"/>
                  <a:gd name="T74" fmla="*/ 27 w 942"/>
                  <a:gd name="T75" fmla="*/ 43 h 833"/>
                  <a:gd name="T76" fmla="*/ 26 w 942"/>
                  <a:gd name="T77" fmla="*/ 49 h 833"/>
                  <a:gd name="T78" fmla="*/ 26 w 942"/>
                  <a:gd name="T79" fmla="*/ 55 h 833"/>
                  <a:gd name="T80" fmla="*/ 26 w 942"/>
                  <a:gd name="T81" fmla="*/ 60 h 833"/>
                  <a:gd name="T82" fmla="*/ 26 w 942"/>
                  <a:gd name="T83" fmla="*/ 65 h 833"/>
                  <a:gd name="T84" fmla="*/ 27 w 942"/>
                  <a:gd name="T85" fmla="*/ 69 h 833"/>
                  <a:gd name="T86" fmla="*/ 29 w 942"/>
                  <a:gd name="T87" fmla="*/ 72 h 833"/>
                  <a:gd name="T88" fmla="*/ 31 w 942"/>
                  <a:gd name="T89" fmla="*/ 77 h 833"/>
                  <a:gd name="T90" fmla="*/ 27 w 942"/>
                  <a:gd name="T91" fmla="*/ 80 h 833"/>
                  <a:gd name="T92" fmla="*/ 24 w 942"/>
                  <a:gd name="T93" fmla="*/ 80 h 833"/>
                  <a:gd name="T94" fmla="*/ 19 w 942"/>
                  <a:gd name="T95" fmla="*/ 82 h 833"/>
                  <a:gd name="T96" fmla="*/ 15 w 942"/>
                  <a:gd name="T97" fmla="*/ 85 h 833"/>
                  <a:gd name="T98" fmla="*/ 11 w 942"/>
                  <a:gd name="T99" fmla="*/ 89 h 833"/>
                  <a:gd name="T100" fmla="*/ 10 w 942"/>
                  <a:gd name="T101" fmla="*/ 92 h 833"/>
                  <a:gd name="T102" fmla="*/ 6 w 942"/>
                  <a:gd name="T103" fmla="*/ 91 h 833"/>
                  <a:gd name="T104" fmla="*/ 4 w 942"/>
                  <a:gd name="T105" fmla="*/ 87 h 833"/>
                  <a:gd name="T106" fmla="*/ 2 w 942"/>
                  <a:gd name="T107" fmla="*/ 78 h 833"/>
                  <a:gd name="T108" fmla="*/ 0 w 942"/>
                  <a:gd name="T109" fmla="*/ 68 h 833"/>
                  <a:gd name="T110" fmla="*/ 0 w 942"/>
                  <a:gd name="T111" fmla="*/ 56 h 833"/>
                  <a:gd name="T112" fmla="*/ 1 w 942"/>
                  <a:gd name="T113" fmla="*/ 44 h 833"/>
                  <a:gd name="T114" fmla="*/ 5 w 942"/>
                  <a:gd name="T115" fmla="*/ 34 h 8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42" h="833">
                    <a:moveTo>
                      <a:pt x="44" y="304"/>
                    </a:moveTo>
                    <a:lnTo>
                      <a:pt x="47" y="294"/>
                    </a:lnTo>
                    <a:lnTo>
                      <a:pt x="53" y="284"/>
                    </a:lnTo>
                    <a:lnTo>
                      <a:pt x="57" y="274"/>
                    </a:lnTo>
                    <a:lnTo>
                      <a:pt x="61" y="265"/>
                    </a:lnTo>
                    <a:lnTo>
                      <a:pt x="67" y="255"/>
                    </a:lnTo>
                    <a:lnTo>
                      <a:pt x="72" y="246"/>
                    </a:lnTo>
                    <a:lnTo>
                      <a:pt x="77" y="238"/>
                    </a:lnTo>
                    <a:lnTo>
                      <a:pt x="84" y="229"/>
                    </a:lnTo>
                    <a:lnTo>
                      <a:pt x="88" y="220"/>
                    </a:lnTo>
                    <a:lnTo>
                      <a:pt x="94" y="212"/>
                    </a:lnTo>
                    <a:lnTo>
                      <a:pt x="99" y="202"/>
                    </a:lnTo>
                    <a:lnTo>
                      <a:pt x="107" y="195"/>
                    </a:lnTo>
                    <a:lnTo>
                      <a:pt x="112" y="188"/>
                    </a:lnTo>
                    <a:lnTo>
                      <a:pt x="118" y="181"/>
                    </a:lnTo>
                    <a:lnTo>
                      <a:pt x="125" y="172"/>
                    </a:lnTo>
                    <a:lnTo>
                      <a:pt x="131" y="165"/>
                    </a:lnTo>
                    <a:lnTo>
                      <a:pt x="136" y="158"/>
                    </a:lnTo>
                    <a:lnTo>
                      <a:pt x="144" y="152"/>
                    </a:lnTo>
                    <a:lnTo>
                      <a:pt x="149" y="145"/>
                    </a:lnTo>
                    <a:lnTo>
                      <a:pt x="158" y="138"/>
                    </a:lnTo>
                    <a:lnTo>
                      <a:pt x="162" y="132"/>
                    </a:lnTo>
                    <a:lnTo>
                      <a:pt x="171" y="127"/>
                    </a:lnTo>
                    <a:lnTo>
                      <a:pt x="178" y="119"/>
                    </a:lnTo>
                    <a:lnTo>
                      <a:pt x="185" y="114"/>
                    </a:lnTo>
                    <a:lnTo>
                      <a:pt x="192" y="108"/>
                    </a:lnTo>
                    <a:lnTo>
                      <a:pt x="198" y="104"/>
                    </a:lnTo>
                    <a:lnTo>
                      <a:pt x="206" y="98"/>
                    </a:lnTo>
                    <a:lnTo>
                      <a:pt x="212" y="92"/>
                    </a:lnTo>
                    <a:lnTo>
                      <a:pt x="220" y="87"/>
                    </a:lnTo>
                    <a:lnTo>
                      <a:pt x="226" y="82"/>
                    </a:lnTo>
                    <a:lnTo>
                      <a:pt x="234" y="78"/>
                    </a:lnTo>
                    <a:lnTo>
                      <a:pt x="242" y="74"/>
                    </a:lnTo>
                    <a:lnTo>
                      <a:pt x="249" y="70"/>
                    </a:lnTo>
                    <a:lnTo>
                      <a:pt x="256" y="65"/>
                    </a:lnTo>
                    <a:lnTo>
                      <a:pt x="264" y="61"/>
                    </a:lnTo>
                    <a:lnTo>
                      <a:pt x="271" y="57"/>
                    </a:lnTo>
                    <a:lnTo>
                      <a:pt x="278" y="53"/>
                    </a:lnTo>
                    <a:lnTo>
                      <a:pt x="287" y="50"/>
                    </a:lnTo>
                    <a:lnTo>
                      <a:pt x="294" y="47"/>
                    </a:lnTo>
                    <a:lnTo>
                      <a:pt x="301" y="44"/>
                    </a:lnTo>
                    <a:lnTo>
                      <a:pt x="310" y="40"/>
                    </a:lnTo>
                    <a:lnTo>
                      <a:pt x="317" y="37"/>
                    </a:lnTo>
                    <a:lnTo>
                      <a:pt x="324" y="34"/>
                    </a:lnTo>
                    <a:lnTo>
                      <a:pt x="332" y="31"/>
                    </a:lnTo>
                    <a:lnTo>
                      <a:pt x="340" y="28"/>
                    </a:lnTo>
                    <a:lnTo>
                      <a:pt x="348" y="27"/>
                    </a:lnTo>
                    <a:lnTo>
                      <a:pt x="355" y="24"/>
                    </a:lnTo>
                    <a:lnTo>
                      <a:pt x="362" y="21"/>
                    </a:lnTo>
                    <a:lnTo>
                      <a:pt x="371" y="20"/>
                    </a:lnTo>
                    <a:lnTo>
                      <a:pt x="378" y="17"/>
                    </a:lnTo>
                    <a:lnTo>
                      <a:pt x="385" y="16"/>
                    </a:lnTo>
                    <a:lnTo>
                      <a:pt x="394" y="14"/>
                    </a:lnTo>
                    <a:lnTo>
                      <a:pt x="401" y="11"/>
                    </a:lnTo>
                    <a:lnTo>
                      <a:pt x="408" y="10"/>
                    </a:lnTo>
                    <a:lnTo>
                      <a:pt x="415" y="9"/>
                    </a:lnTo>
                    <a:lnTo>
                      <a:pt x="423" y="9"/>
                    </a:lnTo>
                    <a:lnTo>
                      <a:pt x="429" y="6"/>
                    </a:lnTo>
                    <a:lnTo>
                      <a:pt x="438" y="6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59" y="3"/>
                    </a:lnTo>
                    <a:lnTo>
                      <a:pt x="466" y="3"/>
                    </a:lnTo>
                    <a:lnTo>
                      <a:pt x="473" y="1"/>
                    </a:lnTo>
                    <a:lnTo>
                      <a:pt x="482" y="1"/>
                    </a:lnTo>
                    <a:lnTo>
                      <a:pt x="487" y="1"/>
                    </a:lnTo>
                    <a:lnTo>
                      <a:pt x="492" y="0"/>
                    </a:lnTo>
                    <a:lnTo>
                      <a:pt x="497" y="0"/>
                    </a:lnTo>
                    <a:lnTo>
                      <a:pt x="503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6" y="0"/>
                    </a:lnTo>
                    <a:lnTo>
                      <a:pt x="541" y="1"/>
                    </a:lnTo>
                    <a:lnTo>
                      <a:pt x="547" y="1"/>
                    </a:lnTo>
                    <a:lnTo>
                      <a:pt x="551" y="1"/>
                    </a:lnTo>
                    <a:lnTo>
                      <a:pt x="557" y="3"/>
                    </a:lnTo>
                    <a:lnTo>
                      <a:pt x="563" y="3"/>
                    </a:lnTo>
                    <a:lnTo>
                      <a:pt x="568" y="4"/>
                    </a:lnTo>
                    <a:lnTo>
                      <a:pt x="573" y="4"/>
                    </a:lnTo>
                    <a:lnTo>
                      <a:pt x="578" y="6"/>
                    </a:lnTo>
                    <a:lnTo>
                      <a:pt x="583" y="6"/>
                    </a:lnTo>
                    <a:lnTo>
                      <a:pt x="588" y="6"/>
                    </a:lnTo>
                    <a:lnTo>
                      <a:pt x="594" y="7"/>
                    </a:lnTo>
                    <a:lnTo>
                      <a:pt x="598" y="9"/>
                    </a:lnTo>
                    <a:lnTo>
                      <a:pt x="604" y="9"/>
                    </a:lnTo>
                    <a:lnTo>
                      <a:pt x="608" y="9"/>
                    </a:lnTo>
                    <a:lnTo>
                      <a:pt x="614" y="10"/>
                    </a:lnTo>
                    <a:lnTo>
                      <a:pt x="618" y="11"/>
                    </a:lnTo>
                    <a:lnTo>
                      <a:pt x="622" y="11"/>
                    </a:lnTo>
                    <a:lnTo>
                      <a:pt x="628" y="14"/>
                    </a:lnTo>
                    <a:lnTo>
                      <a:pt x="632" y="16"/>
                    </a:lnTo>
                    <a:lnTo>
                      <a:pt x="637" y="16"/>
                    </a:lnTo>
                    <a:lnTo>
                      <a:pt x="642" y="17"/>
                    </a:lnTo>
                    <a:lnTo>
                      <a:pt x="647" y="18"/>
                    </a:lnTo>
                    <a:lnTo>
                      <a:pt x="651" y="20"/>
                    </a:lnTo>
                    <a:lnTo>
                      <a:pt x="654" y="21"/>
                    </a:lnTo>
                    <a:lnTo>
                      <a:pt x="658" y="21"/>
                    </a:lnTo>
                    <a:lnTo>
                      <a:pt x="662" y="23"/>
                    </a:lnTo>
                    <a:lnTo>
                      <a:pt x="666" y="24"/>
                    </a:lnTo>
                    <a:lnTo>
                      <a:pt x="671" y="24"/>
                    </a:lnTo>
                    <a:lnTo>
                      <a:pt x="675" y="27"/>
                    </a:lnTo>
                    <a:lnTo>
                      <a:pt x="678" y="28"/>
                    </a:lnTo>
                    <a:lnTo>
                      <a:pt x="681" y="30"/>
                    </a:lnTo>
                    <a:lnTo>
                      <a:pt x="685" y="30"/>
                    </a:lnTo>
                    <a:lnTo>
                      <a:pt x="688" y="31"/>
                    </a:lnTo>
                    <a:lnTo>
                      <a:pt x="691" y="33"/>
                    </a:lnTo>
                    <a:lnTo>
                      <a:pt x="695" y="34"/>
                    </a:lnTo>
                    <a:lnTo>
                      <a:pt x="698" y="36"/>
                    </a:lnTo>
                    <a:lnTo>
                      <a:pt x="701" y="37"/>
                    </a:lnTo>
                    <a:lnTo>
                      <a:pt x="703" y="38"/>
                    </a:lnTo>
                    <a:lnTo>
                      <a:pt x="709" y="40"/>
                    </a:lnTo>
                    <a:lnTo>
                      <a:pt x="715" y="44"/>
                    </a:lnTo>
                    <a:lnTo>
                      <a:pt x="718" y="47"/>
                    </a:lnTo>
                    <a:lnTo>
                      <a:pt x="722" y="50"/>
                    </a:lnTo>
                    <a:lnTo>
                      <a:pt x="725" y="51"/>
                    </a:lnTo>
                    <a:lnTo>
                      <a:pt x="729" y="54"/>
                    </a:lnTo>
                    <a:lnTo>
                      <a:pt x="730" y="57"/>
                    </a:lnTo>
                    <a:lnTo>
                      <a:pt x="732" y="58"/>
                    </a:lnTo>
                    <a:lnTo>
                      <a:pt x="732" y="61"/>
                    </a:lnTo>
                    <a:lnTo>
                      <a:pt x="733" y="64"/>
                    </a:lnTo>
                    <a:lnTo>
                      <a:pt x="735" y="67"/>
                    </a:lnTo>
                    <a:lnTo>
                      <a:pt x="736" y="71"/>
                    </a:lnTo>
                    <a:lnTo>
                      <a:pt x="737" y="74"/>
                    </a:lnTo>
                    <a:lnTo>
                      <a:pt x="739" y="78"/>
                    </a:lnTo>
                    <a:lnTo>
                      <a:pt x="740" y="81"/>
                    </a:lnTo>
                    <a:lnTo>
                      <a:pt x="745" y="87"/>
                    </a:lnTo>
                    <a:lnTo>
                      <a:pt x="746" y="90"/>
                    </a:lnTo>
                    <a:lnTo>
                      <a:pt x="750" y="95"/>
                    </a:lnTo>
                    <a:lnTo>
                      <a:pt x="753" y="100"/>
                    </a:lnTo>
                    <a:lnTo>
                      <a:pt x="759" y="104"/>
                    </a:lnTo>
                    <a:lnTo>
                      <a:pt x="762" y="107"/>
                    </a:lnTo>
                    <a:lnTo>
                      <a:pt x="767" y="111"/>
                    </a:lnTo>
                    <a:lnTo>
                      <a:pt x="769" y="112"/>
                    </a:lnTo>
                    <a:lnTo>
                      <a:pt x="772" y="114"/>
                    </a:lnTo>
                    <a:lnTo>
                      <a:pt x="777" y="115"/>
                    </a:lnTo>
                    <a:lnTo>
                      <a:pt x="779" y="117"/>
                    </a:lnTo>
                    <a:lnTo>
                      <a:pt x="784" y="118"/>
                    </a:lnTo>
                    <a:lnTo>
                      <a:pt x="790" y="118"/>
                    </a:lnTo>
                    <a:lnTo>
                      <a:pt x="793" y="118"/>
                    </a:lnTo>
                    <a:lnTo>
                      <a:pt x="796" y="118"/>
                    </a:lnTo>
                    <a:lnTo>
                      <a:pt x="799" y="118"/>
                    </a:lnTo>
                    <a:lnTo>
                      <a:pt x="803" y="117"/>
                    </a:lnTo>
                    <a:lnTo>
                      <a:pt x="806" y="115"/>
                    </a:lnTo>
                    <a:lnTo>
                      <a:pt x="808" y="114"/>
                    </a:lnTo>
                    <a:lnTo>
                      <a:pt x="813" y="114"/>
                    </a:lnTo>
                    <a:lnTo>
                      <a:pt x="816" y="112"/>
                    </a:lnTo>
                    <a:lnTo>
                      <a:pt x="818" y="111"/>
                    </a:lnTo>
                    <a:lnTo>
                      <a:pt x="821" y="110"/>
                    </a:lnTo>
                    <a:lnTo>
                      <a:pt x="824" y="108"/>
                    </a:lnTo>
                    <a:lnTo>
                      <a:pt x="828" y="107"/>
                    </a:lnTo>
                    <a:lnTo>
                      <a:pt x="831" y="105"/>
                    </a:lnTo>
                    <a:lnTo>
                      <a:pt x="834" y="104"/>
                    </a:lnTo>
                    <a:lnTo>
                      <a:pt x="838" y="102"/>
                    </a:lnTo>
                    <a:lnTo>
                      <a:pt x="841" y="100"/>
                    </a:lnTo>
                    <a:lnTo>
                      <a:pt x="845" y="100"/>
                    </a:lnTo>
                    <a:lnTo>
                      <a:pt x="848" y="98"/>
                    </a:lnTo>
                    <a:lnTo>
                      <a:pt x="850" y="97"/>
                    </a:lnTo>
                    <a:lnTo>
                      <a:pt x="854" y="97"/>
                    </a:lnTo>
                    <a:lnTo>
                      <a:pt x="855" y="94"/>
                    </a:lnTo>
                    <a:lnTo>
                      <a:pt x="861" y="92"/>
                    </a:lnTo>
                    <a:lnTo>
                      <a:pt x="862" y="92"/>
                    </a:lnTo>
                    <a:lnTo>
                      <a:pt x="865" y="92"/>
                    </a:lnTo>
                    <a:lnTo>
                      <a:pt x="871" y="92"/>
                    </a:lnTo>
                    <a:lnTo>
                      <a:pt x="875" y="92"/>
                    </a:lnTo>
                    <a:lnTo>
                      <a:pt x="880" y="95"/>
                    </a:lnTo>
                    <a:lnTo>
                      <a:pt x="887" y="97"/>
                    </a:lnTo>
                    <a:lnTo>
                      <a:pt x="892" y="98"/>
                    </a:lnTo>
                    <a:lnTo>
                      <a:pt x="897" y="101"/>
                    </a:lnTo>
                    <a:lnTo>
                      <a:pt x="901" y="102"/>
                    </a:lnTo>
                    <a:lnTo>
                      <a:pt x="905" y="105"/>
                    </a:lnTo>
                    <a:lnTo>
                      <a:pt x="909" y="108"/>
                    </a:lnTo>
                    <a:lnTo>
                      <a:pt x="914" y="111"/>
                    </a:lnTo>
                    <a:lnTo>
                      <a:pt x="916" y="114"/>
                    </a:lnTo>
                    <a:lnTo>
                      <a:pt x="921" y="117"/>
                    </a:lnTo>
                    <a:lnTo>
                      <a:pt x="924" y="119"/>
                    </a:lnTo>
                    <a:lnTo>
                      <a:pt x="926" y="124"/>
                    </a:lnTo>
                    <a:lnTo>
                      <a:pt x="928" y="128"/>
                    </a:lnTo>
                    <a:lnTo>
                      <a:pt x="931" y="131"/>
                    </a:lnTo>
                    <a:lnTo>
                      <a:pt x="932" y="135"/>
                    </a:lnTo>
                    <a:lnTo>
                      <a:pt x="935" y="139"/>
                    </a:lnTo>
                    <a:lnTo>
                      <a:pt x="936" y="144"/>
                    </a:lnTo>
                    <a:lnTo>
                      <a:pt x="939" y="148"/>
                    </a:lnTo>
                    <a:lnTo>
                      <a:pt x="939" y="154"/>
                    </a:lnTo>
                    <a:lnTo>
                      <a:pt x="939" y="158"/>
                    </a:lnTo>
                    <a:lnTo>
                      <a:pt x="941" y="164"/>
                    </a:lnTo>
                    <a:lnTo>
                      <a:pt x="941" y="168"/>
                    </a:lnTo>
                    <a:lnTo>
                      <a:pt x="941" y="171"/>
                    </a:lnTo>
                    <a:lnTo>
                      <a:pt x="941" y="174"/>
                    </a:lnTo>
                    <a:lnTo>
                      <a:pt x="941" y="176"/>
                    </a:lnTo>
                    <a:lnTo>
                      <a:pt x="942" y="181"/>
                    </a:lnTo>
                    <a:lnTo>
                      <a:pt x="941" y="183"/>
                    </a:lnTo>
                    <a:lnTo>
                      <a:pt x="941" y="186"/>
                    </a:lnTo>
                    <a:lnTo>
                      <a:pt x="941" y="189"/>
                    </a:lnTo>
                    <a:lnTo>
                      <a:pt x="941" y="192"/>
                    </a:lnTo>
                    <a:lnTo>
                      <a:pt x="939" y="195"/>
                    </a:lnTo>
                    <a:lnTo>
                      <a:pt x="939" y="198"/>
                    </a:lnTo>
                    <a:lnTo>
                      <a:pt x="939" y="201"/>
                    </a:lnTo>
                    <a:lnTo>
                      <a:pt x="939" y="205"/>
                    </a:lnTo>
                    <a:lnTo>
                      <a:pt x="936" y="208"/>
                    </a:lnTo>
                    <a:lnTo>
                      <a:pt x="936" y="210"/>
                    </a:lnTo>
                    <a:lnTo>
                      <a:pt x="936" y="215"/>
                    </a:lnTo>
                    <a:lnTo>
                      <a:pt x="935" y="218"/>
                    </a:lnTo>
                    <a:lnTo>
                      <a:pt x="934" y="220"/>
                    </a:lnTo>
                    <a:lnTo>
                      <a:pt x="934" y="225"/>
                    </a:lnTo>
                    <a:lnTo>
                      <a:pt x="934" y="228"/>
                    </a:lnTo>
                    <a:lnTo>
                      <a:pt x="934" y="233"/>
                    </a:lnTo>
                    <a:lnTo>
                      <a:pt x="932" y="235"/>
                    </a:lnTo>
                    <a:lnTo>
                      <a:pt x="931" y="238"/>
                    </a:lnTo>
                    <a:lnTo>
                      <a:pt x="931" y="240"/>
                    </a:lnTo>
                    <a:lnTo>
                      <a:pt x="929" y="243"/>
                    </a:lnTo>
                    <a:lnTo>
                      <a:pt x="928" y="246"/>
                    </a:lnTo>
                    <a:lnTo>
                      <a:pt x="926" y="249"/>
                    </a:lnTo>
                    <a:lnTo>
                      <a:pt x="926" y="252"/>
                    </a:lnTo>
                    <a:lnTo>
                      <a:pt x="925" y="255"/>
                    </a:lnTo>
                    <a:lnTo>
                      <a:pt x="924" y="259"/>
                    </a:lnTo>
                    <a:lnTo>
                      <a:pt x="921" y="265"/>
                    </a:lnTo>
                    <a:lnTo>
                      <a:pt x="918" y="270"/>
                    </a:lnTo>
                    <a:lnTo>
                      <a:pt x="915" y="274"/>
                    </a:lnTo>
                    <a:lnTo>
                      <a:pt x="911" y="279"/>
                    </a:lnTo>
                    <a:lnTo>
                      <a:pt x="908" y="283"/>
                    </a:lnTo>
                    <a:lnTo>
                      <a:pt x="904" y="289"/>
                    </a:lnTo>
                    <a:lnTo>
                      <a:pt x="901" y="292"/>
                    </a:lnTo>
                    <a:lnTo>
                      <a:pt x="897" y="296"/>
                    </a:lnTo>
                    <a:lnTo>
                      <a:pt x="892" y="299"/>
                    </a:lnTo>
                    <a:lnTo>
                      <a:pt x="889" y="302"/>
                    </a:lnTo>
                    <a:lnTo>
                      <a:pt x="885" y="306"/>
                    </a:lnTo>
                    <a:lnTo>
                      <a:pt x="880" y="309"/>
                    </a:lnTo>
                    <a:lnTo>
                      <a:pt x="877" y="310"/>
                    </a:lnTo>
                    <a:lnTo>
                      <a:pt x="871" y="313"/>
                    </a:lnTo>
                    <a:lnTo>
                      <a:pt x="867" y="316"/>
                    </a:lnTo>
                    <a:lnTo>
                      <a:pt x="862" y="317"/>
                    </a:lnTo>
                    <a:lnTo>
                      <a:pt x="858" y="319"/>
                    </a:lnTo>
                    <a:lnTo>
                      <a:pt x="853" y="320"/>
                    </a:lnTo>
                    <a:lnTo>
                      <a:pt x="848" y="321"/>
                    </a:lnTo>
                    <a:lnTo>
                      <a:pt x="843" y="321"/>
                    </a:lnTo>
                    <a:lnTo>
                      <a:pt x="837" y="323"/>
                    </a:lnTo>
                    <a:lnTo>
                      <a:pt x="831" y="323"/>
                    </a:lnTo>
                    <a:lnTo>
                      <a:pt x="827" y="323"/>
                    </a:lnTo>
                    <a:lnTo>
                      <a:pt x="821" y="321"/>
                    </a:lnTo>
                    <a:lnTo>
                      <a:pt x="816" y="320"/>
                    </a:lnTo>
                    <a:lnTo>
                      <a:pt x="811" y="320"/>
                    </a:lnTo>
                    <a:lnTo>
                      <a:pt x="807" y="319"/>
                    </a:lnTo>
                    <a:lnTo>
                      <a:pt x="803" y="317"/>
                    </a:lnTo>
                    <a:lnTo>
                      <a:pt x="799" y="313"/>
                    </a:lnTo>
                    <a:lnTo>
                      <a:pt x="794" y="311"/>
                    </a:lnTo>
                    <a:lnTo>
                      <a:pt x="791" y="310"/>
                    </a:lnTo>
                    <a:lnTo>
                      <a:pt x="787" y="304"/>
                    </a:lnTo>
                    <a:lnTo>
                      <a:pt x="784" y="300"/>
                    </a:lnTo>
                    <a:lnTo>
                      <a:pt x="783" y="296"/>
                    </a:lnTo>
                    <a:lnTo>
                      <a:pt x="781" y="293"/>
                    </a:lnTo>
                    <a:lnTo>
                      <a:pt x="780" y="290"/>
                    </a:lnTo>
                    <a:lnTo>
                      <a:pt x="779" y="287"/>
                    </a:lnTo>
                    <a:lnTo>
                      <a:pt x="779" y="283"/>
                    </a:lnTo>
                    <a:lnTo>
                      <a:pt x="779" y="280"/>
                    </a:lnTo>
                    <a:lnTo>
                      <a:pt x="779" y="277"/>
                    </a:lnTo>
                    <a:lnTo>
                      <a:pt x="779" y="274"/>
                    </a:lnTo>
                    <a:lnTo>
                      <a:pt x="779" y="270"/>
                    </a:lnTo>
                    <a:lnTo>
                      <a:pt x="777" y="267"/>
                    </a:lnTo>
                    <a:lnTo>
                      <a:pt x="777" y="265"/>
                    </a:lnTo>
                    <a:lnTo>
                      <a:pt x="777" y="260"/>
                    </a:lnTo>
                    <a:lnTo>
                      <a:pt x="776" y="257"/>
                    </a:lnTo>
                    <a:lnTo>
                      <a:pt x="774" y="255"/>
                    </a:lnTo>
                    <a:lnTo>
                      <a:pt x="773" y="252"/>
                    </a:lnTo>
                    <a:lnTo>
                      <a:pt x="772" y="249"/>
                    </a:lnTo>
                    <a:lnTo>
                      <a:pt x="769" y="243"/>
                    </a:lnTo>
                    <a:lnTo>
                      <a:pt x="766" y="239"/>
                    </a:lnTo>
                    <a:lnTo>
                      <a:pt x="762" y="236"/>
                    </a:lnTo>
                    <a:lnTo>
                      <a:pt x="759" y="235"/>
                    </a:lnTo>
                    <a:lnTo>
                      <a:pt x="756" y="233"/>
                    </a:lnTo>
                    <a:lnTo>
                      <a:pt x="753" y="233"/>
                    </a:lnTo>
                    <a:lnTo>
                      <a:pt x="749" y="230"/>
                    </a:lnTo>
                    <a:lnTo>
                      <a:pt x="746" y="229"/>
                    </a:lnTo>
                    <a:lnTo>
                      <a:pt x="743" y="229"/>
                    </a:lnTo>
                    <a:lnTo>
                      <a:pt x="739" y="229"/>
                    </a:lnTo>
                    <a:lnTo>
                      <a:pt x="735" y="226"/>
                    </a:lnTo>
                    <a:lnTo>
                      <a:pt x="730" y="226"/>
                    </a:lnTo>
                    <a:lnTo>
                      <a:pt x="725" y="226"/>
                    </a:lnTo>
                    <a:lnTo>
                      <a:pt x="722" y="228"/>
                    </a:lnTo>
                    <a:lnTo>
                      <a:pt x="716" y="229"/>
                    </a:lnTo>
                    <a:lnTo>
                      <a:pt x="713" y="229"/>
                    </a:lnTo>
                    <a:lnTo>
                      <a:pt x="709" y="232"/>
                    </a:lnTo>
                    <a:lnTo>
                      <a:pt x="705" y="233"/>
                    </a:lnTo>
                    <a:lnTo>
                      <a:pt x="701" y="235"/>
                    </a:lnTo>
                    <a:lnTo>
                      <a:pt x="696" y="238"/>
                    </a:lnTo>
                    <a:lnTo>
                      <a:pt x="691" y="239"/>
                    </a:lnTo>
                    <a:lnTo>
                      <a:pt x="685" y="242"/>
                    </a:lnTo>
                    <a:lnTo>
                      <a:pt x="683" y="243"/>
                    </a:lnTo>
                    <a:lnTo>
                      <a:pt x="681" y="245"/>
                    </a:lnTo>
                    <a:lnTo>
                      <a:pt x="678" y="246"/>
                    </a:lnTo>
                    <a:lnTo>
                      <a:pt x="675" y="247"/>
                    </a:lnTo>
                    <a:lnTo>
                      <a:pt x="672" y="246"/>
                    </a:lnTo>
                    <a:lnTo>
                      <a:pt x="669" y="246"/>
                    </a:lnTo>
                    <a:lnTo>
                      <a:pt x="666" y="246"/>
                    </a:lnTo>
                    <a:lnTo>
                      <a:pt x="662" y="245"/>
                    </a:lnTo>
                    <a:lnTo>
                      <a:pt x="656" y="243"/>
                    </a:lnTo>
                    <a:lnTo>
                      <a:pt x="651" y="242"/>
                    </a:lnTo>
                    <a:lnTo>
                      <a:pt x="649" y="240"/>
                    </a:lnTo>
                    <a:lnTo>
                      <a:pt x="647" y="239"/>
                    </a:lnTo>
                    <a:lnTo>
                      <a:pt x="644" y="238"/>
                    </a:lnTo>
                    <a:lnTo>
                      <a:pt x="641" y="236"/>
                    </a:lnTo>
                    <a:lnTo>
                      <a:pt x="637" y="236"/>
                    </a:lnTo>
                    <a:lnTo>
                      <a:pt x="632" y="233"/>
                    </a:lnTo>
                    <a:lnTo>
                      <a:pt x="628" y="233"/>
                    </a:lnTo>
                    <a:lnTo>
                      <a:pt x="625" y="230"/>
                    </a:lnTo>
                    <a:lnTo>
                      <a:pt x="621" y="229"/>
                    </a:lnTo>
                    <a:lnTo>
                      <a:pt x="617" y="228"/>
                    </a:lnTo>
                    <a:lnTo>
                      <a:pt x="614" y="226"/>
                    </a:lnTo>
                    <a:lnTo>
                      <a:pt x="610" y="225"/>
                    </a:lnTo>
                    <a:lnTo>
                      <a:pt x="604" y="223"/>
                    </a:lnTo>
                    <a:lnTo>
                      <a:pt x="600" y="220"/>
                    </a:lnTo>
                    <a:lnTo>
                      <a:pt x="597" y="220"/>
                    </a:lnTo>
                    <a:lnTo>
                      <a:pt x="591" y="218"/>
                    </a:lnTo>
                    <a:lnTo>
                      <a:pt x="585" y="218"/>
                    </a:lnTo>
                    <a:lnTo>
                      <a:pt x="581" y="216"/>
                    </a:lnTo>
                    <a:lnTo>
                      <a:pt x="575" y="215"/>
                    </a:lnTo>
                    <a:lnTo>
                      <a:pt x="571" y="213"/>
                    </a:lnTo>
                    <a:lnTo>
                      <a:pt x="566" y="212"/>
                    </a:lnTo>
                    <a:lnTo>
                      <a:pt x="560" y="210"/>
                    </a:lnTo>
                    <a:lnTo>
                      <a:pt x="554" y="210"/>
                    </a:lnTo>
                    <a:lnTo>
                      <a:pt x="550" y="210"/>
                    </a:lnTo>
                    <a:lnTo>
                      <a:pt x="543" y="208"/>
                    </a:lnTo>
                    <a:lnTo>
                      <a:pt x="537" y="208"/>
                    </a:lnTo>
                    <a:lnTo>
                      <a:pt x="531" y="208"/>
                    </a:lnTo>
                    <a:lnTo>
                      <a:pt x="526" y="208"/>
                    </a:lnTo>
                    <a:lnTo>
                      <a:pt x="519" y="206"/>
                    </a:lnTo>
                    <a:lnTo>
                      <a:pt x="513" y="206"/>
                    </a:lnTo>
                    <a:lnTo>
                      <a:pt x="507" y="206"/>
                    </a:lnTo>
                    <a:lnTo>
                      <a:pt x="500" y="206"/>
                    </a:lnTo>
                    <a:lnTo>
                      <a:pt x="494" y="206"/>
                    </a:lnTo>
                    <a:lnTo>
                      <a:pt x="487" y="206"/>
                    </a:lnTo>
                    <a:lnTo>
                      <a:pt x="482" y="208"/>
                    </a:lnTo>
                    <a:lnTo>
                      <a:pt x="475" y="209"/>
                    </a:lnTo>
                    <a:lnTo>
                      <a:pt x="467" y="209"/>
                    </a:lnTo>
                    <a:lnTo>
                      <a:pt x="460" y="210"/>
                    </a:lnTo>
                    <a:lnTo>
                      <a:pt x="453" y="212"/>
                    </a:lnTo>
                    <a:lnTo>
                      <a:pt x="446" y="212"/>
                    </a:lnTo>
                    <a:lnTo>
                      <a:pt x="439" y="215"/>
                    </a:lnTo>
                    <a:lnTo>
                      <a:pt x="432" y="216"/>
                    </a:lnTo>
                    <a:lnTo>
                      <a:pt x="425" y="218"/>
                    </a:lnTo>
                    <a:lnTo>
                      <a:pt x="418" y="220"/>
                    </a:lnTo>
                    <a:lnTo>
                      <a:pt x="411" y="223"/>
                    </a:lnTo>
                    <a:lnTo>
                      <a:pt x="404" y="226"/>
                    </a:lnTo>
                    <a:lnTo>
                      <a:pt x="395" y="229"/>
                    </a:lnTo>
                    <a:lnTo>
                      <a:pt x="388" y="233"/>
                    </a:lnTo>
                    <a:lnTo>
                      <a:pt x="379" y="236"/>
                    </a:lnTo>
                    <a:lnTo>
                      <a:pt x="372" y="242"/>
                    </a:lnTo>
                    <a:lnTo>
                      <a:pt x="364" y="245"/>
                    </a:lnTo>
                    <a:lnTo>
                      <a:pt x="357" y="249"/>
                    </a:lnTo>
                    <a:lnTo>
                      <a:pt x="351" y="252"/>
                    </a:lnTo>
                    <a:lnTo>
                      <a:pt x="344" y="257"/>
                    </a:lnTo>
                    <a:lnTo>
                      <a:pt x="340" y="260"/>
                    </a:lnTo>
                    <a:lnTo>
                      <a:pt x="332" y="265"/>
                    </a:lnTo>
                    <a:lnTo>
                      <a:pt x="327" y="269"/>
                    </a:lnTo>
                    <a:lnTo>
                      <a:pt x="323" y="273"/>
                    </a:lnTo>
                    <a:lnTo>
                      <a:pt x="318" y="277"/>
                    </a:lnTo>
                    <a:lnTo>
                      <a:pt x="314" y="282"/>
                    </a:lnTo>
                    <a:lnTo>
                      <a:pt x="308" y="286"/>
                    </a:lnTo>
                    <a:lnTo>
                      <a:pt x="304" y="292"/>
                    </a:lnTo>
                    <a:lnTo>
                      <a:pt x="300" y="296"/>
                    </a:lnTo>
                    <a:lnTo>
                      <a:pt x="296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84" y="314"/>
                    </a:lnTo>
                    <a:lnTo>
                      <a:pt x="280" y="320"/>
                    </a:lnTo>
                    <a:lnTo>
                      <a:pt x="277" y="324"/>
                    </a:lnTo>
                    <a:lnTo>
                      <a:pt x="273" y="330"/>
                    </a:lnTo>
                    <a:lnTo>
                      <a:pt x="270" y="334"/>
                    </a:lnTo>
                    <a:lnTo>
                      <a:pt x="269" y="338"/>
                    </a:lnTo>
                    <a:lnTo>
                      <a:pt x="264" y="346"/>
                    </a:lnTo>
                    <a:lnTo>
                      <a:pt x="263" y="350"/>
                    </a:lnTo>
                    <a:lnTo>
                      <a:pt x="260" y="356"/>
                    </a:lnTo>
                    <a:lnTo>
                      <a:pt x="259" y="361"/>
                    </a:lnTo>
                    <a:lnTo>
                      <a:pt x="254" y="366"/>
                    </a:lnTo>
                    <a:lnTo>
                      <a:pt x="253" y="373"/>
                    </a:lnTo>
                    <a:lnTo>
                      <a:pt x="250" y="377"/>
                    </a:lnTo>
                    <a:lnTo>
                      <a:pt x="249" y="383"/>
                    </a:lnTo>
                    <a:lnTo>
                      <a:pt x="247" y="387"/>
                    </a:lnTo>
                    <a:lnTo>
                      <a:pt x="246" y="393"/>
                    </a:lnTo>
                    <a:lnTo>
                      <a:pt x="243" y="398"/>
                    </a:lnTo>
                    <a:lnTo>
                      <a:pt x="243" y="404"/>
                    </a:lnTo>
                    <a:lnTo>
                      <a:pt x="242" y="408"/>
                    </a:lnTo>
                    <a:lnTo>
                      <a:pt x="240" y="414"/>
                    </a:lnTo>
                    <a:lnTo>
                      <a:pt x="239" y="420"/>
                    </a:lnTo>
                    <a:lnTo>
                      <a:pt x="239" y="425"/>
                    </a:lnTo>
                    <a:lnTo>
                      <a:pt x="237" y="431"/>
                    </a:lnTo>
                    <a:lnTo>
                      <a:pt x="236" y="437"/>
                    </a:lnTo>
                    <a:lnTo>
                      <a:pt x="236" y="441"/>
                    </a:lnTo>
                    <a:lnTo>
                      <a:pt x="234" y="447"/>
                    </a:lnTo>
                    <a:lnTo>
                      <a:pt x="233" y="454"/>
                    </a:lnTo>
                    <a:lnTo>
                      <a:pt x="233" y="458"/>
                    </a:lnTo>
                    <a:lnTo>
                      <a:pt x="233" y="464"/>
                    </a:lnTo>
                    <a:lnTo>
                      <a:pt x="233" y="469"/>
                    </a:lnTo>
                    <a:lnTo>
                      <a:pt x="232" y="474"/>
                    </a:lnTo>
                    <a:lnTo>
                      <a:pt x="232" y="479"/>
                    </a:lnTo>
                    <a:lnTo>
                      <a:pt x="232" y="485"/>
                    </a:lnTo>
                    <a:lnTo>
                      <a:pt x="232" y="491"/>
                    </a:lnTo>
                    <a:lnTo>
                      <a:pt x="230" y="495"/>
                    </a:lnTo>
                    <a:lnTo>
                      <a:pt x="230" y="499"/>
                    </a:lnTo>
                    <a:lnTo>
                      <a:pt x="230" y="505"/>
                    </a:lnTo>
                    <a:lnTo>
                      <a:pt x="230" y="511"/>
                    </a:lnTo>
                    <a:lnTo>
                      <a:pt x="230" y="515"/>
                    </a:lnTo>
                    <a:lnTo>
                      <a:pt x="230" y="519"/>
                    </a:lnTo>
                    <a:lnTo>
                      <a:pt x="230" y="525"/>
                    </a:lnTo>
                    <a:lnTo>
                      <a:pt x="232" y="529"/>
                    </a:lnTo>
                    <a:lnTo>
                      <a:pt x="232" y="535"/>
                    </a:lnTo>
                    <a:lnTo>
                      <a:pt x="232" y="539"/>
                    </a:lnTo>
                    <a:lnTo>
                      <a:pt x="232" y="543"/>
                    </a:lnTo>
                    <a:lnTo>
                      <a:pt x="232" y="548"/>
                    </a:lnTo>
                    <a:lnTo>
                      <a:pt x="232" y="552"/>
                    </a:lnTo>
                    <a:lnTo>
                      <a:pt x="233" y="556"/>
                    </a:lnTo>
                    <a:lnTo>
                      <a:pt x="233" y="560"/>
                    </a:lnTo>
                    <a:lnTo>
                      <a:pt x="233" y="566"/>
                    </a:lnTo>
                    <a:lnTo>
                      <a:pt x="233" y="569"/>
                    </a:lnTo>
                    <a:lnTo>
                      <a:pt x="233" y="573"/>
                    </a:lnTo>
                    <a:lnTo>
                      <a:pt x="233" y="576"/>
                    </a:lnTo>
                    <a:lnTo>
                      <a:pt x="234" y="580"/>
                    </a:lnTo>
                    <a:lnTo>
                      <a:pt x="234" y="585"/>
                    </a:lnTo>
                    <a:lnTo>
                      <a:pt x="236" y="589"/>
                    </a:lnTo>
                    <a:lnTo>
                      <a:pt x="236" y="592"/>
                    </a:lnTo>
                    <a:lnTo>
                      <a:pt x="237" y="596"/>
                    </a:lnTo>
                    <a:lnTo>
                      <a:pt x="239" y="599"/>
                    </a:lnTo>
                    <a:lnTo>
                      <a:pt x="239" y="603"/>
                    </a:lnTo>
                    <a:lnTo>
                      <a:pt x="239" y="606"/>
                    </a:lnTo>
                    <a:lnTo>
                      <a:pt x="240" y="610"/>
                    </a:lnTo>
                    <a:lnTo>
                      <a:pt x="242" y="613"/>
                    </a:lnTo>
                    <a:lnTo>
                      <a:pt x="242" y="616"/>
                    </a:lnTo>
                    <a:lnTo>
                      <a:pt x="243" y="620"/>
                    </a:lnTo>
                    <a:lnTo>
                      <a:pt x="244" y="623"/>
                    </a:lnTo>
                    <a:lnTo>
                      <a:pt x="246" y="626"/>
                    </a:lnTo>
                    <a:lnTo>
                      <a:pt x="246" y="629"/>
                    </a:lnTo>
                    <a:lnTo>
                      <a:pt x="247" y="631"/>
                    </a:lnTo>
                    <a:lnTo>
                      <a:pt x="249" y="634"/>
                    </a:lnTo>
                    <a:lnTo>
                      <a:pt x="250" y="637"/>
                    </a:lnTo>
                    <a:lnTo>
                      <a:pt x="251" y="640"/>
                    </a:lnTo>
                    <a:lnTo>
                      <a:pt x="253" y="643"/>
                    </a:lnTo>
                    <a:lnTo>
                      <a:pt x="254" y="646"/>
                    </a:lnTo>
                    <a:lnTo>
                      <a:pt x="257" y="651"/>
                    </a:lnTo>
                    <a:lnTo>
                      <a:pt x="259" y="656"/>
                    </a:lnTo>
                    <a:lnTo>
                      <a:pt x="261" y="660"/>
                    </a:lnTo>
                    <a:lnTo>
                      <a:pt x="264" y="666"/>
                    </a:lnTo>
                    <a:lnTo>
                      <a:pt x="267" y="670"/>
                    </a:lnTo>
                    <a:lnTo>
                      <a:pt x="269" y="674"/>
                    </a:lnTo>
                    <a:lnTo>
                      <a:pt x="270" y="678"/>
                    </a:lnTo>
                    <a:lnTo>
                      <a:pt x="273" y="681"/>
                    </a:lnTo>
                    <a:lnTo>
                      <a:pt x="273" y="684"/>
                    </a:lnTo>
                    <a:lnTo>
                      <a:pt x="276" y="688"/>
                    </a:lnTo>
                    <a:lnTo>
                      <a:pt x="276" y="691"/>
                    </a:lnTo>
                    <a:lnTo>
                      <a:pt x="277" y="694"/>
                    </a:lnTo>
                    <a:lnTo>
                      <a:pt x="277" y="700"/>
                    </a:lnTo>
                    <a:lnTo>
                      <a:pt x="277" y="704"/>
                    </a:lnTo>
                    <a:lnTo>
                      <a:pt x="276" y="707"/>
                    </a:lnTo>
                    <a:lnTo>
                      <a:pt x="271" y="711"/>
                    </a:lnTo>
                    <a:lnTo>
                      <a:pt x="266" y="713"/>
                    </a:lnTo>
                    <a:lnTo>
                      <a:pt x="261" y="714"/>
                    </a:lnTo>
                    <a:lnTo>
                      <a:pt x="257" y="714"/>
                    </a:lnTo>
                    <a:lnTo>
                      <a:pt x="251" y="715"/>
                    </a:lnTo>
                    <a:lnTo>
                      <a:pt x="247" y="715"/>
                    </a:lnTo>
                    <a:lnTo>
                      <a:pt x="242" y="715"/>
                    </a:lnTo>
                    <a:lnTo>
                      <a:pt x="239" y="715"/>
                    </a:lnTo>
                    <a:lnTo>
                      <a:pt x="237" y="715"/>
                    </a:lnTo>
                    <a:lnTo>
                      <a:pt x="233" y="715"/>
                    </a:lnTo>
                    <a:lnTo>
                      <a:pt x="232" y="717"/>
                    </a:lnTo>
                    <a:lnTo>
                      <a:pt x="227" y="717"/>
                    </a:lnTo>
                    <a:lnTo>
                      <a:pt x="223" y="718"/>
                    </a:lnTo>
                    <a:lnTo>
                      <a:pt x="220" y="718"/>
                    </a:lnTo>
                    <a:lnTo>
                      <a:pt x="216" y="720"/>
                    </a:lnTo>
                    <a:lnTo>
                      <a:pt x="212" y="721"/>
                    </a:lnTo>
                    <a:lnTo>
                      <a:pt x="207" y="722"/>
                    </a:lnTo>
                    <a:lnTo>
                      <a:pt x="203" y="725"/>
                    </a:lnTo>
                    <a:lnTo>
                      <a:pt x="199" y="727"/>
                    </a:lnTo>
                    <a:lnTo>
                      <a:pt x="193" y="728"/>
                    </a:lnTo>
                    <a:lnTo>
                      <a:pt x="188" y="731"/>
                    </a:lnTo>
                    <a:lnTo>
                      <a:pt x="185" y="734"/>
                    </a:lnTo>
                    <a:lnTo>
                      <a:pt x="182" y="734"/>
                    </a:lnTo>
                    <a:lnTo>
                      <a:pt x="179" y="735"/>
                    </a:lnTo>
                    <a:lnTo>
                      <a:pt x="176" y="738"/>
                    </a:lnTo>
                    <a:lnTo>
                      <a:pt x="172" y="740"/>
                    </a:lnTo>
                    <a:lnTo>
                      <a:pt x="169" y="741"/>
                    </a:lnTo>
                    <a:lnTo>
                      <a:pt x="165" y="742"/>
                    </a:lnTo>
                    <a:lnTo>
                      <a:pt x="162" y="745"/>
                    </a:lnTo>
                    <a:lnTo>
                      <a:pt x="159" y="747"/>
                    </a:lnTo>
                    <a:lnTo>
                      <a:pt x="155" y="750"/>
                    </a:lnTo>
                    <a:lnTo>
                      <a:pt x="152" y="752"/>
                    </a:lnTo>
                    <a:lnTo>
                      <a:pt x="149" y="757"/>
                    </a:lnTo>
                    <a:lnTo>
                      <a:pt x="144" y="758"/>
                    </a:lnTo>
                    <a:lnTo>
                      <a:pt x="139" y="761"/>
                    </a:lnTo>
                    <a:lnTo>
                      <a:pt x="136" y="762"/>
                    </a:lnTo>
                    <a:lnTo>
                      <a:pt x="134" y="765"/>
                    </a:lnTo>
                    <a:lnTo>
                      <a:pt x="131" y="768"/>
                    </a:lnTo>
                    <a:lnTo>
                      <a:pt x="126" y="771"/>
                    </a:lnTo>
                    <a:lnTo>
                      <a:pt x="125" y="772"/>
                    </a:lnTo>
                    <a:lnTo>
                      <a:pt x="122" y="775"/>
                    </a:lnTo>
                    <a:lnTo>
                      <a:pt x="117" y="779"/>
                    </a:lnTo>
                    <a:lnTo>
                      <a:pt x="114" y="784"/>
                    </a:lnTo>
                    <a:lnTo>
                      <a:pt x="108" y="788"/>
                    </a:lnTo>
                    <a:lnTo>
                      <a:pt x="105" y="792"/>
                    </a:lnTo>
                    <a:lnTo>
                      <a:pt x="102" y="796"/>
                    </a:lnTo>
                    <a:lnTo>
                      <a:pt x="99" y="799"/>
                    </a:lnTo>
                    <a:lnTo>
                      <a:pt x="98" y="802"/>
                    </a:lnTo>
                    <a:lnTo>
                      <a:pt x="97" y="808"/>
                    </a:lnTo>
                    <a:lnTo>
                      <a:pt x="94" y="809"/>
                    </a:lnTo>
                    <a:lnTo>
                      <a:pt x="94" y="812"/>
                    </a:lnTo>
                    <a:lnTo>
                      <a:pt x="92" y="816"/>
                    </a:lnTo>
                    <a:lnTo>
                      <a:pt x="92" y="819"/>
                    </a:lnTo>
                    <a:lnTo>
                      <a:pt x="90" y="822"/>
                    </a:lnTo>
                    <a:lnTo>
                      <a:pt x="90" y="826"/>
                    </a:lnTo>
                    <a:lnTo>
                      <a:pt x="87" y="831"/>
                    </a:lnTo>
                    <a:lnTo>
                      <a:pt x="85" y="832"/>
                    </a:lnTo>
                    <a:lnTo>
                      <a:pt x="82" y="833"/>
                    </a:lnTo>
                    <a:lnTo>
                      <a:pt x="78" y="833"/>
                    </a:lnTo>
                    <a:lnTo>
                      <a:pt x="77" y="833"/>
                    </a:lnTo>
                    <a:lnTo>
                      <a:pt x="74" y="833"/>
                    </a:lnTo>
                    <a:lnTo>
                      <a:pt x="71" y="832"/>
                    </a:lnTo>
                    <a:lnTo>
                      <a:pt x="68" y="832"/>
                    </a:lnTo>
                    <a:lnTo>
                      <a:pt x="64" y="829"/>
                    </a:lnTo>
                    <a:lnTo>
                      <a:pt x="60" y="825"/>
                    </a:lnTo>
                    <a:lnTo>
                      <a:pt x="57" y="822"/>
                    </a:lnTo>
                    <a:lnTo>
                      <a:pt x="55" y="819"/>
                    </a:lnTo>
                    <a:lnTo>
                      <a:pt x="53" y="818"/>
                    </a:lnTo>
                    <a:lnTo>
                      <a:pt x="51" y="815"/>
                    </a:lnTo>
                    <a:lnTo>
                      <a:pt x="48" y="809"/>
                    </a:lnTo>
                    <a:lnTo>
                      <a:pt x="47" y="805"/>
                    </a:lnTo>
                    <a:lnTo>
                      <a:pt x="44" y="799"/>
                    </a:lnTo>
                    <a:lnTo>
                      <a:pt x="43" y="795"/>
                    </a:lnTo>
                    <a:lnTo>
                      <a:pt x="40" y="789"/>
                    </a:lnTo>
                    <a:lnTo>
                      <a:pt x="40" y="785"/>
                    </a:lnTo>
                    <a:lnTo>
                      <a:pt x="36" y="779"/>
                    </a:lnTo>
                    <a:lnTo>
                      <a:pt x="34" y="772"/>
                    </a:lnTo>
                    <a:lnTo>
                      <a:pt x="31" y="765"/>
                    </a:lnTo>
                    <a:lnTo>
                      <a:pt x="30" y="759"/>
                    </a:lnTo>
                    <a:lnTo>
                      <a:pt x="28" y="751"/>
                    </a:lnTo>
                    <a:lnTo>
                      <a:pt x="27" y="744"/>
                    </a:lnTo>
                    <a:lnTo>
                      <a:pt x="24" y="735"/>
                    </a:lnTo>
                    <a:lnTo>
                      <a:pt x="21" y="728"/>
                    </a:lnTo>
                    <a:lnTo>
                      <a:pt x="20" y="721"/>
                    </a:lnTo>
                    <a:lnTo>
                      <a:pt x="18" y="713"/>
                    </a:lnTo>
                    <a:lnTo>
                      <a:pt x="16" y="704"/>
                    </a:lnTo>
                    <a:lnTo>
                      <a:pt x="16" y="694"/>
                    </a:lnTo>
                    <a:lnTo>
                      <a:pt x="13" y="686"/>
                    </a:lnTo>
                    <a:lnTo>
                      <a:pt x="13" y="677"/>
                    </a:lnTo>
                    <a:lnTo>
                      <a:pt x="10" y="667"/>
                    </a:lnTo>
                    <a:lnTo>
                      <a:pt x="9" y="657"/>
                    </a:lnTo>
                    <a:lnTo>
                      <a:pt x="7" y="649"/>
                    </a:lnTo>
                    <a:lnTo>
                      <a:pt x="6" y="639"/>
                    </a:lnTo>
                    <a:lnTo>
                      <a:pt x="6" y="629"/>
                    </a:lnTo>
                    <a:lnTo>
                      <a:pt x="4" y="619"/>
                    </a:lnTo>
                    <a:lnTo>
                      <a:pt x="3" y="607"/>
                    </a:lnTo>
                    <a:lnTo>
                      <a:pt x="3" y="599"/>
                    </a:lnTo>
                    <a:lnTo>
                      <a:pt x="1" y="589"/>
                    </a:lnTo>
                    <a:lnTo>
                      <a:pt x="0" y="577"/>
                    </a:lnTo>
                    <a:lnTo>
                      <a:pt x="0" y="567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5"/>
                    </a:lnTo>
                    <a:lnTo>
                      <a:pt x="0" y="513"/>
                    </a:lnTo>
                    <a:lnTo>
                      <a:pt x="0" y="502"/>
                    </a:lnTo>
                    <a:lnTo>
                      <a:pt x="0" y="492"/>
                    </a:lnTo>
                    <a:lnTo>
                      <a:pt x="1" y="482"/>
                    </a:lnTo>
                    <a:lnTo>
                      <a:pt x="3" y="469"/>
                    </a:lnTo>
                    <a:lnTo>
                      <a:pt x="3" y="459"/>
                    </a:lnTo>
                    <a:lnTo>
                      <a:pt x="4" y="448"/>
                    </a:lnTo>
                    <a:lnTo>
                      <a:pt x="6" y="438"/>
                    </a:lnTo>
                    <a:lnTo>
                      <a:pt x="9" y="427"/>
                    </a:lnTo>
                    <a:lnTo>
                      <a:pt x="9" y="415"/>
                    </a:lnTo>
                    <a:lnTo>
                      <a:pt x="11" y="405"/>
                    </a:lnTo>
                    <a:lnTo>
                      <a:pt x="13" y="394"/>
                    </a:lnTo>
                    <a:lnTo>
                      <a:pt x="16" y="384"/>
                    </a:lnTo>
                    <a:lnTo>
                      <a:pt x="18" y="374"/>
                    </a:lnTo>
                    <a:lnTo>
                      <a:pt x="21" y="363"/>
                    </a:lnTo>
                    <a:lnTo>
                      <a:pt x="24" y="354"/>
                    </a:lnTo>
                    <a:lnTo>
                      <a:pt x="27" y="343"/>
                    </a:lnTo>
                    <a:lnTo>
                      <a:pt x="30" y="333"/>
                    </a:lnTo>
                    <a:lnTo>
                      <a:pt x="34" y="324"/>
                    </a:lnTo>
                    <a:lnTo>
                      <a:pt x="40" y="313"/>
                    </a:lnTo>
                    <a:lnTo>
                      <a:pt x="44" y="304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1"/>
              <p:cNvSpPr>
                <a:spLocks/>
              </p:cNvSpPr>
              <p:nvPr/>
            </p:nvSpPr>
            <p:spPr bwMode="auto">
              <a:xfrm>
                <a:off x="1923" y="937"/>
                <a:ext cx="81" cy="29"/>
              </a:xfrm>
              <a:custGeom>
                <a:avLst/>
                <a:gdLst>
                  <a:gd name="T0" fmla="*/ 9 w 243"/>
                  <a:gd name="T1" fmla="*/ 0 h 87"/>
                  <a:gd name="T2" fmla="*/ 10 w 243"/>
                  <a:gd name="T3" fmla="*/ 0 h 87"/>
                  <a:gd name="T4" fmla="*/ 12 w 243"/>
                  <a:gd name="T5" fmla="*/ 0 h 87"/>
                  <a:gd name="T6" fmla="*/ 13 w 243"/>
                  <a:gd name="T7" fmla="*/ 0 h 87"/>
                  <a:gd name="T8" fmla="*/ 14 w 243"/>
                  <a:gd name="T9" fmla="*/ 0 h 87"/>
                  <a:gd name="T10" fmla="*/ 15 w 243"/>
                  <a:gd name="T11" fmla="*/ 0 h 87"/>
                  <a:gd name="T12" fmla="*/ 17 w 243"/>
                  <a:gd name="T13" fmla="*/ 0 h 87"/>
                  <a:gd name="T14" fmla="*/ 18 w 243"/>
                  <a:gd name="T15" fmla="*/ 0 h 87"/>
                  <a:gd name="T16" fmla="*/ 19 w 243"/>
                  <a:gd name="T17" fmla="*/ 1 h 87"/>
                  <a:gd name="T18" fmla="*/ 21 w 243"/>
                  <a:gd name="T19" fmla="*/ 1 h 87"/>
                  <a:gd name="T20" fmla="*/ 22 w 243"/>
                  <a:gd name="T21" fmla="*/ 2 h 87"/>
                  <a:gd name="T22" fmla="*/ 24 w 243"/>
                  <a:gd name="T23" fmla="*/ 3 h 87"/>
                  <a:gd name="T24" fmla="*/ 25 w 243"/>
                  <a:gd name="T25" fmla="*/ 3 h 87"/>
                  <a:gd name="T26" fmla="*/ 26 w 243"/>
                  <a:gd name="T27" fmla="*/ 4 h 87"/>
                  <a:gd name="T28" fmla="*/ 27 w 243"/>
                  <a:gd name="T29" fmla="*/ 5 h 87"/>
                  <a:gd name="T30" fmla="*/ 26 w 243"/>
                  <a:gd name="T31" fmla="*/ 6 h 87"/>
                  <a:gd name="T32" fmla="*/ 25 w 243"/>
                  <a:gd name="T33" fmla="*/ 7 h 87"/>
                  <a:gd name="T34" fmla="*/ 24 w 243"/>
                  <a:gd name="T35" fmla="*/ 7 h 87"/>
                  <a:gd name="T36" fmla="*/ 23 w 243"/>
                  <a:gd name="T37" fmla="*/ 6 h 87"/>
                  <a:gd name="T38" fmla="*/ 22 w 243"/>
                  <a:gd name="T39" fmla="*/ 6 h 87"/>
                  <a:gd name="T40" fmla="*/ 20 w 243"/>
                  <a:gd name="T41" fmla="*/ 6 h 87"/>
                  <a:gd name="T42" fmla="*/ 19 w 243"/>
                  <a:gd name="T43" fmla="*/ 6 h 87"/>
                  <a:gd name="T44" fmla="*/ 18 w 243"/>
                  <a:gd name="T45" fmla="*/ 5 h 87"/>
                  <a:gd name="T46" fmla="*/ 16 w 243"/>
                  <a:gd name="T47" fmla="*/ 5 h 87"/>
                  <a:gd name="T48" fmla="*/ 15 w 243"/>
                  <a:gd name="T49" fmla="*/ 5 h 87"/>
                  <a:gd name="T50" fmla="*/ 13 w 243"/>
                  <a:gd name="T51" fmla="*/ 6 h 87"/>
                  <a:gd name="T52" fmla="*/ 11 w 243"/>
                  <a:gd name="T53" fmla="*/ 6 h 87"/>
                  <a:gd name="T54" fmla="*/ 10 w 243"/>
                  <a:gd name="T55" fmla="*/ 7 h 87"/>
                  <a:gd name="T56" fmla="*/ 9 w 243"/>
                  <a:gd name="T57" fmla="*/ 7 h 87"/>
                  <a:gd name="T58" fmla="*/ 7 w 243"/>
                  <a:gd name="T59" fmla="*/ 8 h 87"/>
                  <a:gd name="T60" fmla="*/ 6 w 243"/>
                  <a:gd name="T61" fmla="*/ 9 h 87"/>
                  <a:gd name="T62" fmla="*/ 5 w 243"/>
                  <a:gd name="T63" fmla="*/ 9 h 87"/>
                  <a:gd name="T64" fmla="*/ 4 w 243"/>
                  <a:gd name="T65" fmla="*/ 9 h 87"/>
                  <a:gd name="T66" fmla="*/ 3 w 243"/>
                  <a:gd name="T67" fmla="*/ 10 h 87"/>
                  <a:gd name="T68" fmla="*/ 1 w 243"/>
                  <a:gd name="T69" fmla="*/ 9 h 87"/>
                  <a:gd name="T70" fmla="*/ 0 w 243"/>
                  <a:gd name="T71" fmla="*/ 8 h 87"/>
                  <a:gd name="T72" fmla="*/ 0 w 243"/>
                  <a:gd name="T73" fmla="*/ 7 h 87"/>
                  <a:gd name="T74" fmla="*/ 0 w 243"/>
                  <a:gd name="T75" fmla="*/ 6 h 87"/>
                  <a:gd name="T76" fmla="*/ 1 w 243"/>
                  <a:gd name="T77" fmla="*/ 4 h 87"/>
                  <a:gd name="T78" fmla="*/ 2 w 243"/>
                  <a:gd name="T79" fmla="*/ 4 h 87"/>
                  <a:gd name="T80" fmla="*/ 3 w 243"/>
                  <a:gd name="T81" fmla="*/ 3 h 87"/>
                  <a:gd name="T82" fmla="*/ 4 w 243"/>
                  <a:gd name="T83" fmla="*/ 2 h 87"/>
                  <a:gd name="T84" fmla="*/ 5 w 243"/>
                  <a:gd name="T85" fmla="*/ 2 h 87"/>
                  <a:gd name="T86" fmla="*/ 7 w 243"/>
                  <a:gd name="T87" fmla="*/ 1 h 87"/>
                  <a:gd name="T88" fmla="*/ 8 w 243"/>
                  <a:gd name="T89" fmla="*/ 1 h 87"/>
                  <a:gd name="T90" fmla="*/ 9 w 243"/>
                  <a:gd name="T91" fmla="*/ 1 h 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3" h="87">
                    <a:moveTo>
                      <a:pt x="77" y="6"/>
                    </a:moveTo>
                    <a:lnTo>
                      <a:pt x="80" y="4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1"/>
                    </a:lnTo>
                    <a:lnTo>
                      <a:pt x="150" y="3"/>
                    </a:lnTo>
                    <a:lnTo>
                      <a:pt x="154" y="3"/>
                    </a:lnTo>
                    <a:lnTo>
                      <a:pt x="157" y="3"/>
                    </a:lnTo>
                    <a:lnTo>
                      <a:pt x="161" y="4"/>
                    </a:lnTo>
                    <a:lnTo>
                      <a:pt x="165" y="6"/>
                    </a:lnTo>
                    <a:lnTo>
                      <a:pt x="170" y="7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2" y="11"/>
                    </a:lnTo>
                    <a:lnTo>
                      <a:pt x="188" y="13"/>
                    </a:lnTo>
                    <a:lnTo>
                      <a:pt x="192" y="16"/>
                    </a:lnTo>
                    <a:lnTo>
                      <a:pt x="197" y="17"/>
                    </a:lnTo>
                    <a:lnTo>
                      <a:pt x="202" y="18"/>
                    </a:lnTo>
                    <a:lnTo>
                      <a:pt x="207" y="21"/>
                    </a:lnTo>
                    <a:lnTo>
                      <a:pt x="211" y="23"/>
                    </a:lnTo>
                    <a:lnTo>
                      <a:pt x="214" y="26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4" y="31"/>
                    </a:lnTo>
                    <a:lnTo>
                      <a:pt x="228" y="33"/>
                    </a:lnTo>
                    <a:lnTo>
                      <a:pt x="231" y="36"/>
                    </a:lnTo>
                    <a:lnTo>
                      <a:pt x="235" y="37"/>
                    </a:lnTo>
                    <a:lnTo>
                      <a:pt x="238" y="40"/>
                    </a:lnTo>
                    <a:lnTo>
                      <a:pt x="241" y="43"/>
                    </a:lnTo>
                    <a:lnTo>
                      <a:pt x="243" y="45"/>
                    </a:lnTo>
                    <a:lnTo>
                      <a:pt x="243" y="50"/>
                    </a:lnTo>
                    <a:lnTo>
                      <a:pt x="241" y="54"/>
                    </a:lnTo>
                    <a:lnTo>
                      <a:pt x="238" y="55"/>
                    </a:lnTo>
                    <a:lnTo>
                      <a:pt x="235" y="57"/>
                    </a:lnTo>
                    <a:lnTo>
                      <a:pt x="232" y="58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4" y="60"/>
                    </a:lnTo>
                    <a:lnTo>
                      <a:pt x="211" y="60"/>
                    </a:lnTo>
                    <a:lnTo>
                      <a:pt x="208" y="60"/>
                    </a:lnTo>
                    <a:lnTo>
                      <a:pt x="205" y="58"/>
                    </a:lnTo>
                    <a:lnTo>
                      <a:pt x="202" y="57"/>
                    </a:lnTo>
                    <a:lnTo>
                      <a:pt x="198" y="57"/>
                    </a:lnTo>
                    <a:lnTo>
                      <a:pt x="194" y="55"/>
                    </a:lnTo>
                    <a:lnTo>
                      <a:pt x="191" y="54"/>
                    </a:lnTo>
                    <a:lnTo>
                      <a:pt x="188" y="54"/>
                    </a:lnTo>
                    <a:lnTo>
                      <a:pt x="184" y="53"/>
                    </a:lnTo>
                    <a:lnTo>
                      <a:pt x="181" y="53"/>
                    </a:lnTo>
                    <a:lnTo>
                      <a:pt x="177" y="51"/>
                    </a:lnTo>
                    <a:lnTo>
                      <a:pt x="174" y="50"/>
                    </a:lnTo>
                    <a:lnTo>
                      <a:pt x="168" y="50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57" y="47"/>
                    </a:lnTo>
                    <a:lnTo>
                      <a:pt x="151" y="45"/>
                    </a:lnTo>
                    <a:lnTo>
                      <a:pt x="148" y="45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7"/>
                    </a:lnTo>
                    <a:lnTo>
                      <a:pt x="128" y="47"/>
                    </a:lnTo>
                    <a:lnTo>
                      <a:pt x="124" y="50"/>
                    </a:lnTo>
                    <a:lnTo>
                      <a:pt x="118" y="51"/>
                    </a:lnTo>
                    <a:lnTo>
                      <a:pt x="113" y="53"/>
                    </a:lnTo>
                    <a:lnTo>
                      <a:pt x="108" y="54"/>
                    </a:lnTo>
                    <a:lnTo>
                      <a:pt x="103" y="57"/>
                    </a:lnTo>
                    <a:lnTo>
                      <a:pt x="100" y="58"/>
                    </a:lnTo>
                    <a:lnTo>
                      <a:pt x="97" y="60"/>
                    </a:lnTo>
                    <a:lnTo>
                      <a:pt x="94" y="60"/>
                    </a:lnTo>
                    <a:lnTo>
                      <a:pt x="93" y="63"/>
                    </a:lnTo>
                    <a:lnTo>
                      <a:pt x="86" y="64"/>
                    </a:lnTo>
                    <a:lnTo>
                      <a:pt x="81" y="67"/>
                    </a:lnTo>
                    <a:lnTo>
                      <a:pt x="76" y="68"/>
                    </a:lnTo>
                    <a:lnTo>
                      <a:pt x="72" y="71"/>
                    </a:lnTo>
                    <a:lnTo>
                      <a:pt x="67" y="71"/>
                    </a:lnTo>
                    <a:lnTo>
                      <a:pt x="63" y="74"/>
                    </a:lnTo>
                    <a:lnTo>
                      <a:pt x="57" y="75"/>
                    </a:lnTo>
                    <a:lnTo>
                      <a:pt x="53" y="78"/>
                    </a:lnTo>
                    <a:lnTo>
                      <a:pt x="49" y="78"/>
                    </a:lnTo>
                    <a:lnTo>
                      <a:pt x="46" y="81"/>
                    </a:lnTo>
                    <a:lnTo>
                      <a:pt x="42" y="81"/>
                    </a:lnTo>
                    <a:lnTo>
                      <a:pt x="39" y="84"/>
                    </a:lnTo>
                    <a:lnTo>
                      <a:pt x="36" y="84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6" y="87"/>
                    </a:lnTo>
                    <a:lnTo>
                      <a:pt x="23" y="87"/>
                    </a:lnTo>
                    <a:lnTo>
                      <a:pt x="20" y="87"/>
                    </a:lnTo>
                    <a:lnTo>
                      <a:pt x="15" y="87"/>
                    </a:lnTo>
                    <a:lnTo>
                      <a:pt x="10" y="85"/>
                    </a:lnTo>
                    <a:lnTo>
                      <a:pt x="6" y="82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5" y="50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6" y="28"/>
                    </a:lnTo>
                    <a:lnTo>
                      <a:pt x="29" y="26"/>
                    </a:lnTo>
                    <a:lnTo>
                      <a:pt x="32" y="24"/>
                    </a:lnTo>
                    <a:lnTo>
                      <a:pt x="36" y="23"/>
                    </a:lnTo>
                    <a:lnTo>
                      <a:pt x="39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3" y="6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2"/>
              <p:cNvSpPr>
                <a:spLocks/>
              </p:cNvSpPr>
              <p:nvPr/>
            </p:nvSpPr>
            <p:spPr bwMode="auto">
              <a:xfrm>
                <a:off x="2190" y="1213"/>
                <a:ext cx="34" cy="110"/>
              </a:xfrm>
              <a:custGeom>
                <a:avLst/>
                <a:gdLst>
                  <a:gd name="T0" fmla="*/ 2 w 102"/>
                  <a:gd name="T1" fmla="*/ 12 h 330"/>
                  <a:gd name="T2" fmla="*/ 2 w 102"/>
                  <a:gd name="T3" fmla="*/ 13 h 330"/>
                  <a:gd name="T4" fmla="*/ 2 w 102"/>
                  <a:gd name="T5" fmla="*/ 14 h 330"/>
                  <a:gd name="T6" fmla="*/ 2 w 102"/>
                  <a:gd name="T7" fmla="*/ 16 h 330"/>
                  <a:gd name="T8" fmla="*/ 2 w 102"/>
                  <a:gd name="T9" fmla="*/ 17 h 330"/>
                  <a:gd name="T10" fmla="*/ 2 w 102"/>
                  <a:gd name="T11" fmla="*/ 19 h 330"/>
                  <a:gd name="T12" fmla="*/ 2 w 102"/>
                  <a:gd name="T13" fmla="*/ 20 h 330"/>
                  <a:gd name="T14" fmla="*/ 2 w 102"/>
                  <a:gd name="T15" fmla="*/ 22 h 330"/>
                  <a:gd name="T16" fmla="*/ 2 w 102"/>
                  <a:gd name="T17" fmla="*/ 23 h 330"/>
                  <a:gd name="T18" fmla="*/ 2 w 102"/>
                  <a:gd name="T19" fmla="*/ 25 h 330"/>
                  <a:gd name="T20" fmla="*/ 2 w 102"/>
                  <a:gd name="T21" fmla="*/ 27 h 330"/>
                  <a:gd name="T22" fmla="*/ 2 w 102"/>
                  <a:gd name="T23" fmla="*/ 28 h 330"/>
                  <a:gd name="T24" fmla="*/ 2 w 102"/>
                  <a:gd name="T25" fmla="*/ 29 h 330"/>
                  <a:gd name="T26" fmla="*/ 2 w 102"/>
                  <a:gd name="T27" fmla="*/ 30 h 330"/>
                  <a:gd name="T28" fmla="*/ 2 w 102"/>
                  <a:gd name="T29" fmla="*/ 32 h 330"/>
                  <a:gd name="T30" fmla="*/ 2 w 102"/>
                  <a:gd name="T31" fmla="*/ 33 h 330"/>
                  <a:gd name="T32" fmla="*/ 2 w 102"/>
                  <a:gd name="T33" fmla="*/ 34 h 330"/>
                  <a:gd name="T34" fmla="*/ 3 w 102"/>
                  <a:gd name="T35" fmla="*/ 35 h 330"/>
                  <a:gd name="T36" fmla="*/ 4 w 102"/>
                  <a:gd name="T37" fmla="*/ 36 h 330"/>
                  <a:gd name="T38" fmla="*/ 5 w 102"/>
                  <a:gd name="T39" fmla="*/ 36 h 330"/>
                  <a:gd name="T40" fmla="*/ 7 w 102"/>
                  <a:gd name="T41" fmla="*/ 36 h 330"/>
                  <a:gd name="T42" fmla="*/ 8 w 102"/>
                  <a:gd name="T43" fmla="*/ 36 h 330"/>
                  <a:gd name="T44" fmla="*/ 9 w 102"/>
                  <a:gd name="T45" fmla="*/ 35 h 330"/>
                  <a:gd name="T46" fmla="*/ 10 w 102"/>
                  <a:gd name="T47" fmla="*/ 34 h 330"/>
                  <a:gd name="T48" fmla="*/ 11 w 102"/>
                  <a:gd name="T49" fmla="*/ 33 h 330"/>
                  <a:gd name="T50" fmla="*/ 11 w 102"/>
                  <a:gd name="T51" fmla="*/ 31 h 330"/>
                  <a:gd name="T52" fmla="*/ 11 w 102"/>
                  <a:gd name="T53" fmla="*/ 30 h 330"/>
                  <a:gd name="T54" fmla="*/ 11 w 102"/>
                  <a:gd name="T55" fmla="*/ 28 h 330"/>
                  <a:gd name="T56" fmla="*/ 11 w 102"/>
                  <a:gd name="T57" fmla="*/ 27 h 330"/>
                  <a:gd name="T58" fmla="*/ 11 w 102"/>
                  <a:gd name="T59" fmla="*/ 25 h 330"/>
                  <a:gd name="T60" fmla="*/ 11 w 102"/>
                  <a:gd name="T61" fmla="*/ 24 h 330"/>
                  <a:gd name="T62" fmla="*/ 11 w 102"/>
                  <a:gd name="T63" fmla="*/ 23 h 330"/>
                  <a:gd name="T64" fmla="*/ 11 w 102"/>
                  <a:gd name="T65" fmla="*/ 22 h 330"/>
                  <a:gd name="T66" fmla="*/ 10 w 102"/>
                  <a:gd name="T67" fmla="*/ 21 h 330"/>
                  <a:gd name="T68" fmla="*/ 10 w 102"/>
                  <a:gd name="T69" fmla="*/ 19 h 330"/>
                  <a:gd name="T70" fmla="*/ 10 w 102"/>
                  <a:gd name="T71" fmla="*/ 18 h 330"/>
                  <a:gd name="T72" fmla="*/ 9 w 102"/>
                  <a:gd name="T73" fmla="*/ 16 h 330"/>
                  <a:gd name="T74" fmla="*/ 9 w 102"/>
                  <a:gd name="T75" fmla="*/ 14 h 330"/>
                  <a:gd name="T76" fmla="*/ 8 w 102"/>
                  <a:gd name="T77" fmla="*/ 13 h 330"/>
                  <a:gd name="T78" fmla="*/ 8 w 102"/>
                  <a:gd name="T79" fmla="*/ 11 h 330"/>
                  <a:gd name="T80" fmla="*/ 7 w 102"/>
                  <a:gd name="T81" fmla="*/ 9 h 330"/>
                  <a:gd name="T82" fmla="*/ 7 w 102"/>
                  <a:gd name="T83" fmla="*/ 8 h 330"/>
                  <a:gd name="T84" fmla="*/ 6 w 102"/>
                  <a:gd name="T85" fmla="*/ 6 h 330"/>
                  <a:gd name="T86" fmla="*/ 6 w 102"/>
                  <a:gd name="T87" fmla="*/ 5 h 330"/>
                  <a:gd name="T88" fmla="*/ 5 w 102"/>
                  <a:gd name="T89" fmla="*/ 3 h 330"/>
                  <a:gd name="T90" fmla="*/ 4 w 102"/>
                  <a:gd name="T91" fmla="*/ 2 h 330"/>
                  <a:gd name="T92" fmla="*/ 4 w 102"/>
                  <a:gd name="T93" fmla="*/ 2 h 330"/>
                  <a:gd name="T94" fmla="*/ 3 w 102"/>
                  <a:gd name="T95" fmla="*/ 0 h 330"/>
                  <a:gd name="T96" fmla="*/ 2 w 102"/>
                  <a:gd name="T97" fmla="*/ 0 h 330"/>
                  <a:gd name="T98" fmla="*/ 0 w 102"/>
                  <a:gd name="T99" fmla="*/ 2 h 330"/>
                  <a:gd name="T100" fmla="*/ 0 w 102"/>
                  <a:gd name="T101" fmla="*/ 2 h 330"/>
                  <a:gd name="T102" fmla="*/ 0 w 102"/>
                  <a:gd name="T103" fmla="*/ 4 h 330"/>
                  <a:gd name="T104" fmla="*/ 0 w 102"/>
                  <a:gd name="T105" fmla="*/ 5 h 330"/>
                  <a:gd name="T106" fmla="*/ 0 w 102"/>
                  <a:gd name="T107" fmla="*/ 6 h 330"/>
                  <a:gd name="T108" fmla="*/ 1 w 102"/>
                  <a:gd name="T109" fmla="*/ 7 h 330"/>
                  <a:gd name="T110" fmla="*/ 1 w 102"/>
                  <a:gd name="T111" fmla="*/ 9 h 330"/>
                  <a:gd name="T112" fmla="*/ 2 w 102"/>
                  <a:gd name="T113" fmla="*/ 9 h 330"/>
                  <a:gd name="T114" fmla="*/ 2 w 102"/>
                  <a:gd name="T115" fmla="*/ 11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2" h="330">
                    <a:moveTo>
                      <a:pt x="18" y="99"/>
                    </a:moveTo>
                    <a:lnTo>
                      <a:pt x="18" y="102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20" y="112"/>
                    </a:lnTo>
                    <a:lnTo>
                      <a:pt x="20" y="116"/>
                    </a:lnTo>
                    <a:lnTo>
                      <a:pt x="21" y="119"/>
                    </a:lnTo>
                    <a:lnTo>
                      <a:pt x="21" y="125"/>
                    </a:lnTo>
                    <a:lnTo>
                      <a:pt x="21" y="129"/>
                    </a:lnTo>
                    <a:lnTo>
                      <a:pt x="21" y="132"/>
                    </a:lnTo>
                    <a:lnTo>
                      <a:pt x="21" y="136"/>
                    </a:lnTo>
                    <a:lnTo>
                      <a:pt x="21" y="140"/>
                    </a:lnTo>
                    <a:lnTo>
                      <a:pt x="21" y="145"/>
                    </a:lnTo>
                    <a:lnTo>
                      <a:pt x="21" y="150"/>
                    </a:lnTo>
                    <a:lnTo>
                      <a:pt x="21" y="155"/>
                    </a:lnTo>
                    <a:lnTo>
                      <a:pt x="21" y="159"/>
                    </a:lnTo>
                    <a:lnTo>
                      <a:pt x="23" y="163"/>
                    </a:lnTo>
                    <a:lnTo>
                      <a:pt x="21" y="168"/>
                    </a:lnTo>
                    <a:lnTo>
                      <a:pt x="21" y="172"/>
                    </a:lnTo>
                    <a:lnTo>
                      <a:pt x="21" y="177"/>
                    </a:lnTo>
                    <a:lnTo>
                      <a:pt x="21" y="182"/>
                    </a:lnTo>
                    <a:lnTo>
                      <a:pt x="20" y="187"/>
                    </a:lnTo>
                    <a:lnTo>
                      <a:pt x="20" y="190"/>
                    </a:lnTo>
                    <a:lnTo>
                      <a:pt x="20" y="196"/>
                    </a:lnTo>
                    <a:lnTo>
                      <a:pt x="20" y="200"/>
                    </a:lnTo>
                    <a:lnTo>
                      <a:pt x="18" y="206"/>
                    </a:lnTo>
                    <a:lnTo>
                      <a:pt x="18" y="210"/>
                    </a:lnTo>
                    <a:lnTo>
                      <a:pt x="18" y="214"/>
                    </a:lnTo>
                    <a:lnTo>
                      <a:pt x="18" y="219"/>
                    </a:lnTo>
                    <a:lnTo>
                      <a:pt x="18" y="224"/>
                    </a:lnTo>
                    <a:lnTo>
                      <a:pt x="18" y="227"/>
                    </a:lnTo>
                    <a:lnTo>
                      <a:pt x="18" y="233"/>
                    </a:lnTo>
                    <a:lnTo>
                      <a:pt x="18" y="239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15" y="259"/>
                    </a:lnTo>
                    <a:lnTo>
                      <a:pt x="15" y="263"/>
                    </a:lnTo>
                    <a:lnTo>
                      <a:pt x="15" y="267"/>
                    </a:lnTo>
                    <a:lnTo>
                      <a:pt x="17" y="271"/>
                    </a:lnTo>
                    <a:lnTo>
                      <a:pt x="17" y="274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7" y="287"/>
                    </a:lnTo>
                    <a:lnTo>
                      <a:pt x="17" y="290"/>
                    </a:lnTo>
                    <a:lnTo>
                      <a:pt x="18" y="293"/>
                    </a:lnTo>
                    <a:lnTo>
                      <a:pt x="18" y="296"/>
                    </a:lnTo>
                    <a:lnTo>
                      <a:pt x="18" y="300"/>
                    </a:lnTo>
                    <a:lnTo>
                      <a:pt x="18" y="303"/>
                    </a:lnTo>
                    <a:lnTo>
                      <a:pt x="20" y="305"/>
                    </a:lnTo>
                    <a:lnTo>
                      <a:pt x="21" y="308"/>
                    </a:lnTo>
                    <a:lnTo>
                      <a:pt x="23" y="310"/>
                    </a:lnTo>
                    <a:lnTo>
                      <a:pt x="25" y="315"/>
                    </a:lnTo>
                    <a:lnTo>
                      <a:pt x="28" y="320"/>
                    </a:lnTo>
                    <a:lnTo>
                      <a:pt x="31" y="323"/>
                    </a:lnTo>
                    <a:lnTo>
                      <a:pt x="34" y="325"/>
                    </a:lnTo>
                    <a:lnTo>
                      <a:pt x="40" y="327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4" y="330"/>
                    </a:lnTo>
                    <a:lnTo>
                      <a:pt x="58" y="328"/>
                    </a:lnTo>
                    <a:lnTo>
                      <a:pt x="62" y="328"/>
                    </a:lnTo>
                    <a:lnTo>
                      <a:pt x="65" y="327"/>
                    </a:lnTo>
                    <a:lnTo>
                      <a:pt x="69" y="325"/>
                    </a:lnTo>
                    <a:lnTo>
                      <a:pt x="72" y="324"/>
                    </a:lnTo>
                    <a:lnTo>
                      <a:pt x="77" y="323"/>
                    </a:lnTo>
                    <a:lnTo>
                      <a:pt x="79" y="320"/>
                    </a:lnTo>
                    <a:lnTo>
                      <a:pt x="82" y="317"/>
                    </a:lnTo>
                    <a:lnTo>
                      <a:pt x="85" y="314"/>
                    </a:lnTo>
                    <a:lnTo>
                      <a:pt x="87" y="311"/>
                    </a:lnTo>
                    <a:lnTo>
                      <a:pt x="89" y="308"/>
                    </a:lnTo>
                    <a:lnTo>
                      <a:pt x="91" y="304"/>
                    </a:lnTo>
                    <a:lnTo>
                      <a:pt x="92" y="300"/>
                    </a:lnTo>
                    <a:lnTo>
                      <a:pt x="95" y="297"/>
                    </a:lnTo>
                    <a:lnTo>
                      <a:pt x="95" y="293"/>
                    </a:lnTo>
                    <a:lnTo>
                      <a:pt x="96" y="288"/>
                    </a:lnTo>
                    <a:lnTo>
                      <a:pt x="98" y="283"/>
                    </a:lnTo>
                    <a:lnTo>
                      <a:pt x="99" y="278"/>
                    </a:lnTo>
                    <a:lnTo>
                      <a:pt x="99" y="274"/>
                    </a:lnTo>
                    <a:lnTo>
                      <a:pt x="99" y="270"/>
                    </a:lnTo>
                    <a:lnTo>
                      <a:pt x="101" y="266"/>
                    </a:lnTo>
                    <a:lnTo>
                      <a:pt x="102" y="260"/>
                    </a:lnTo>
                    <a:lnTo>
                      <a:pt x="102" y="256"/>
                    </a:lnTo>
                    <a:lnTo>
                      <a:pt x="102" y="250"/>
                    </a:lnTo>
                    <a:lnTo>
                      <a:pt x="102" y="244"/>
                    </a:lnTo>
                    <a:lnTo>
                      <a:pt x="102" y="240"/>
                    </a:lnTo>
                    <a:lnTo>
                      <a:pt x="102" y="236"/>
                    </a:lnTo>
                    <a:lnTo>
                      <a:pt x="102" y="230"/>
                    </a:lnTo>
                    <a:lnTo>
                      <a:pt x="101" y="226"/>
                    </a:lnTo>
                    <a:lnTo>
                      <a:pt x="101" y="222"/>
                    </a:lnTo>
                    <a:lnTo>
                      <a:pt x="99" y="219"/>
                    </a:lnTo>
                    <a:lnTo>
                      <a:pt x="99" y="216"/>
                    </a:lnTo>
                    <a:lnTo>
                      <a:pt x="99" y="213"/>
                    </a:lnTo>
                    <a:lnTo>
                      <a:pt x="99" y="210"/>
                    </a:lnTo>
                    <a:lnTo>
                      <a:pt x="98" y="207"/>
                    </a:lnTo>
                    <a:lnTo>
                      <a:pt x="96" y="204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5" y="193"/>
                    </a:lnTo>
                    <a:lnTo>
                      <a:pt x="95" y="189"/>
                    </a:lnTo>
                    <a:lnTo>
                      <a:pt x="94" y="185"/>
                    </a:lnTo>
                    <a:lnTo>
                      <a:pt x="94" y="182"/>
                    </a:lnTo>
                    <a:lnTo>
                      <a:pt x="92" y="176"/>
                    </a:lnTo>
                    <a:lnTo>
                      <a:pt x="91" y="172"/>
                    </a:lnTo>
                    <a:lnTo>
                      <a:pt x="89" y="168"/>
                    </a:lnTo>
                    <a:lnTo>
                      <a:pt x="89" y="163"/>
                    </a:lnTo>
                    <a:lnTo>
                      <a:pt x="88" y="159"/>
                    </a:lnTo>
                    <a:lnTo>
                      <a:pt x="87" y="153"/>
                    </a:lnTo>
                    <a:lnTo>
                      <a:pt x="85" y="149"/>
                    </a:lnTo>
                    <a:lnTo>
                      <a:pt x="84" y="143"/>
                    </a:lnTo>
                    <a:lnTo>
                      <a:pt x="82" y="139"/>
                    </a:lnTo>
                    <a:lnTo>
                      <a:pt x="81" y="135"/>
                    </a:lnTo>
                    <a:lnTo>
                      <a:pt x="79" y="129"/>
                    </a:lnTo>
                    <a:lnTo>
                      <a:pt x="78" y="125"/>
                    </a:lnTo>
                    <a:lnTo>
                      <a:pt x="77" y="119"/>
                    </a:lnTo>
                    <a:lnTo>
                      <a:pt x="74" y="113"/>
                    </a:lnTo>
                    <a:lnTo>
                      <a:pt x="74" y="109"/>
                    </a:lnTo>
                    <a:lnTo>
                      <a:pt x="71" y="104"/>
                    </a:lnTo>
                    <a:lnTo>
                      <a:pt x="71" y="99"/>
                    </a:lnTo>
                    <a:lnTo>
                      <a:pt x="68" y="94"/>
                    </a:lnTo>
                    <a:lnTo>
                      <a:pt x="67" y="89"/>
                    </a:lnTo>
                    <a:lnTo>
                      <a:pt x="65" y="85"/>
                    </a:lnTo>
                    <a:lnTo>
                      <a:pt x="64" y="79"/>
                    </a:lnTo>
                    <a:lnTo>
                      <a:pt x="62" y="75"/>
                    </a:lnTo>
                    <a:lnTo>
                      <a:pt x="61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5" y="57"/>
                    </a:lnTo>
                    <a:lnTo>
                      <a:pt x="54" y="52"/>
                    </a:lnTo>
                    <a:lnTo>
                      <a:pt x="52" y="48"/>
                    </a:lnTo>
                    <a:lnTo>
                      <a:pt x="50" y="44"/>
                    </a:lnTo>
                    <a:lnTo>
                      <a:pt x="48" y="38"/>
                    </a:lnTo>
                    <a:lnTo>
                      <a:pt x="45" y="35"/>
                    </a:lnTo>
                    <a:lnTo>
                      <a:pt x="44" y="31"/>
                    </a:lnTo>
                    <a:lnTo>
                      <a:pt x="42" y="28"/>
                    </a:lnTo>
                    <a:lnTo>
                      <a:pt x="41" y="25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7" y="59"/>
                    </a:lnTo>
                    <a:lnTo>
                      <a:pt x="8" y="65"/>
                    </a:lnTo>
                    <a:lnTo>
                      <a:pt x="10" y="69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3" y="79"/>
                    </a:lnTo>
                    <a:lnTo>
                      <a:pt x="13" y="82"/>
                    </a:lnTo>
                    <a:lnTo>
                      <a:pt x="14" y="85"/>
                    </a:lnTo>
                    <a:lnTo>
                      <a:pt x="14" y="88"/>
                    </a:lnTo>
                    <a:lnTo>
                      <a:pt x="15" y="91"/>
                    </a:lnTo>
                    <a:lnTo>
                      <a:pt x="15" y="95"/>
                    </a:lnTo>
                    <a:lnTo>
                      <a:pt x="1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3"/>
              <p:cNvSpPr>
                <a:spLocks/>
              </p:cNvSpPr>
              <p:nvPr/>
            </p:nvSpPr>
            <p:spPr bwMode="auto">
              <a:xfrm>
                <a:off x="1899" y="1341"/>
                <a:ext cx="50" cy="73"/>
              </a:xfrm>
              <a:custGeom>
                <a:avLst/>
                <a:gdLst>
                  <a:gd name="T0" fmla="*/ 0 w 151"/>
                  <a:gd name="T1" fmla="*/ 8 h 219"/>
                  <a:gd name="T2" fmla="*/ 1 w 151"/>
                  <a:gd name="T3" fmla="*/ 9 h 219"/>
                  <a:gd name="T4" fmla="*/ 1 w 151"/>
                  <a:gd name="T5" fmla="*/ 10 h 219"/>
                  <a:gd name="T6" fmla="*/ 2 w 151"/>
                  <a:gd name="T7" fmla="*/ 12 h 219"/>
                  <a:gd name="T8" fmla="*/ 3 w 151"/>
                  <a:gd name="T9" fmla="*/ 14 h 219"/>
                  <a:gd name="T10" fmla="*/ 4 w 151"/>
                  <a:gd name="T11" fmla="*/ 15 h 219"/>
                  <a:gd name="T12" fmla="*/ 4 w 151"/>
                  <a:gd name="T13" fmla="*/ 16 h 219"/>
                  <a:gd name="T14" fmla="*/ 5 w 151"/>
                  <a:gd name="T15" fmla="*/ 18 h 219"/>
                  <a:gd name="T16" fmla="*/ 6 w 151"/>
                  <a:gd name="T17" fmla="*/ 20 h 219"/>
                  <a:gd name="T18" fmla="*/ 7 w 151"/>
                  <a:gd name="T19" fmla="*/ 21 h 219"/>
                  <a:gd name="T20" fmla="*/ 8 w 151"/>
                  <a:gd name="T21" fmla="*/ 22 h 219"/>
                  <a:gd name="T22" fmla="*/ 9 w 151"/>
                  <a:gd name="T23" fmla="*/ 23 h 219"/>
                  <a:gd name="T24" fmla="*/ 11 w 151"/>
                  <a:gd name="T25" fmla="*/ 23 h 219"/>
                  <a:gd name="T26" fmla="*/ 12 w 151"/>
                  <a:gd name="T27" fmla="*/ 24 h 219"/>
                  <a:gd name="T28" fmla="*/ 13 w 151"/>
                  <a:gd name="T29" fmla="*/ 24 h 219"/>
                  <a:gd name="T30" fmla="*/ 14 w 151"/>
                  <a:gd name="T31" fmla="*/ 24 h 219"/>
                  <a:gd name="T32" fmla="*/ 15 w 151"/>
                  <a:gd name="T33" fmla="*/ 24 h 219"/>
                  <a:gd name="T34" fmla="*/ 16 w 151"/>
                  <a:gd name="T35" fmla="*/ 24 h 219"/>
                  <a:gd name="T36" fmla="*/ 17 w 151"/>
                  <a:gd name="T37" fmla="*/ 22 h 219"/>
                  <a:gd name="T38" fmla="*/ 16 w 151"/>
                  <a:gd name="T39" fmla="*/ 21 h 219"/>
                  <a:gd name="T40" fmla="*/ 15 w 151"/>
                  <a:gd name="T41" fmla="*/ 20 h 219"/>
                  <a:gd name="T42" fmla="*/ 15 w 151"/>
                  <a:gd name="T43" fmla="*/ 19 h 219"/>
                  <a:gd name="T44" fmla="*/ 14 w 151"/>
                  <a:gd name="T45" fmla="*/ 18 h 219"/>
                  <a:gd name="T46" fmla="*/ 13 w 151"/>
                  <a:gd name="T47" fmla="*/ 17 h 219"/>
                  <a:gd name="T48" fmla="*/ 13 w 151"/>
                  <a:gd name="T49" fmla="*/ 16 h 219"/>
                  <a:gd name="T50" fmla="*/ 12 w 151"/>
                  <a:gd name="T51" fmla="*/ 14 h 219"/>
                  <a:gd name="T52" fmla="*/ 11 w 151"/>
                  <a:gd name="T53" fmla="*/ 13 h 219"/>
                  <a:gd name="T54" fmla="*/ 11 w 151"/>
                  <a:gd name="T55" fmla="*/ 12 h 219"/>
                  <a:gd name="T56" fmla="*/ 10 w 151"/>
                  <a:gd name="T57" fmla="*/ 10 h 219"/>
                  <a:gd name="T58" fmla="*/ 9 w 151"/>
                  <a:gd name="T59" fmla="*/ 9 h 219"/>
                  <a:gd name="T60" fmla="*/ 9 w 151"/>
                  <a:gd name="T61" fmla="*/ 7 h 219"/>
                  <a:gd name="T62" fmla="*/ 8 w 151"/>
                  <a:gd name="T63" fmla="*/ 6 h 219"/>
                  <a:gd name="T64" fmla="*/ 7 w 151"/>
                  <a:gd name="T65" fmla="*/ 5 h 219"/>
                  <a:gd name="T66" fmla="*/ 7 w 151"/>
                  <a:gd name="T67" fmla="*/ 4 h 219"/>
                  <a:gd name="T68" fmla="*/ 6 w 151"/>
                  <a:gd name="T69" fmla="*/ 3 h 219"/>
                  <a:gd name="T70" fmla="*/ 5 w 151"/>
                  <a:gd name="T71" fmla="*/ 2 h 219"/>
                  <a:gd name="T72" fmla="*/ 4 w 151"/>
                  <a:gd name="T73" fmla="*/ 0 h 219"/>
                  <a:gd name="T74" fmla="*/ 3 w 151"/>
                  <a:gd name="T75" fmla="*/ 0 h 219"/>
                  <a:gd name="T76" fmla="*/ 2 w 151"/>
                  <a:gd name="T77" fmla="*/ 1 h 219"/>
                  <a:gd name="T78" fmla="*/ 1 w 151"/>
                  <a:gd name="T79" fmla="*/ 2 h 219"/>
                  <a:gd name="T80" fmla="*/ 1 w 151"/>
                  <a:gd name="T81" fmla="*/ 3 h 219"/>
                  <a:gd name="T82" fmla="*/ 0 w 151"/>
                  <a:gd name="T83" fmla="*/ 5 h 219"/>
                  <a:gd name="T84" fmla="*/ 0 w 151"/>
                  <a:gd name="T85" fmla="*/ 6 h 219"/>
                  <a:gd name="T86" fmla="*/ 0 w 151"/>
                  <a:gd name="T87" fmla="*/ 7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1" h="219">
                    <a:moveTo>
                      <a:pt x="2" y="66"/>
                    </a:moveTo>
                    <a:lnTo>
                      <a:pt x="2" y="67"/>
                    </a:lnTo>
                    <a:lnTo>
                      <a:pt x="3" y="70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8" y="80"/>
                    </a:lnTo>
                    <a:lnTo>
                      <a:pt x="9" y="85"/>
                    </a:lnTo>
                    <a:lnTo>
                      <a:pt x="10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6" y="103"/>
                    </a:lnTo>
                    <a:lnTo>
                      <a:pt x="19" y="108"/>
                    </a:lnTo>
                    <a:lnTo>
                      <a:pt x="22" y="114"/>
                    </a:lnTo>
                    <a:lnTo>
                      <a:pt x="25" y="118"/>
                    </a:lnTo>
                    <a:lnTo>
                      <a:pt x="27" y="124"/>
                    </a:lnTo>
                    <a:lnTo>
                      <a:pt x="29" y="127"/>
                    </a:lnTo>
                    <a:lnTo>
                      <a:pt x="30" y="130"/>
                    </a:lnTo>
                    <a:lnTo>
                      <a:pt x="32" y="132"/>
                    </a:lnTo>
                    <a:lnTo>
                      <a:pt x="33" y="135"/>
                    </a:lnTo>
                    <a:lnTo>
                      <a:pt x="36" y="139"/>
                    </a:lnTo>
                    <a:lnTo>
                      <a:pt x="39" y="145"/>
                    </a:lnTo>
                    <a:lnTo>
                      <a:pt x="42" y="151"/>
                    </a:lnTo>
                    <a:lnTo>
                      <a:pt x="44" y="157"/>
                    </a:lnTo>
                    <a:lnTo>
                      <a:pt x="47" y="161"/>
                    </a:lnTo>
                    <a:lnTo>
                      <a:pt x="52" y="167"/>
                    </a:lnTo>
                    <a:lnTo>
                      <a:pt x="54" y="171"/>
                    </a:lnTo>
                    <a:lnTo>
                      <a:pt x="57" y="176"/>
                    </a:lnTo>
                    <a:lnTo>
                      <a:pt x="60" y="179"/>
                    </a:lnTo>
                    <a:lnTo>
                      <a:pt x="63" y="185"/>
                    </a:lnTo>
                    <a:lnTo>
                      <a:pt x="66" y="188"/>
                    </a:lnTo>
                    <a:lnTo>
                      <a:pt x="70" y="192"/>
                    </a:lnTo>
                    <a:lnTo>
                      <a:pt x="73" y="195"/>
                    </a:lnTo>
                    <a:lnTo>
                      <a:pt x="76" y="198"/>
                    </a:lnTo>
                    <a:lnTo>
                      <a:pt x="80" y="202"/>
                    </a:lnTo>
                    <a:lnTo>
                      <a:pt x="83" y="205"/>
                    </a:lnTo>
                    <a:lnTo>
                      <a:pt x="86" y="205"/>
                    </a:lnTo>
                    <a:lnTo>
                      <a:pt x="89" y="208"/>
                    </a:lnTo>
                    <a:lnTo>
                      <a:pt x="91" y="209"/>
                    </a:lnTo>
                    <a:lnTo>
                      <a:pt x="96" y="211"/>
                    </a:lnTo>
                    <a:lnTo>
                      <a:pt x="98" y="212"/>
                    </a:lnTo>
                    <a:lnTo>
                      <a:pt x="103" y="213"/>
                    </a:lnTo>
                    <a:lnTo>
                      <a:pt x="106" y="215"/>
                    </a:lnTo>
                    <a:lnTo>
                      <a:pt x="110" y="216"/>
                    </a:lnTo>
                    <a:lnTo>
                      <a:pt x="113" y="216"/>
                    </a:lnTo>
                    <a:lnTo>
                      <a:pt x="117" y="218"/>
                    </a:lnTo>
                    <a:lnTo>
                      <a:pt x="120" y="218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8" y="219"/>
                    </a:lnTo>
                    <a:lnTo>
                      <a:pt x="133" y="219"/>
                    </a:lnTo>
                    <a:lnTo>
                      <a:pt x="135" y="219"/>
                    </a:lnTo>
                    <a:lnTo>
                      <a:pt x="141" y="218"/>
                    </a:lnTo>
                    <a:lnTo>
                      <a:pt x="145" y="216"/>
                    </a:lnTo>
                    <a:lnTo>
                      <a:pt x="148" y="213"/>
                    </a:lnTo>
                    <a:lnTo>
                      <a:pt x="150" y="211"/>
                    </a:lnTo>
                    <a:lnTo>
                      <a:pt x="151" y="205"/>
                    </a:lnTo>
                    <a:lnTo>
                      <a:pt x="150" y="202"/>
                    </a:lnTo>
                    <a:lnTo>
                      <a:pt x="150" y="198"/>
                    </a:lnTo>
                    <a:lnTo>
                      <a:pt x="147" y="195"/>
                    </a:lnTo>
                    <a:lnTo>
                      <a:pt x="145" y="192"/>
                    </a:lnTo>
                    <a:lnTo>
                      <a:pt x="144" y="189"/>
                    </a:lnTo>
                    <a:lnTo>
                      <a:pt x="141" y="185"/>
                    </a:lnTo>
                    <a:lnTo>
                      <a:pt x="137" y="181"/>
                    </a:lnTo>
                    <a:lnTo>
                      <a:pt x="135" y="178"/>
                    </a:lnTo>
                    <a:lnTo>
                      <a:pt x="134" y="175"/>
                    </a:lnTo>
                    <a:lnTo>
                      <a:pt x="133" y="172"/>
                    </a:lnTo>
                    <a:lnTo>
                      <a:pt x="131" y="169"/>
                    </a:lnTo>
                    <a:lnTo>
                      <a:pt x="128" y="167"/>
                    </a:lnTo>
                    <a:lnTo>
                      <a:pt x="127" y="164"/>
                    </a:lnTo>
                    <a:lnTo>
                      <a:pt x="125" y="159"/>
                    </a:lnTo>
                    <a:lnTo>
                      <a:pt x="123" y="157"/>
                    </a:lnTo>
                    <a:lnTo>
                      <a:pt x="121" y="152"/>
                    </a:lnTo>
                    <a:lnTo>
                      <a:pt x="120" y="149"/>
                    </a:lnTo>
                    <a:lnTo>
                      <a:pt x="118" y="145"/>
                    </a:lnTo>
                    <a:lnTo>
                      <a:pt x="117" y="141"/>
                    </a:lnTo>
                    <a:lnTo>
                      <a:pt x="114" y="138"/>
                    </a:lnTo>
                    <a:lnTo>
                      <a:pt x="113" y="134"/>
                    </a:lnTo>
                    <a:lnTo>
                      <a:pt x="110" y="130"/>
                    </a:lnTo>
                    <a:lnTo>
                      <a:pt x="108" y="125"/>
                    </a:lnTo>
                    <a:lnTo>
                      <a:pt x="106" y="121"/>
                    </a:lnTo>
                    <a:lnTo>
                      <a:pt x="104" y="117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7" y="104"/>
                    </a:lnTo>
                    <a:lnTo>
                      <a:pt x="96" y="101"/>
                    </a:lnTo>
                    <a:lnTo>
                      <a:pt x="94" y="95"/>
                    </a:lnTo>
                    <a:lnTo>
                      <a:pt x="91" y="93"/>
                    </a:lnTo>
                    <a:lnTo>
                      <a:pt x="89" y="87"/>
                    </a:lnTo>
                    <a:lnTo>
                      <a:pt x="89" y="83"/>
                    </a:lnTo>
                    <a:lnTo>
                      <a:pt x="86" y="78"/>
                    </a:lnTo>
                    <a:lnTo>
                      <a:pt x="83" y="75"/>
                    </a:lnTo>
                    <a:lnTo>
                      <a:pt x="81" y="71"/>
                    </a:lnTo>
                    <a:lnTo>
                      <a:pt x="80" y="67"/>
                    </a:lnTo>
                    <a:lnTo>
                      <a:pt x="76" y="61"/>
                    </a:lnTo>
                    <a:lnTo>
                      <a:pt x="74" y="58"/>
                    </a:lnTo>
                    <a:lnTo>
                      <a:pt x="73" y="54"/>
                    </a:lnTo>
                    <a:lnTo>
                      <a:pt x="71" y="51"/>
                    </a:lnTo>
                    <a:lnTo>
                      <a:pt x="69" y="47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3" y="36"/>
                    </a:lnTo>
                    <a:lnTo>
                      <a:pt x="60" y="33"/>
                    </a:lnTo>
                    <a:lnTo>
                      <a:pt x="59" y="30"/>
                    </a:lnTo>
                    <a:lnTo>
                      <a:pt x="57" y="27"/>
                    </a:lnTo>
                    <a:lnTo>
                      <a:pt x="54" y="24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47" y="14"/>
                    </a:lnTo>
                    <a:lnTo>
                      <a:pt x="44" y="9"/>
                    </a:lnTo>
                    <a:lnTo>
                      <a:pt x="42" y="6"/>
                    </a:lnTo>
                    <a:lnTo>
                      <a:pt x="39" y="3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82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Locks using Interrupts vs.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test&amp;set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23914"/>
            <a:ext cx="8610600" cy="5881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Compare to “disable interrupt” solution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Gill Sans Light"/>
              <a:ea typeface="굴림" charset="0"/>
              <a:cs typeface="Gill Sans Light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200" dirty="0">
                <a:latin typeface="Gill Sans Light"/>
                <a:ea typeface="굴림" charset="0"/>
                <a:cs typeface="Gill Sans Light"/>
              </a:rPr>
              <a:t>Basically we replaced: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disable interrupts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  <a:sym typeface="Wingdings" charset="0"/>
              </a:rPr>
              <a:t>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while (</a:t>
            </a:r>
            <a:r>
              <a:rPr lang="en-US" sz="2000" b="1" dirty="0" err="1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test&amp;set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(guard))</a:t>
            </a:r>
            <a:r>
              <a:rPr lang="en-US" sz="2000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enable interrupts 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  <a:sym typeface="Wingdings" charset="0"/>
              </a:rPr>
              <a:t> guard = 0;</a:t>
            </a:r>
            <a:endParaRPr lang="en-US" altLang="ko-KR" sz="2000" b="1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676401" y="1288226"/>
            <a:ext cx="458152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900" dirty="0" err="1">
                <a:solidFill>
                  <a:srgbClr val="233AE1"/>
                </a:solidFill>
                <a:latin typeface="Courier New" charset="0"/>
              </a:rPr>
              <a:t>int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 value = FREE;</a:t>
            </a:r>
          </a:p>
          <a:p>
            <a:endParaRPr lang="en-US" sz="1900" dirty="0">
              <a:latin typeface="Courier New" charset="0"/>
            </a:endParaRPr>
          </a:p>
          <a:p>
            <a:r>
              <a:rPr lang="en-US" sz="1900" dirty="0">
                <a:latin typeface="Courier New" charset="0"/>
              </a:rPr>
              <a:t>Acquire()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(value == BUSY)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put thread on wait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Go to sleep();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// Enable interrupts?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BUSY;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	</a:t>
            </a: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019800" y="1364426"/>
            <a:ext cx="46482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900" dirty="0">
                <a:latin typeface="Courier New" charset="0"/>
              </a:rPr>
              <a:t>Release()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(anyone on wait queue)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take thread off wait queue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Place on ready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FREE;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br>
              <a:rPr lang="en-US" sz="1900" dirty="0">
                <a:latin typeface="Courier New" charset="0"/>
              </a:rPr>
            </a:br>
            <a:endParaRPr lang="en-US" sz="1900" dirty="0">
              <a:latin typeface="Courier New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19600" y="1219200"/>
            <a:ext cx="609600" cy="685800"/>
            <a:chOff x="1776" y="912"/>
            <a:chExt cx="476" cy="576"/>
          </a:xfrm>
        </p:grpSpPr>
        <p:sp>
          <p:nvSpPr>
            <p:cNvPr id="18438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0 w 1303"/>
                <a:gd name="T1" fmla="*/ 0 h 1327"/>
                <a:gd name="T2" fmla="*/ 0 w 1303"/>
                <a:gd name="T3" fmla="*/ 0 h 1327"/>
                <a:gd name="T4" fmla="*/ 0 w 1303"/>
                <a:gd name="T5" fmla="*/ 0 h 1327"/>
                <a:gd name="T6" fmla="*/ 0 w 1303"/>
                <a:gd name="T7" fmla="*/ 0 h 1327"/>
                <a:gd name="T8" fmla="*/ 0 w 1303"/>
                <a:gd name="T9" fmla="*/ 0 h 1327"/>
                <a:gd name="T10" fmla="*/ 0 w 1303"/>
                <a:gd name="T11" fmla="*/ 0 h 1327"/>
                <a:gd name="T12" fmla="*/ 0 w 1303"/>
                <a:gd name="T13" fmla="*/ 0 h 1327"/>
                <a:gd name="T14" fmla="*/ 0 w 1303"/>
                <a:gd name="T15" fmla="*/ 0 h 1327"/>
                <a:gd name="T16" fmla="*/ 0 w 1303"/>
                <a:gd name="T17" fmla="*/ 0 h 1327"/>
                <a:gd name="T18" fmla="*/ 0 w 1303"/>
                <a:gd name="T19" fmla="*/ 0 h 1327"/>
                <a:gd name="T20" fmla="*/ 0 w 1303"/>
                <a:gd name="T21" fmla="*/ 0 h 1327"/>
                <a:gd name="T22" fmla="*/ 0 w 1303"/>
                <a:gd name="T23" fmla="*/ 0 h 1327"/>
                <a:gd name="T24" fmla="*/ 0 w 1303"/>
                <a:gd name="T25" fmla="*/ 0 h 1327"/>
                <a:gd name="T26" fmla="*/ 0 w 1303"/>
                <a:gd name="T27" fmla="*/ 0 h 1327"/>
                <a:gd name="T28" fmla="*/ 0 w 1303"/>
                <a:gd name="T29" fmla="*/ 0 h 1327"/>
                <a:gd name="T30" fmla="*/ 0 w 1303"/>
                <a:gd name="T31" fmla="*/ 0 h 1327"/>
                <a:gd name="T32" fmla="*/ 0 w 1303"/>
                <a:gd name="T33" fmla="*/ 0 h 1327"/>
                <a:gd name="T34" fmla="*/ 0 w 1303"/>
                <a:gd name="T35" fmla="*/ 0 h 1327"/>
                <a:gd name="T36" fmla="*/ 0 w 1303"/>
                <a:gd name="T37" fmla="*/ 0 h 1327"/>
                <a:gd name="T38" fmla="*/ 0 w 1303"/>
                <a:gd name="T39" fmla="*/ 0 h 1327"/>
                <a:gd name="T40" fmla="*/ 0 w 1303"/>
                <a:gd name="T41" fmla="*/ 0 h 1327"/>
                <a:gd name="T42" fmla="*/ 0 w 1303"/>
                <a:gd name="T43" fmla="*/ 0 h 1327"/>
                <a:gd name="T44" fmla="*/ 0 w 1303"/>
                <a:gd name="T45" fmla="*/ 0 h 1327"/>
                <a:gd name="T46" fmla="*/ 0 w 1303"/>
                <a:gd name="T47" fmla="*/ 0 h 1327"/>
                <a:gd name="T48" fmla="*/ 0 w 1303"/>
                <a:gd name="T49" fmla="*/ 0 h 1327"/>
                <a:gd name="T50" fmla="*/ 0 w 1303"/>
                <a:gd name="T51" fmla="*/ 0 h 1327"/>
                <a:gd name="T52" fmla="*/ 0 w 1303"/>
                <a:gd name="T53" fmla="*/ 0 h 1327"/>
                <a:gd name="T54" fmla="*/ 0 w 1303"/>
                <a:gd name="T55" fmla="*/ 0 h 1327"/>
                <a:gd name="T56" fmla="*/ 0 w 1303"/>
                <a:gd name="T57" fmla="*/ 0 h 1327"/>
                <a:gd name="T58" fmla="*/ 0 w 1303"/>
                <a:gd name="T59" fmla="*/ 0 h 1327"/>
                <a:gd name="T60" fmla="*/ 0 w 1303"/>
                <a:gd name="T61" fmla="*/ 0 h 1327"/>
                <a:gd name="T62" fmla="*/ 0 w 1303"/>
                <a:gd name="T63" fmla="*/ 0 h 1327"/>
                <a:gd name="T64" fmla="*/ 0 w 1303"/>
                <a:gd name="T65" fmla="*/ 0 h 1327"/>
                <a:gd name="T66" fmla="*/ 0 w 1303"/>
                <a:gd name="T67" fmla="*/ 0 h 1327"/>
                <a:gd name="T68" fmla="*/ 0 w 1303"/>
                <a:gd name="T69" fmla="*/ 0 h 1327"/>
                <a:gd name="T70" fmla="*/ 0 w 1303"/>
                <a:gd name="T71" fmla="*/ 0 h 1327"/>
                <a:gd name="T72" fmla="*/ 0 w 1303"/>
                <a:gd name="T73" fmla="*/ 0 h 1327"/>
                <a:gd name="T74" fmla="*/ 0 w 1303"/>
                <a:gd name="T75" fmla="*/ 0 h 1327"/>
                <a:gd name="T76" fmla="*/ 0 w 1303"/>
                <a:gd name="T77" fmla="*/ 0 h 1327"/>
                <a:gd name="T78" fmla="*/ 0 w 1303"/>
                <a:gd name="T79" fmla="*/ 0 h 1327"/>
                <a:gd name="T80" fmla="*/ 0 w 1303"/>
                <a:gd name="T81" fmla="*/ 0 h 1327"/>
                <a:gd name="T82" fmla="*/ 0 w 1303"/>
                <a:gd name="T83" fmla="*/ 0 h 1327"/>
                <a:gd name="T84" fmla="*/ 0 w 1303"/>
                <a:gd name="T85" fmla="*/ 0 h 1327"/>
                <a:gd name="T86" fmla="*/ 0 w 1303"/>
                <a:gd name="T87" fmla="*/ 0 h 1327"/>
                <a:gd name="T88" fmla="*/ 0 w 1303"/>
                <a:gd name="T89" fmla="*/ 0 h 1327"/>
                <a:gd name="T90" fmla="*/ 0 w 1303"/>
                <a:gd name="T91" fmla="*/ 0 h 1327"/>
                <a:gd name="T92" fmla="*/ 0 w 1303"/>
                <a:gd name="T93" fmla="*/ 0 h 1327"/>
                <a:gd name="T94" fmla="*/ 0 w 1303"/>
                <a:gd name="T95" fmla="*/ 0 h 1327"/>
                <a:gd name="T96" fmla="*/ 0 w 1303"/>
                <a:gd name="T97" fmla="*/ 0 h 1327"/>
                <a:gd name="T98" fmla="*/ 0 w 1303"/>
                <a:gd name="T99" fmla="*/ 0 h 1327"/>
                <a:gd name="T100" fmla="*/ 0 w 1303"/>
                <a:gd name="T101" fmla="*/ 0 h 1327"/>
                <a:gd name="T102" fmla="*/ 0 w 1303"/>
                <a:gd name="T103" fmla="*/ 0 h 1327"/>
                <a:gd name="T104" fmla="*/ 0 w 1303"/>
                <a:gd name="T105" fmla="*/ 0 h 1327"/>
                <a:gd name="T106" fmla="*/ 0 w 1303"/>
                <a:gd name="T107" fmla="*/ 0 h 1327"/>
                <a:gd name="T108" fmla="*/ 0 w 1303"/>
                <a:gd name="T109" fmla="*/ 0 h 1327"/>
                <a:gd name="T110" fmla="*/ 0 w 1303"/>
                <a:gd name="T111" fmla="*/ 0 h 1327"/>
                <a:gd name="T112" fmla="*/ 0 w 1303"/>
                <a:gd name="T113" fmla="*/ 0 h 1327"/>
                <a:gd name="T114" fmla="*/ 0 w 1303"/>
                <a:gd name="T115" fmla="*/ 0 h 1327"/>
                <a:gd name="T116" fmla="*/ 0 w 1303"/>
                <a:gd name="T117" fmla="*/ 0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3"/>
                <a:gd name="T178" fmla="*/ 0 h 1327"/>
                <a:gd name="T179" fmla="*/ 1303 w 1303"/>
                <a:gd name="T180" fmla="*/ 1327 h 13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0 w 285"/>
                <a:gd name="T1" fmla="*/ 0 h 411"/>
                <a:gd name="T2" fmla="*/ 0 w 285"/>
                <a:gd name="T3" fmla="*/ 0 h 411"/>
                <a:gd name="T4" fmla="*/ 0 w 285"/>
                <a:gd name="T5" fmla="*/ 0 h 411"/>
                <a:gd name="T6" fmla="*/ 0 w 285"/>
                <a:gd name="T7" fmla="*/ 0 h 411"/>
                <a:gd name="T8" fmla="*/ 0 w 285"/>
                <a:gd name="T9" fmla="*/ 0 h 411"/>
                <a:gd name="T10" fmla="*/ 0 w 285"/>
                <a:gd name="T11" fmla="*/ 0 h 411"/>
                <a:gd name="T12" fmla="*/ 0 w 285"/>
                <a:gd name="T13" fmla="*/ 0 h 411"/>
                <a:gd name="T14" fmla="*/ 0 w 285"/>
                <a:gd name="T15" fmla="*/ 0 h 411"/>
                <a:gd name="T16" fmla="*/ 0 w 285"/>
                <a:gd name="T17" fmla="*/ 0 h 411"/>
                <a:gd name="T18" fmla="*/ 0 w 285"/>
                <a:gd name="T19" fmla="*/ 0 h 411"/>
                <a:gd name="T20" fmla="*/ 0 w 285"/>
                <a:gd name="T21" fmla="*/ 0 h 411"/>
                <a:gd name="T22" fmla="*/ 0 w 285"/>
                <a:gd name="T23" fmla="*/ 0 h 411"/>
                <a:gd name="T24" fmla="*/ 0 w 285"/>
                <a:gd name="T25" fmla="*/ 0 h 411"/>
                <a:gd name="T26" fmla="*/ 0 w 285"/>
                <a:gd name="T27" fmla="*/ 0 h 411"/>
                <a:gd name="T28" fmla="*/ 0 w 285"/>
                <a:gd name="T29" fmla="*/ 0 h 411"/>
                <a:gd name="T30" fmla="*/ 0 w 285"/>
                <a:gd name="T31" fmla="*/ 0 h 411"/>
                <a:gd name="T32" fmla="*/ 0 w 285"/>
                <a:gd name="T33" fmla="*/ 0 h 411"/>
                <a:gd name="T34" fmla="*/ 0 w 285"/>
                <a:gd name="T35" fmla="*/ 0 h 411"/>
                <a:gd name="T36" fmla="*/ 0 w 285"/>
                <a:gd name="T37" fmla="*/ 0 h 411"/>
                <a:gd name="T38" fmla="*/ 0 w 285"/>
                <a:gd name="T39" fmla="*/ 0 h 411"/>
                <a:gd name="T40" fmla="*/ 0 w 285"/>
                <a:gd name="T41" fmla="*/ 0 h 411"/>
                <a:gd name="T42" fmla="*/ 0 w 285"/>
                <a:gd name="T43" fmla="*/ 0 h 411"/>
                <a:gd name="T44" fmla="*/ 0 w 285"/>
                <a:gd name="T45" fmla="*/ 0 h 411"/>
                <a:gd name="T46" fmla="*/ 0 w 285"/>
                <a:gd name="T47" fmla="*/ 0 h 411"/>
                <a:gd name="T48" fmla="*/ 0 w 285"/>
                <a:gd name="T49" fmla="*/ 0 h 411"/>
                <a:gd name="T50" fmla="*/ 0 w 285"/>
                <a:gd name="T51" fmla="*/ 0 h 411"/>
                <a:gd name="T52" fmla="*/ 0 w 285"/>
                <a:gd name="T53" fmla="*/ 0 h 411"/>
                <a:gd name="T54" fmla="*/ 0 w 285"/>
                <a:gd name="T55" fmla="*/ 0 h 411"/>
                <a:gd name="T56" fmla="*/ 0 w 285"/>
                <a:gd name="T57" fmla="*/ 0 h 411"/>
                <a:gd name="T58" fmla="*/ 0 w 285"/>
                <a:gd name="T59" fmla="*/ 0 h 411"/>
                <a:gd name="T60" fmla="*/ 0 w 285"/>
                <a:gd name="T61" fmla="*/ 0 h 411"/>
                <a:gd name="T62" fmla="*/ 0 w 285"/>
                <a:gd name="T63" fmla="*/ 0 h 411"/>
                <a:gd name="T64" fmla="*/ 0 w 285"/>
                <a:gd name="T65" fmla="*/ 0 h 411"/>
                <a:gd name="T66" fmla="*/ 0 w 285"/>
                <a:gd name="T67" fmla="*/ 0 h 411"/>
                <a:gd name="T68" fmla="*/ 0 w 285"/>
                <a:gd name="T69" fmla="*/ 0 h 411"/>
                <a:gd name="T70" fmla="*/ 0 w 285"/>
                <a:gd name="T71" fmla="*/ 0 h 411"/>
                <a:gd name="T72" fmla="*/ 0 w 285"/>
                <a:gd name="T73" fmla="*/ 0 h 411"/>
                <a:gd name="T74" fmla="*/ 0 w 285"/>
                <a:gd name="T75" fmla="*/ 0 h 411"/>
                <a:gd name="T76" fmla="*/ 0 w 285"/>
                <a:gd name="T77" fmla="*/ 0 h 411"/>
                <a:gd name="T78" fmla="*/ 0 w 285"/>
                <a:gd name="T79" fmla="*/ 0 h 411"/>
                <a:gd name="T80" fmla="*/ 0 w 285"/>
                <a:gd name="T81" fmla="*/ 0 h 411"/>
                <a:gd name="T82" fmla="*/ 0 w 285"/>
                <a:gd name="T83" fmla="*/ 0 h 411"/>
                <a:gd name="T84" fmla="*/ 0 w 285"/>
                <a:gd name="T85" fmla="*/ 0 h 411"/>
                <a:gd name="T86" fmla="*/ 0 w 285"/>
                <a:gd name="T87" fmla="*/ 0 h 411"/>
                <a:gd name="T88" fmla="*/ 0 w 285"/>
                <a:gd name="T89" fmla="*/ 0 h 411"/>
                <a:gd name="T90" fmla="*/ 0 w 285"/>
                <a:gd name="T91" fmla="*/ 0 h 411"/>
                <a:gd name="T92" fmla="*/ 0 w 285"/>
                <a:gd name="T93" fmla="*/ 0 h 411"/>
                <a:gd name="T94" fmla="*/ 0 w 285"/>
                <a:gd name="T95" fmla="*/ 0 h 411"/>
                <a:gd name="T96" fmla="*/ 0 w 285"/>
                <a:gd name="T97" fmla="*/ 0 h 411"/>
                <a:gd name="T98" fmla="*/ 0 w 285"/>
                <a:gd name="T99" fmla="*/ 0 h 411"/>
                <a:gd name="T100" fmla="*/ 0 w 285"/>
                <a:gd name="T101" fmla="*/ 0 h 411"/>
                <a:gd name="T102" fmla="*/ 0 w 285"/>
                <a:gd name="T103" fmla="*/ 0 h 411"/>
                <a:gd name="T104" fmla="*/ 0 w 285"/>
                <a:gd name="T105" fmla="*/ 0 h 411"/>
                <a:gd name="T106" fmla="*/ 0 w 285"/>
                <a:gd name="T107" fmla="*/ 0 h 411"/>
                <a:gd name="T108" fmla="*/ 0 w 285"/>
                <a:gd name="T109" fmla="*/ 0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5"/>
                <a:gd name="T166" fmla="*/ 0 h 411"/>
                <a:gd name="T167" fmla="*/ 285 w 285"/>
                <a:gd name="T168" fmla="*/ 411 h 4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0 w 942"/>
                <a:gd name="T1" fmla="*/ 0 h 833"/>
                <a:gd name="T2" fmla="*/ 0 w 942"/>
                <a:gd name="T3" fmla="*/ 0 h 833"/>
                <a:gd name="T4" fmla="*/ 0 w 942"/>
                <a:gd name="T5" fmla="*/ 0 h 833"/>
                <a:gd name="T6" fmla="*/ 0 w 942"/>
                <a:gd name="T7" fmla="*/ 0 h 833"/>
                <a:gd name="T8" fmla="*/ 0 w 942"/>
                <a:gd name="T9" fmla="*/ 0 h 833"/>
                <a:gd name="T10" fmla="*/ 0 w 942"/>
                <a:gd name="T11" fmla="*/ 0 h 833"/>
                <a:gd name="T12" fmla="*/ 0 w 942"/>
                <a:gd name="T13" fmla="*/ 0 h 833"/>
                <a:gd name="T14" fmla="*/ 0 w 942"/>
                <a:gd name="T15" fmla="*/ 0 h 833"/>
                <a:gd name="T16" fmla="*/ 0 w 942"/>
                <a:gd name="T17" fmla="*/ 0 h 833"/>
                <a:gd name="T18" fmla="*/ 0 w 942"/>
                <a:gd name="T19" fmla="*/ 0 h 833"/>
                <a:gd name="T20" fmla="*/ 0 w 942"/>
                <a:gd name="T21" fmla="*/ 0 h 833"/>
                <a:gd name="T22" fmla="*/ 0 w 942"/>
                <a:gd name="T23" fmla="*/ 0 h 833"/>
                <a:gd name="T24" fmla="*/ 0 w 942"/>
                <a:gd name="T25" fmla="*/ 0 h 833"/>
                <a:gd name="T26" fmla="*/ 0 w 942"/>
                <a:gd name="T27" fmla="*/ 0 h 833"/>
                <a:gd name="T28" fmla="*/ 0 w 942"/>
                <a:gd name="T29" fmla="*/ 0 h 833"/>
                <a:gd name="T30" fmla="*/ 0 w 942"/>
                <a:gd name="T31" fmla="*/ 0 h 833"/>
                <a:gd name="T32" fmla="*/ 0 w 942"/>
                <a:gd name="T33" fmla="*/ 0 h 833"/>
                <a:gd name="T34" fmla="*/ 0 w 942"/>
                <a:gd name="T35" fmla="*/ 0 h 833"/>
                <a:gd name="T36" fmla="*/ 0 w 942"/>
                <a:gd name="T37" fmla="*/ 0 h 833"/>
                <a:gd name="T38" fmla="*/ 0 w 942"/>
                <a:gd name="T39" fmla="*/ 0 h 833"/>
                <a:gd name="T40" fmla="*/ 0 w 942"/>
                <a:gd name="T41" fmla="*/ 0 h 833"/>
                <a:gd name="T42" fmla="*/ 0 w 942"/>
                <a:gd name="T43" fmla="*/ 0 h 833"/>
                <a:gd name="T44" fmla="*/ 0 w 942"/>
                <a:gd name="T45" fmla="*/ 0 h 833"/>
                <a:gd name="T46" fmla="*/ 0 w 942"/>
                <a:gd name="T47" fmla="*/ 0 h 833"/>
                <a:gd name="T48" fmla="*/ 0 w 942"/>
                <a:gd name="T49" fmla="*/ 0 h 833"/>
                <a:gd name="T50" fmla="*/ 0 w 942"/>
                <a:gd name="T51" fmla="*/ 0 h 833"/>
                <a:gd name="T52" fmla="*/ 0 w 942"/>
                <a:gd name="T53" fmla="*/ 0 h 833"/>
                <a:gd name="T54" fmla="*/ 0 w 942"/>
                <a:gd name="T55" fmla="*/ 0 h 833"/>
                <a:gd name="T56" fmla="*/ 0 w 942"/>
                <a:gd name="T57" fmla="*/ 0 h 833"/>
                <a:gd name="T58" fmla="*/ 0 w 942"/>
                <a:gd name="T59" fmla="*/ 0 h 833"/>
                <a:gd name="T60" fmla="*/ 0 w 942"/>
                <a:gd name="T61" fmla="*/ 0 h 833"/>
                <a:gd name="T62" fmla="*/ 0 w 942"/>
                <a:gd name="T63" fmla="*/ 0 h 833"/>
                <a:gd name="T64" fmla="*/ 0 w 942"/>
                <a:gd name="T65" fmla="*/ 0 h 833"/>
                <a:gd name="T66" fmla="*/ 0 w 942"/>
                <a:gd name="T67" fmla="*/ 0 h 833"/>
                <a:gd name="T68" fmla="*/ 0 w 942"/>
                <a:gd name="T69" fmla="*/ 0 h 833"/>
                <a:gd name="T70" fmla="*/ 0 w 942"/>
                <a:gd name="T71" fmla="*/ 0 h 833"/>
                <a:gd name="T72" fmla="*/ 0 w 942"/>
                <a:gd name="T73" fmla="*/ 0 h 833"/>
                <a:gd name="T74" fmla="*/ 0 w 942"/>
                <a:gd name="T75" fmla="*/ 0 h 833"/>
                <a:gd name="T76" fmla="*/ 0 w 942"/>
                <a:gd name="T77" fmla="*/ 0 h 833"/>
                <a:gd name="T78" fmla="*/ 0 w 942"/>
                <a:gd name="T79" fmla="*/ 0 h 833"/>
                <a:gd name="T80" fmla="*/ 0 w 942"/>
                <a:gd name="T81" fmla="*/ 0 h 833"/>
                <a:gd name="T82" fmla="*/ 0 w 942"/>
                <a:gd name="T83" fmla="*/ 0 h 833"/>
                <a:gd name="T84" fmla="*/ 0 w 942"/>
                <a:gd name="T85" fmla="*/ 0 h 833"/>
                <a:gd name="T86" fmla="*/ 0 w 942"/>
                <a:gd name="T87" fmla="*/ 0 h 833"/>
                <a:gd name="T88" fmla="*/ 0 w 942"/>
                <a:gd name="T89" fmla="*/ 0 h 833"/>
                <a:gd name="T90" fmla="*/ 0 w 942"/>
                <a:gd name="T91" fmla="*/ 0 h 833"/>
                <a:gd name="T92" fmla="*/ 0 w 942"/>
                <a:gd name="T93" fmla="*/ 0 h 833"/>
                <a:gd name="T94" fmla="*/ 0 w 942"/>
                <a:gd name="T95" fmla="*/ 0 h 833"/>
                <a:gd name="T96" fmla="*/ 0 w 942"/>
                <a:gd name="T97" fmla="*/ 0 h 833"/>
                <a:gd name="T98" fmla="*/ 0 w 942"/>
                <a:gd name="T99" fmla="*/ 0 h 833"/>
                <a:gd name="T100" fmla="*/ 0 w 942"/>
                <a:gd name="T101" fmla="*/ 0 h 833"/>
                <a:gd name="T102" fmla="*/ 0 w 942"/>
                <a:gd name="T103" fmla="*/ 0 h 833"/>
                <a:gd name="T104" fmla="*/ 0 w 942"/>
                <a:gd name="T105" fmla="*/ 0 h 833"/>
                <a:gd name="T106" fmla="*/ 0 w 942"/>
                <a:gd name="T107" fmla="*/ 0 h 833"/>
                <a:gd name="T108" fmla="*/ 0 w 942"/>
                <a:gd name="T109" fmla="*/ 0 h 833"/>
                <a:gd name="T110" fmla="*/ 0 w 942"/>
                <a:gd name="T111" fmla="*/ 0 h 833"/>
                <a:gd name="T112" fmla="*/ 0 w 942"/>
                <a:gd name="T113" fmla="*/ 0 h 833"/>
                <a:gd name="T114" fmla="*/ 0 w 942"/>
                <a:gd name="T115" fmla="*/ 0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2"/>
                <a:gd name="T175" fmla="*/ 0 h 833"/>
                <a:gd name="T176" fmla="*/ 942 w 942"/>
                <a:gd name="T177" fmla="*/ 833 h 8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0 w 243"/>
                <a:gd name="T1" fmla="*/ 0 h 87"/>
                <a:gd name="T2" fmla="*/ 0 w 243"/>
                <a:gd name="T3" fmla="*/ 0 h 87"/>
                <a:gd name="T4" fmla="*/ 0 w 243"/>
                <a:gd name="T5" fmla="*/ 0 h 87"/>
                <a:gd name="T6" fmla="*/ 0 w 243"/>
                <a:gd name="T7" fmla="*/ 0 h 87"/>
                <a:gd name="T8" fmla="*/ 0 w 243"/>
                <a:gd name="T9" fmla="*/ 0 h 87"/>
                <a:gd name="T10" fmla="*/ 0 w 243"/>
                <a:gd name="T11" fmla="*/ 0 h 87"/>
                <a:gd name="T12" fmla="*/ 0 w 243"/>
                <a:gd name="T13" fmla="*/ 0 h 87"/>
                <a:gd name="T14" fmla="*/ 0 w 243"/>
                <a:gd name="T15" fmla="*/ 0 h 87"/>
                <a:gd name="T16" fmla="*/ 0 w 243"/>
                <a:gd name="T17" fmla="*/ 0 h 87"/>
                <a:gd name="T18" fmla="*/ 0 w 243"/>
                <a:gd name="T19" fmla="*/ 0 h 87"/>
                <a:gd name="T20" fmla="*/ 0 w 243"/>
                <a:gd name="T21" fmla="*/ 0 h 87"/>
                <a:gd name="T22" fmla="*/ 0 w 243"/>
                <a:gd name="T23" fmla="*/ 0 h 87"/>
                <a:gd name="T24" fmla="*/ 0 w 243"/>
                <a:gd name="T25" fmla="*/ 0 h 87"/>
                <a:gd name="T26" fmla="*/ 0 w 243"/>
                <a:gd name="T27" fmla="*/ 0 h 87"/>
                <a:gd name="T28" fmla="*/ 0 w 243"/>
                <a:gd name="T29" fmla="*/ 0 h 87"/>
                <a:gd name="T30" fmla="*/ 0 w 243"/>
                <a:gd name="T31" fmla="*/ 0 h 87"/>
                <a:gd name="T32" fmla="*/ 0 w 243"/>
                <a:gd name="T33" fmla="*/ 0 h 87"/>
                <a:gd name="T34" fmla="*/ 0 w 243"/>
                <a:gd name="T35" fmla="*/ 0 h 87"/>
                <a:gd name="T36" fmla="*/ 0 w 243"/>
                <a:gd name="T37" fmla="*/ 0 h 87"/>
                <a:gd name="T38" fmla="*/ 0 w 243"/>
                <a:gd name="T39" fmla="*/ 0 h 87"/>
                <a:gd name="T40" fmla="*/ 0 w 243"/>
                <a:gd name="T41" fmla="*/ 0 h 87"/>
                <a:gd name="T42" fmla="*/ 0 w 243"/>
                <a:gd name="T43" fmla="*/ 0 h 87"/>
                <a:gd name="T44" fmla="*/ 0 w 243"/>
                <a:gd name="T45" fmla="*/ 0 h 87"/>
                <a:gd name="T46" fmla="*/ 0 w 243"/>
                <a:gd name="T47" fmla="*/ 0 h 87"/>
                <a:gd name="T48" fmla="*/ 0 w 243"/>
                <a:gd name="T49" fmla="*/ 0 h 87"/>
                <a:gd name="T50" fmla="*/ 0 w 243"/>
                <a:gd name="T51" fmla="*/ 0 h 87"/>
                <a:gd name="T52" fmla="*/ 0 w 243"/>
                <a:gd name="T53" fmla="*/ 0 h 87"/>
                <a:gd name="T54" fmla="*/ 0 w 243"/>
                <a:gd name="T55" fmla="*/ 0 h 87"/>
                <a:gd name="T56" fmla="*/ 0 w 243"/>
                <a:gd name="T57" fmla="*/ 0 h 87"/>
                <a:gd name="T58" fmla="*/ 0 w 243"/>
                <a:gd name="T59" fmla="*/ 0 h 87"/>
                <a:gd name="T60" fmla="*/ 0 w 243"/>
                <a:gd name="T61" fmla="*/ 0 h 87"/>
                <a:gd name="T62" fmla="*/ 0 w 243"/>
                <a:gd name="T63" fmla="*/ 0 h 87"/>
                <a:gd name="T64" fmla="*/ 0 w 243"/>
                <a:gd name="T65" fmla="*/ 0 h 87"/>
                <a:gd name="T66" fmla="*/ 0 w 243"/>
                <a:gd name="T67" fmla="*/ 0 h 87"/>
                <a:gd name="T68" fmla="*/ 0 w 243"/>
                <a:gd name="T69" fmla="*/ 0 h 87"/>
                <a:gd name="T70" fmla="*/ 0 w 243"/>
                <a:gd name="T71" fmla="*/ 0 h 87"/>
                <a:gd name="T72" fmla="*/ 0 w 243"/>
                <a:gd name="T73" fmla="*/ 0 h 87"/>
                <a:gd name="T74" fmla="*/ 0 w 243"/>
                <a:gd name="T75" fmla="*/ 0 h 87"/>
                <a:gd name="T76" fmla="*/ 0 w 243"/>
                <a:gd name="T77" fmla="*/ 0 h 87"/>
                <a:gd name="T78" fmla="*/ 0 w 243"/>
                <a:gd name="T79" fmla="*/ 0 h 87"/>
                <a:gd name="T80" fmla="*/ 0 w 243"/>
                <a:gd name="T81" fmla="*/ 0 h 87"/>
                <a:gd name="T82" fmla="*/ 0 w 243"/>
                <a:gd name="T83" fmla="*/ 0 h 87"/>
                <a:gd name="T84" fmla="*/ 0 w 243"/>
                <a:gd name="T85" fmla="*/ 0 h 87"/>
                <a:gd name="T86" fmla="*/ 0 w 243"/>
                <a:gd name="T87" fmla="*/ 0 h 87"/>
                <a:gd name="T88" fmla="*/ 0 w 243"/>
                <a:gd name="T89" fmla="*/ 0 h 87"/>
                <a:gd name="T90" fmla="*/ 0 w 243"/>
                <a:gd name="T91" fmla="*/ 0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3"/>
                <a:gd name="T139" fmla="*/ 0 h 87"/>
                <a:gd name="T140" fmla="*/ 243 w 243"/>
                <a:gd name="T141" fmla="*/ 87 h 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0 w 102"/>
                <a:gd name="T1" fmla="*/ 0 h 330"/>
                <a:gd name="T2" fmla="*/ 0 w 102"/>
                <a:gd name="T3" fmla="*/ 0 h 330"/>
                <a:gd name="T4" fmla="*/ 0 w 102"/>
                <a:gd name="T5" fmla="*/ 0 h 330"/>
                <a:gd name="T6" fmla="*/ 0 w 102"/>
                <a:gd name="T7" fmla="*/ 0 h 330"/>
                <a:gd name="T8" fmla="*/ 0 w 102"/>
                <a:gd name="T9" fmla="*/ 0 h 330"/>
                <a:gd name="T10" fmla="*/ 0 w 102"/>
                <a:gd name="T11" fmla="*/ 0 h 330"/>
                <a:gd name="T12" fmla="*/ 0 w 102"/>
                <a:gd name="T13" fmla="*/ 0 h 330"/>
                <a:gd name="T14" fmla="*/ 0 w 102"/>
                <a:gd name="T15" fmla="*/ 0 h 330"/>
                <a:gd name="T16" fmla="*/ 0 w 102"/>
                <a:gd name="T17" fmla="*/ 0 h 330"/>
                <a:gd name="T18" fmla="*/ 0 w 102"/>
                <a:gd name="T19" fmla="*/ 0 h 330"/>
                <a:gd name="T20" fmla="*/ 0 w 102"/>
                <a:gd name="T21" fmla="*/ 0 h 330"/>
                <a:gd name="T22" fmla="*/ 0 w 102"/>
                <a:gd name="T23" fmla="*/ 0 h 330"/>
                <a:gd name="T24" fmla="*/ 0 w 102"/>
                <a:gd name="T25" fmla="*/ 0 h 330"/>
                <a:gd name="T26" fmla="*/ 0 w 102"/>
                <a:gd name="T27" fmla="*/ 0 h 330"/>
                <a:gd name="T28" fmla="*/ 0 w 102"/>
                <a:gd name="T29" fmla="*/ 0 h 330"/>
                <a:gd name="T30" fmla="*/ 0 w 102"/>
                <a:gd name="T31" fmla="*/ 0 h 330"/>
                <a:gd name="T32" fmla="*/ 0 w 102"/>
                <a:gd name="T33" fmla="*/ 0 h 330"/>
                <a:gd name="T34" fmla="*/ 0 w 102"/>
                <a:gd name="T35" fmla="*/ 0 h 330"/>
                <a:gd name="T36" fmla="*/ 0 w 102"/>
                <a:gd name="T37" fmla="*/ 0 h 330"/>
                <a:gd name="T38" fmla="*/ 0 w 102"/>
                <a:gd name="T39" fmla="*/ 0 h 330"/>
                <a:gd name="T40" fmla="*/ 0 w 102"/>
                <a:gd name="T41" fmla="*/ 0 h 330"/>
                <a:gd name="T42" fmla="*/ 0 w 102"/>
                <a:gd name="T43" fmla="*/ 0 h 330"/>
                <a:gd name="T44" fmla="*/ 0 w 102"/>
                <a:gd name="T45" fmla="*/ 0 h 330"/>
                <a:gd name="T46" fmla="*/ 0 w 102"/>
                <a:gd name="T47" fmla="*/ 0 h 330"/>
                <a:gd name="T48" fmla="*/ 0 w 102"/>
                <a:gd name="T49" fmla="*/ 0 h 330"/>
                <a:gd name="T50" fmla="*/ 0 w 102"/>
                <a:gd name="T51" fmla="*/ 0 h 330"/>
                <a:gd name="T52" fmla="*/ 0 w 102"/>
                <a:gd name="T53" fmla="*/ 0 h 330"/>
                <a:gd name="T54" fmla="*/ 0 w 102"/>
                <a:gd name="T55" fmla="*/ 0 h 330"/>
                <a:gd name="T56" fmla="*/ 0 w 102"/>
                <a:gd name="T57" fmla="*/ 0 h 330"/>
                <a:gd name="T58" fmla="*/ 0 w 102"/>
                <a:gd name="T59" fmla="*/ 0 h 330"/>
                <a:gd name="T60" fmla="*/ 0 w 102"/>
                <a:gd name="T61" fmla="*/ 0 h 330"/>
                <a:gd name="T62" fmla="*/ 0 w 102"/>
                <a:gd name="T63" fmla="*/ 0 h 330"/>
                <a:gd name="T64" fmla="*/ 0 w 102"/>
                <a:gd name="T65" fmla="*/ 0 h 330"/>
                <a:gd name="T66" fmla="*/ 0 w 102"/>
                <a:gd name="T67" fmla="*/ 0 h 330"/>
                <a:gd name="T68" fmla="*/ 0 w 102"/>
                <a:gd name="T69" fmla="*/ 0 h 330"/>
                <a:gd name="T70" fmla="*/ 0 w 102"/>
                <a:gd name="T71" fmla="*/ 0 h 330"/>
                <a:gd name="T72" fmla="*/ 0 w 102"/>
                <a:gd name="T73" fmla="*/ 0 h 330"/>
                <a:gd name="T74" fmla="*/ 0 w 102"/>
                <a:gd name="T75" fmla="*/ 0 h 330"/>
                <a:gd name="T76" fmla="*/ 0 w 102"/>
                <a:gd name="T77" fmla="*/ 0 h 330"/>
                <a:gd name="T78" fmla="*/ 0 w 102"/>
                <a:gd name="T79" fmla="*/ 0 h 330"/>
                <a:gd name="T80" fmla="*/ 0 w 102"/>
                <a:gd name="T81" fmla="*/ 0 h 330"/>
                <a:gd name="T82" fmla="*/ 0 w 102"/>
                <a:gd name="T83" fmla="*/ 0 h 330"/>
                <a:gd name="T84" fmla="*/ 0 w 102"/>
                <a:gd name="T85" fmla="*/ 0 h 330"/>
                <a:gd name="T86" fmla="*/ 0 w 102"/>
                <a:gd name="T87" fmla="*/ 0 h 330"/>
                <a:gd name="T88" fmla="*/ 0 w 102"/>
                <a:gd name="T89" fmla="*/ 0 h 330"/>
                <a:gd name="T90" fmla="*/ 0 w 102"/>
                <a:gd name="T91" fmla="*/ 0 h 330"/>
                <a:gd name="T92" fmla="*/ 0 w 102"/>
                <a:gd name="T93" fmla="*/ 0 h 330"/>
                <a:gd name="T94" fmla="*/ 0 w 102"/>
                <a:gd name="T95" fmla="*/ 0 h 330"/>
                <a:gd name="T96" fmla="*/ 0 w 102"/>
                <a:gd name="T97" fmla="*/ 0 h 330"/>
                <a:gd name="T98" fmla="*/ 0 w 102"/>
                <a:gd name="T99" fmla="*/ 0 h 330"/>
                <a:gd name="T100" fmla="*/ 0 w 102"/>
                <a:gd name="T101" fmla="*/ 0 h 330"/>
                <a:gd name="T102" fmla="*/ 0 w 102"/>
                <a:gd name="T103" fmla="*/ 0 h 330"/>
                <a:gd name="T104" fmla="*/ 0 w 102"/>
                <a:gd name="T105" fmla="*/ 0 h 330"/>
                <a:gd name="T106" fmla="*/ 0 w 102"/>
                <a:gd name="T107" fmla="*/ 0 h 330"/>
                <a:gd name="T108" fmla="*/ 0 w 102"/>
                <a:gd name="T109" fmla="*/ 0 h 330"/>
                <a:gd name="T110" fmla="*/ 0 w 102"/>
                <a:gd name="T111" fmla="*/ 0 h 330"/>
                <a:gd name="T112" fmla="*/ 0 w 102"/>
                <a:gd name="T113" fmla="*/ 0 h 330"/>
                <a:gd name="T114" fmla="*/ 0 w 102"/>
                <a:gd name="T115" fmla="*/ 0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330"/>
                <a:gd name="T176" fmla="*/ 102 w 102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0 h 219"/>
                <a:gd name="T2" fmla="*/ 0 w 151"/>
                <a:gd name="T3" fmla="*/ 0 h 219"/>
                <a:gd name="T4" fmla="*/ 0 w 151"/>
                <a:gd name="T5" fmla="*/ 0 h 219"/>
                <a:gd name="T6" fmla="*/ 0 w 151"/>
                <a:gd name="T7" fmla="*/ 0 h 219"/>
                <a:gd name="T8" fmla="*/ 0 w 151"/>
                <a:gd name="T9" fmla="*/ 0 h 219"/>
                <a:gd name="T10" fmla="*/ 0 w 151"/>
                <a:gd name="T11" fmla="*/ 0 h 219"/>
                <a:gd name="T12" fmla="*/ 0 w 151"/>
                <a:gd name="T13" fmla="*/ 0 h 219"/>
                <a:gd name="T14" fmla="*/ 0 w 151"/>
                <a:gd name="T15" fmla="*/ 0 h 219"/>
                <a:gd name="T16" fmla="*/ 0 w 151"/>
                <a:gd name="T17" fmla="*/ 0 h 219"/>
                <a:gd name="T18" fmla="*/ 0 w 151"/>
                <a:gd name="T19" fmla="*/ 0 h 219"/>
                <a:gd name="T20" fmla="*/ 0 w 151"/>
                <a:gd name="T21" fmla="*/ 0 h 219"/>
                <a:gd name="T22" fmla="*/ 0 w 151"/>
                <a:gd name="T23" fmla="*/ 0 h 219"/>
                <a:gd name="T24" fmla="*/ 0 w 151"/>
                <a:gd name="T25" fmla="*/ 0 h 219"/>
                <a:gd name="T26" fmla="*/ 0 w 151"/>
                <a:gd name="T27" fmla="*/ 0 h 219"/>
                <a:gd name="T28" fmla="*/ 0 w 151"/>
                <a:gd name="T29" fmla="*/ 0 h 219"/>
                <a:gd name="T30" fmla="*/ 0 w 151"/>
                <a:gd name="T31" fmla="*/ 0 h 219"/>
                <a:gd name="T32" fmla="*/ 0 w 151"/>
                <a:gd name="T33" fmla="*/ 0 h 219"/>
                <a:gd name="T34" fmla="*/ 0 w 151"/>
                <a:gd name="T35" fmla="*/ 0 h 219"/>
                <a:gd name="T36" fmla="*/ 0 w 151"/>
                <a:gd name="T37" fmla="*/ 0 h 219"/>
                <a:gd name="T38" fmla="*/ 0 w 151"/>
                <a:gd name="T39" fmla="*/ 0 h 219"/>
                <a:gd name="T40" fmla="*/ 0 w 151"/>
                <a:gd name="T41" fmla="*/ 0 h 219"/>
                <a:gd name="T42" fmla="*/ 0 w 151"/>
                <a:gd name="T43" fmla="*/ 0 h 219"/>
                <a:gd name="T44" fmla="*/ 0 w 151"/>
                <a:gd name="T45" fmla="*/ 0 h 219"/>
                <a:gd name="T46" fmla="*/ 0 w 151"/>
                <a:gd name="T47" fmla="*/ 0 h 219"/>
                <a:gd name="T48" fmla="*/ 0 w 151"/>
                <a:gd name="T49" fmla="*/ 0 h 219"/>
                <a:gd name="T50" fmla="*/ 0 w 151"/>
                <a:gd name="T51" fmla="*/ 0 h 219"/>
                <a:gd name="T52" fmla="*/ 0 w 151"/>
                <a:gd name="T53" fmla="*/ 0 h 219"/>
                <a:gd name="T54" fmla="*/ 0 w 151"/>
                <a:gd name="T55" fmla="*/ 0 h 219"/>
                <a:gd name="T56" fmla="*/ 0 w 151"/>
                <a:gd name="T57" fmla="*/ 0 h 219"/>
                <a:gd name="T58" fmla="*/ 0 w 151"/>
                <a:gd name="T59" fmla="*/ 0 h 219"/>
                <a:gd name="T60" fmla="*/ 0 w 151"/>
                <a:gd name="T61" fmla="*/ 0 h 219"/>
                <a:gd name="T62" fmla="*/ 0 w 151"/>
                <a:gd name="T63" fmla="*/ 0 h 219"/>
                <a:gd name="T64" fmla="*/ 0 w 151"/>
                <a:gd name="T65" fmla="*/ 0 h 219"/>
                <a:gd name="T66" fmla="*/ 0 w 151"/>
                <a:gd name="T67" fmla="*/ 0 h 219"/>
                <a:gd name="T68" fmla="*/ 0 w 151"/>
                <a:gd name="T69" fmla="*/ 0 h 219"/>
                <a:gd name="T70" fmla="*/ 0 w 151"/>
                <a:gd name="T71" fmla="*/ 0 h 219"/>
                <a:gd name="T72" fmla="*/ 0 w 151"/>
                <a:gd name="T73" fmla="*/ 0 h 219"/>
                <a:gd name="T74" fmla="*/ 0 w 151"/>
                <a:gd name="T75" fmla="*/ 0 h 219"/>
                <a:gd name="T76" fmla="*/ 0 w 151"/>
                <a:gd name="T77" fmla="*/ 0 h 219"/>
                <a:gd name="T78" fmla="*/ 0 w 151"/>
                <a:gd name="T79" fmla="*/ 0 h 219"/>
                <a:gd name="T80" fmla="*/ 0 w 151"/>
                <a:gd name="T81" fmla="*/ 0 h 219"/>
                <a:gd name="T82" fmla="*/ 0 w 151"/>
                <a:gd name="T83" fmla="*/ 0 h 219"/>
                <a:gd name="T84" fmla="*/ 0 w 151"/>
                <a:gd name="T85" fmla="*/ 0 h 219"/>
                <a:gd name="T86" fmla="*/ 0 w 151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219"/>
                <a:gd name="T134" fmla="*/ 151 w 1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63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445445" grpId="0"/>
      <p:bldP spid="4454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Red-Black tree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354" y="4262806"/>
            <a:ext cx="11605846" cy="2442794"/>
          </a:xfrm>
        </p:spPr>
        <p:txBody>
          <a:bodyPr>
            <a:normAutofit/>
          </a:bodyPr>
          <a:lstStyle/>
          <a:p>
            <a:r>
              <a:rPr lang="en-US" sz="2000" dirty="0"/>
              <a:t>Here, the Lock is associated with the root of the tree</a:t>
            </a:r>
          </a:p>
          <a:p>
            <a:pPr lvl="1"/>
            <a:r>
              <a:rPr lang="en-US" sz="2000" dirty="0"/>
              <a:t>Restricts parallelism but makes sure that tree </a:t>
            </a:r>
            <a:r>
              <a:rPr lang="en-US" sz="2000" i="1" dirty="0"/>
              <a:t>always</a:t>
            </a:r>
            <a:r>
              <a:rPr lang="en-US" sz="2000" dirty="0"/>
              <a:t> consistent</a:t>
            </a:r>
          </a:p>
          <a:p>
            <a:pPr lvl="1"/>
            <a:r>
              <a:rPr lang="en-US" sz="2000" dirty="0"/>
              <a:t>No races at the operation level</a:t>
            </a:r>
          </a:p>
          <a:p>
            <a:r>
              <a:rPr lang="en-US" sz="2000" dirty="0"/>
              <a:t>Threads are exchange information through a consistent data structure</a:t>
            </a:r>
          </a:p>
          <a:p>
            <a:r>
              <a:rPr lang="en-US" sz="2000" dirty="0"/>
              <a:t>Could you make it faster with one lock per node?  Perhaps, but must be careful!</a:t>
            </a:r>
          </a:p>
          <a:p>
            <a:pPr lvl="1"/>
            <a:r>
              <a:rPr lang="en-US" sz="2000" dirty="0"/>
              <a:t>Need to define invariants that are always true despite many simultaneous threads…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2743200" cy="4351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/>
              <a:t>Thread A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Insert(3) {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 err="1">
                <a:latin typeface="Consolas" panose="020B0609020204030204" pitchFamily="49" charset="0"/>
              </a:rPr>
              <a:t>Tree.Insert</a:t>
            </a:r>
            <a:r>
              <a:rPr lang="en-US" sz="1800" kern="0" dirty="0">
                <a:latin typeface="Consolas" panose="020B0609020204030204" pitchFamily="49" charset="0"/>
              </a:rPr>
              <a:t>(3)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2" y="984766"/>
            <a:ext cx="5628351" cy="270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876487" y="3749910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Tree-Based Set Data Structure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 txBox="1">
            <a:spLocks/>
          </p:cNvSpPr>
          <p:nvPr/>
        </p:nvSpPr>
        <p:spPr>
          <a:xfrm>
            <a:off x="9144000" y="762000"/>
            <a:ext cx="2819400" cy="4823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/>
              <a:t>Thread B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Insert(4)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Tree.insert</a:t>
            </a:r>
            <a:r>
              <a:rPr lang="en-US" sz="1800" b="0" kern="0" dirty="0">
                <a:latin typeface="Consolas" panose="020B0609020204030204" pitchFamily="49" charset="0"/>
              </a:rPr>
              <a:t>(4)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Get(6)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  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Tree.search</a:t>
            </a:r>
            <a:r>
              <a:rPr lang="en-US" sz="1800" b="0" kern="0" dirty="0">
                <a:latin typeface="Consolas" panose="020B0609020204030204" pitchFamily="49" charset="0"/>
              </a:rPr>
              <a:t>(6)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697433"/>
            <a:ext cx="10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Light"/>
              </a:rPr>
              <a:t>treelock</a:t>
            </a:r>
            <a:endParaRPr lang="en-US" dirty="0">
              <a:latin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91626" y="925998"/>
            <a:ext cx="818574" cy="29320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357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728912" y="838200"/>
            <a:ext cx="2895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interrupts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700712" y="901700"/>
            <a:ext cx="3810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(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go to sleep() //?? 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624512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342900" y="2489200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lock.Acquire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805112" y="16002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2805112" y="39624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>
            <a:off x="2271712" y="3733800"/>
            <a:ext cx="508000" cy="393700"/>
          </a:xfrm>
          <a:custGeom>
            <a:avLst/>
            <a:gdLst>
              <a:gd name="T0" fmla="*/ 0 w 1222375"/>
              <a:gd name="T1" fmla="*/ 0 h 333375"/>
              <a:gd name="T2" fmla="*/ 2617 w 1222375"/>
              <a:gd name="T3" fmla="*/ 1067973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>
            <a:off x="2271712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 flipV="1">
            <a:off x="2347912" y="1828800"/>
            <a:ext cx="457200" cy="762000"/>
          </a:xfrm>
          <a:custGeom>
            <a:avLst/>
            <a:gdLst>
              <a:gd name="T0" fmla="*/ 0 w 1222375"/>
              <a:gd name="T1" fmla="*/ 0 h 333375"/>
              <a:gd name="T2" fmla="*/ 1252 w 1222375"/>
              <a:gd name="T3" fmla="*/ 108664398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2271712" y="1162050"/>
            <a:ext cx="3429000" cy="1352550"/>
          </a:xfrm>
          <a:custGeom>
            <a:avLst/>
            <a:gdLst>
              <a:gd name="T0" fmla="*/ 0 w 3540125"/>
              <a:gd name="T1" fmla="*/ 2159956 h 1251057"/>
              <a:gd name="T2" fmla="*/ 711121 w 3540125"/>
              <a:gd name="T3" fmla="*/ 241376 h 1251057"/>
              <a:gd name="T4" fmla="*/ 2120666 w 3540125"/>
              <a:gd name="T5" fmla="*/ 22110 h 1251057"/>
              <a:gd name="T6" fmla="*/ 2831789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2" name="Rounded Rectangle 13"/>
          <p:cNvSpPr>
            <a:spLocks noChangeArrowheads="1"/>
          </p:cNvSpPr>
          <p:nvPr/>
        </p:nvSpPr>
        <p:spPr bwMode="auto">
          <a:xfrm>
            <a:off x="2728912" y="49530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If one thread in critical section, </a:t>
            </a:r>
            <a:r>
              <a:rPr lang="en-US" sz="2000" b="0">
                <a:latin typeface="Helvetica" charset="0"/>
                <a:cs typeface="Helvetica" charset="0"/>
                <a:sym typeface="Wingdings" charset="0"/>
              </a:rPr>
              <a:t>no other activity (including OS) can run! </a:t>
            </a:r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0204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86012" y="838200"/>
            <a:ext cx="3200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test &amp; set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662612" y="685801"/>
            <a:ext cx="3810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233AE1"/>
                </a:solidFill>
                <a:latin typeface="Courier New" charset="0"/>
              </a:rPr>
              <a:t>int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 guard = 0;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// Short busy-wait time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while(</a:t>
            </a:r>
            <a:r>
              <a:rPr lang="en-US" sz="1600" dirty="0" err="1">
                <a:solidFill>
                  <a:srgbClr val="233AE1"/>
                </a:solidFill>
                <a:latin typeface="Courier New" charset="0"/>
              </a:rPr>
              <a:t>test&amp;set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(guard));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if (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  go to sleep()&amp;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} else {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 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}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}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586412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while (test&amp;set(guard));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2489200"/>
            <a:ext cx="24622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lock.Acquire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462212" y="1608138"/>
            <a:ext cx="3429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hlink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while(test&amp;set(value));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462212" y="39624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2" name="Rounded Rectangle 9"/>
          <p:cNvSpPr>
            <a:spLocks noChangeArrowheads="1"/>
          </p:cNvSpPr>
          <p:nvPr/>
        </p:nvSpPr>
        <p:spPr bwMode="auto">
          <a:xfrm>
            <a:off x="2538412" y="5105400"/>
            <a:ext cx="2895600" cy="12192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Threads waiting to enter critical section busy-wait</a:t>
            </a:r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>
            <a:off x="2233612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>
            <a:off x="2233612" y="3733800"/>
            <a:ext cx="304800" cy="381000"/>
          </a:xfrm>
          <a:custGeom>
            <a:avLst/>
            <a:gdLst>
              <a:gd name="T0" fmla="*/ 0 w 1222375"/>
              <a:gd name="T1" fmla="*/ 0 h 333375"/>
              <a:gd name="T2" fmla="*/ 73 w 1222375"/>
              <a:gd name="T3" fmla="*/ 848939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5" name="Freeform 12"/>
          <p:cNvSpPr>
            <a:spLocks/>
          </p:cNvSpPr>
          <p:nvPr/>
        </p:nvSpPr>
        <p:spPr bwMode="auto">
          <a:xfrm flipV="1">
            <a:off x="2157412" y="2057400"/>
            <a:ext cx="381000" cy="457200"/>
          </a:xfrm>
          <a:custGeom>
            <a:avLst/>
            <a:gdLst>
              <a:gd name="T0" fmla="*/ 0 w 1222375"/>
              <a:gd name="T1" fmla="*/ 0 h 333375"/>
              <a:gd name="T2" fmla="*/ 349 w 1222375"/>
              <a:gd name="T3" fmla="*/ 3041914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6" name="Freeform 13"/>
          <p:cNvSpPr>
            <a:spLocks/>
          </p:cNvSpPr>
          <p:nvPr/>
        </p:nvSpPr>
        <p:spPr bwMode="auto">
          <a:xfrm>
            <a:off x="2005012" y="1162050"/>
            <a:ext cx="3657600" cy="1352550"/>
          </a:xfrm>
          <a:custGeom>
            <a:avLst/>
            <a:gdLst>
              <a:gd name="T0" fmla="*/ 0 w 3540125"/>
              <a:gd name="T1" fmla="*/ 2159956 h 1251057"/>
              <a:gd name="T2" fmla="*/ 1117235 w 3540125"/>
              <a:gd name="T3" fmla="*/ 241376 h 1251057"/>
              <a:gd name="T4" fmla="*/ 3331759 w 3540125"/>
              <a:gd name="T5" fmla="*/ 22110 h 1251057"/>
              <a:gd name="T6" fmla="*/ 4448995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388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: Fast </a:t>
            </a:r>
            <a:r>
              <a:rPr lang="en-US" dirty="0" err="1"/>
              <a:t>Userspace</a:t>
            </a:r>
            <a:r>
              <a:rPr lang="en-US" dirty="0"/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3702"/>
            <a:ext cx="10515600" cy="321558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dirty="0"/>
              <a:t> points to a 32-bit value in user space</a:t>
            </a:r>
          </a:p>
          <a:p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endParaRPr lang="en-US" dirty="0">
              <a:solidFill>
                <a:srgbClr val="006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FUTEX_WAIT</a:t>
            </a:r>
            <a:r>
              <a:rPr lang="en-US" dirty="0"/>
              <a:t> – if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== *</a:t>
            </a:r>
            <a:r>
              <a:rPr lang="en-US" dirty="0" err="1">
                <a:latin typeface="Consolas" panose="020B0609020204030204" pitchFamily="49" charset="0"/>
              </a:rPr>
              <a:t>uaddr</a:t>
            </a:r>
            <a:r>
              <a:rPr lang="en-US" dirty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FUTEX_WAKE</a:t>
            </a:r>
          </a:p>
          <a:p>
            <a:pPr lvl="2"/>
            <a:r>
              <a:rPr lang="en-US" b="1" i="1" dirty="0"/>
              <a:t>Atomic</a:t>
            </a:r>
            <a:r>
              <a:rPr lang="en-US" dirty="0"/>
              <a:t> check that condition still holds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/>
              <a:t> – wake up at most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dirty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FUTEX_CMP_REQUEUE</a:t>
            </a:r>
          </a:p>
          <a:p>
            <a:r>
              <a:rPr lang="en-US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to a </a:t>
            </a:r>
            <a:r>
              <a:rPr lang="en-US" i="1" dirty="0" err="1"/>
              <a:t>timespec</a:t>
            </a:r>
            <a:r>
              <a:rPr lang="en-US" dirty="0"/>
              <a:t> structure that specifies a timeout for the op</a:t>
            </a:r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957470" y="8382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	  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const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struct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b="1" i="1" dirty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978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9291-30D7-4D59-8190-708CDC78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</a:t>
            </a:r>
            <a:r>
              <a:rPr lang="en-US" dirty="0" err="1">
                <a:latin typeface="Gill Sans Light"/>
              </a:rPr>
              <a:t>futex</a:t>
            </a:r>
            <a:r>
              <a:rPr lang="en-US" dirty="0">
                <a:latin typeface="Gill Sans Light"/>
              </a:rPr>
              <a:t>: Fast </a:t>
            </a:r>
            <a:r>
              <a:rPr lang="en-US" dirty="0" err="1">
                <a:latin typeface="Gill Sans Light"/>
              </a:rPr>
              <a:t>Userspace</a:t>
            </a:r>
            <a:r>
              <a:rPr lang="en-US" dirty="0">
                <a:latin typeface="Gill Sans Light"/>
              </a:rPr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F283-9467-4DAF-945B-3AB965D9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Futex</a:t>
            </a:r>
            <a:r>
              <a:rPr lang="en-US" dirty="0"/>
              <a:t>: </a:t>
            </a:r>
            <a:r>
              <a:rPr lang="en-US" dirty="0" err="1"/>
              <a:t>Kernelspace</a:t>
            </a:r>
            <a:r>
              <a:rPr lang="en-US" dirty="0"/>
              <a:t> wait queue attached to </a:t>
            </a:r>
            <a:r>
              <a:rPr lang="en-US" dirty="0" err="1"/>
              <a:t>userspace</a:t>
            </a:r>
            <a:r>
              <a:rPr lang="en-US" dirty="0"/>
              <a:t> atomic integer</a:t>
            </a:r>
          </a:p>
          <a:p>
            <a:r>
              <a:rPr lang="en-US" dirty="0"/>
              <a:t>Idea: </a:t>
            </a:r>
            <a:r>
              <a:rPr lang="en-US" dirty="0" err="1"/>
              <a:t>Userspace</a:t>
            </a:r>
            <a:r>
              <a:rPr lang="en-US" dirty="0"/>
              <a:t> lock is </a:t>
            </a:r>
            <a:r>
              <a:rPr lang="en-US" i="1" dirty="0" err="1"/>
              <a:t>syscall</a:t>
            </a:r>
            <a:r>
              <a:rPr lang="en-US" i="1" dirty="0"/>
              <a:t>-free</a:t>
            </a:r>
            <a:r>
              <a:rPr lang="en-US" dirty="0"/>
              <a:t> in the uncontended case</a:t>
            </a:r>
          </a:p>
          <a:p>
            <a:r>
              <a:rPr lang="en-US" dirty="0"/>
              <a:t>Lock has three states</a:t>
            </a:r>
          </a:p>
          <a:p>
            <a:pPr lvl="1"/>
            <a:r>
              <a:rPr lang="en-US" dirty="0"/>
              <a:t>Free (no </a:t>
            </a:r>
            <a:r>
              <a:rPr lang="en-US" dirty="0" err="1"/>
              <a:t>syscall</a:t>
            </a:r>
            <a:r>
              <a:rPr lang="en-US" dirty="0"/>
              <a:t> when acquiring lock)</a:t>
            </a:r>
          </a:p>
          <a:p>
            <a:pPr lvl="1"/>
            <a:r>
              <a:rPr lang="en-US" dirty="0"/>
              <a:t>Busy, no waiters (no </a:t>
            </a:r>
            <a:r>
              <a:rPr lang="en-US" dirty="0" err="1"/>
              <a:t>syscall</a:t>
            </a:r>
            <a:r>
              <a:rPr lang="en-US" dirty="0"/>
              <a:t> when releasing lock)</a:t>
            </a:r>
          </a:p>
          <a:p>
            <a:pPr lvl="1"/>
            <a:r>
              <a:rPr lang="en-US" dirty="0"/>
              <a:t>Busy, possibly with some waiters</a:t>
            </a:r>
          </a:p>
          <a:p>
            <a:pPr lvl="1"/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 is not exposed in </a:t>
            </a:r>
            <a:r>
              <a:rPr lang="en-US" dirty="0" err="1"/>
              <a:t>libc</a:t>
            </a:r>
            <a:r>
              <a:rPr lang="en-US" dirty="0"/>
              <a:t>; it is used within the implementation of </a:t>
            </a:r>
            <a:r>
              <a:rPr lang="en-US" dirty="0" err="1"/>
              <a:t>pthreads</a:t>
            </a:r>
            <a:endParaRPr lang="en-US" dirty="0"/>
          </a:p>
          <a:p>
            <a:r>
              <a:rPr lang="en-US" dirty="0"/>
              <a:t>Properly </a:t>
            </a:r>
            <a:r>
              <a:rPr lang="en-US" dirty="0" err="1"/>
              <a:t>futex</a:t>
            </a:r>
            <a:r>
              <a:rPr lang="en-US" dirty="0"/>
              <a:t> usage will not use system calls except when lock is contended (usually rare)</a:t>
            </a:r>
          </a:p>
        </p:txBody>
      </p:sp>
    </p:spTree>
    <p:extLst>
      <p:ext uri="{BB962C8B-B14F-4D97-AF65-F5344CB8AC3E}">
        <p14:creationId xmlns:p14="http://schemas.microsoft.com/office/powerpoint/2010/main" val="77718362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Userspace</a:t>
            </a:r>
            <a:r>
              <a:rPr lang="en-US" dirty="0"/>
              <a:t> Locks with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9593"/>
            <a:ext cx="10515600" cy="1529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</a:t>
            </a:r>
            <a:r>
              <a:rPr lang="en-US" dirty="0" err="1"/>
              <a:t>syscall</a:t>
            </a:r>
            <a:r>
              <a:rPr lang="en-US" dirty="0"/>
              <a:t>-free in the uncontended case</a:t>
            </a:r>
          </a:p>
          <a:p>
            <a:pPr lvl="1"/>
            <a:r>
              <a:rPr lang="en-US" dirty="0"/>
              <a:t>Temporarily falls back to </a:t>
            </a:r>
            <a:r>
              <a:rPr lang="en-US" dirty="0" err="1"/>
              <a:t>syscalls</a:t>
            </a:r>
            <a:r>
              <a:rPr lang="en-US" dirty="0"/>
              <a:t> if multiple waiters, or concurrent acquire/release</a:t>
            </a:r>
          </a:p>
          <a:p>
            <a:r>
              <a:rPr lang="en-US" dirty="0"/>
              <a:t>But it can be considerably optimized!</a:t>
            </a:r>
          </a:p>
          <a:p>
            <a:pPr lvl="1"/>
            <a:r>
              <a:rPr lang="en-US" dirty="0"/>
              <a:t>See “</a:t>
            </a:r>
            <a:r>
              <a:rPr lang="en-US" dirty="0" err="1">
                <a:hlinkClick r:id="rId2"/>
              </a:rPr>
              <a:t>Futexes</a:t>
            </a:r>
            <a:r>
              <a:rPr lang="en-US" dirty="0">
                <a:hlinkClick r:id="rId2"/>
              </a:rPr>
              <a:t> are Tricky</a:t>
            </a:r>
            <a:r>
              <a:rPr lang="en-US" dirty="0"/>
              <a:t>” by Ulrich </a:t>
            </a:r>
            <a:r>
              <a:rPr lang="en-US" dirty="0" err="1"/>
              <a:t>Drepper</a:t>
            </a:r>
            <a:endParaRPr lang="en-US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63" y="853437"/>
            <a:ext cx="5628860" cy="322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value = 0;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 = false;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(&amp;value, FUTEX_WAKE, 1);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// </a:t>
            </a:r>
            <a:r>
              <a:rPr lang="en-US" altLang="en-US" sz="1900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 wake up 1 sleeping thread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9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784639" y="853437"/>
            <a:ext cx="5689601" cy="3308350"/>
            <a:chOff x="-136" y="1152"/>
            <a:chExt cx="3584" cy="2084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6" y="1152"/>
              <a:ext cx="3584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int value = 0; // free</a:t>
              </a:r>
            </a:p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bool 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 = false;</a:t>
              </a:r>
            </a:p>
            <a:p>
              <a:pPr algn="l"/>
              <a:endParaRPr lang="en-US" altLang="en-US" sz="19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while (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(value)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(&amp;value, FUTEX_WAIT, 1);</a:t>
              </a:r>
            </a:p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		// 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: sleep if lock is acquired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5892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Producer-Consumer with a Bounded Buffer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want producer and consumer to have to work in lockstep,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62" y="2233676"/>
            <a:ext cx="2223799" cy="23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312443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67974</TotalTime>
  <Pages>60</Pages>
  <Words>9034</Words>
  <Application>Microsoft Macintosh PowerPoint</Application>
  <PresentationFormat>Widescreen</PresentationFormat>
  <Paragraphs>1211</Paragraphs>
  <Slides>84</Slides>
  <Notes>70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Office</vt:lpstr>
      <vt:lpstr>CS162 Operating Systems and Systems Programming Lecture 7  Synchronization 2: Semaphores (Con’t) Lock Implementation, Atomic Instructions</vt:lpstr>
      <vt:lpstr>Recall: Multithreaded Stack Example</vt:lpstr>
      <vt:lpstr>Recall: Use of Timer Interrupt to Return Control</vt:lpstr>
      <vt:lpstr>Hardware Context Switch Support in x86</vt:lpstr>
      <vt:lpstr>Pintos: Kernel Crossing on Syscall or Interrupt</vt:lpstr>
      <vt:lpstr>Pintos: Context Switch – Scheduling</vt:lpstr>
      <vt:lpstr>Recall: Fix banking problem with Locks!</vt:lpstr>
      <vt:lpstr>Recall: Red-Black tree example</vt:lpstr>
      <vt:lpstr>Producer-Consumer with a Bounded Buffer</vt:lpstr>
      <vt:lpstr>Circular Buffer Data Structure (sequential case)</vt:lpstr>
      <vt:lpstr>Circular Buffer – first cut</vt:lpstr>
      <vt:lpstr>Circular Buffer – 2nd cut</vt:lpstr>
      <vt:lpstr>PowerPoint Presentation</vt:lpstr>
      <vt:lpstr>Higher-level Primitives than Locks</vt:lpstr>
      <vt:lpstr>Recall: 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PowerPoint Presentation</vt:lpstr>
      <vt:lpstr>Administrivia</vt:lpstr>
      <vt:lpstr>PowerPoint Presentation</vt:lpstr>
      <vt:lpstr>Where are we going with synchronization?</vt:lpstr>
      <vt:lpstr>Motivating Example: “Too Much Milk”</vt:lpstr>
      <vt:lpstr>Recall: What is a lock?</vt:lpstr>
      <vt:lpstr>Too Much Milk: Correctness Properties</vt:lpstr>
      <vt:lpstr>Too Much Milk: Solution #1</vt:lpstr>
      <vt:lpstr>Too Much Milk: Solution #1</vt:lpstr>
      <vt:lpstr>Too Much Milk: Solution #1</vt:lpstr>
      <vt:lpstr>Too Much Milk: Solution #1½ </vt:lpstr>
      <vt:lpstr>Too Much Milk Solution #2</vt:lpstr>
      <vt:lpstr>Too Much Milk Solution #2: problem!</vt:lpstr>
      <vt:lpstr>Too Much Milk Solution #3</vt:lpstr>
      <vt:lpstr>Case 1</vt:lpstr>
      <vt:lpstr>Case 1</vt:lpstr>
      <vt:lpstr>Case 1</vt:lpstr>
      <vt:lpstr>Case 2</vt:lpstr>
      <vt:lpstr>Case 2</vt:lpstr>
      <vt:lpstr>Case 2</vt:lpstr>
      <vt:lpstr>This Generalizes to n Threads…</vt:lpstr>
      <vt:lpstr>Solution #3 discussion</vt:lpstr>
      <vt:lpstr>Too Much Milk: Solution #4?</vt:lpstr>
      <vt:lpstr>PowerPoint Presentation</vt:lpstr>
      <vt:lpstr>Back to: How to Implement Locks?</vt:lpstr>
      <vt:lpstr>Naïve use of Interrupt Enable/Disable</vt:lpstr>
      <vt:lpstr>Better Implementation of Locks by Disabling Interrupts</vt:lpstr>
      <vt:lpstr>New Lock Implementation: Discussion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How to Re-enable After Sleep()?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PowerPoint Presentation</vt:lpstr>
      <vt:lpstr>Recall: Multithreaded Server</vt:lpstr>
      <vt:lpstr>Simple Performance Model</vt:lpstr>
      <vt:lpstr>Highly Contended Case – in a picture</vt:lpstr>
      <vt:lpstr>Back to system performance</vt:lpstr>
      <vt:lpstr>Uncontended Many-Lock Case</vt:lpstr>
      <vt:lpstr>Recall: Basic cost of a system call</vt:lpstr>
      <vt:lpstr>PowerPoint Presentation</vt:lpstr>
      <vt:lpstr>Atomic Read-Modify-Write Instructions</vt:lpstr>
      <vt:lpstr>Examples of Read-Modify-Write </vt:lpstr>
      <vt:lpstr>Conclusion</vt:lpstr>
      <vt:lpstr>PowerPoint Presentation</vt:lpstr>
      <vt:lpstr>Using of Compare&amp;Swap for queues </vt:lpstr>
      <vt:lpstr>Implementing Locks with test&amp;set</vt:lpstr>
      <vt:lpstr>Problem: Busy-Waiting for Lock</vt:lpstr>
      <vt:lpstr>Multiprocessor Spin Locks: test&amp;test&amp;set</vt:lpstr>
      <vt:lpstr>Better Locks using test&amp;set</vt:lpstr>
      <vt:lpstr>Recall: Locks using Interrupts vs. test&amp;set</vt:lpstr>
      <vt:lpstr>Recap: Locks using interrupts</vt:lpstr>
      <vt:lpstr>Recap: Locks using test &amp; set</vt:lpstr>
      <vt:lpstr>Linux futex: Fast Userspace Mutex</vt:lpstr>
      <vt:lpstr>Linux futex: Fast Userspace Mutex</vt:lpstr>
      <vt:lpstr>Example: Userspace Locks with futex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817</cp:revision>
  <cp:lastPrinted>2020-09-22T01:15:24Z</cp:lastPrinted>
  <dcterms:created xsi:type="dcterms:W3CDTF">1995-08-12T11:37:26Z</dcterms:created>
  <dcterms:modified xsi:type="dcterms:W3CDTF">2021-02-03T06:51:30Z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