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1124" r:id="rId3"/>
    <p:sldId id="1031" r:id="rId4"/>
    <p:sldId id="1009" r:id="rId5"/>
    <p:sldId id="1020" r:id="rId6"/>
    <p:sldId id="981" r:id="rId7"/>
    <p:sldId id="984" r:id="rId8"/>
    <p:sldId id="1129" r:id="rId9"/>
    <p:sldId id="1037" r:id="rId10"/>
    <p:sldId id="1043" r:id="rId11"/>
    <p:sldId id="1125" r:id="rId12"/>
    <p:sldId id="1040" r:id="rId13"/>
    <p:sldId id="1100" r:id="rId14"/>
    <p:sldId id="1041" r:id="rId15"/>
    <p:sldId id="1033" r:id="rId16"/>
    <p:sldId id="1044" r:id="rId17"/>
    <p:sldId id="1047" r:id="rId18"/>
    <p:sldId id="1130" r:id="rId19"/>
    <p:sldId id="1128" r:id="rId20"/>
    <p:sldId id="1131" r:id="rId21"/>
    <p:sldId id="1135" r:id="rId22"/>
    <p:sldId id="1048" r:id="rId23"/>
    <p:sldId id="1049" r:id="rId24"/>
    <p:sldId id="1123" r:id="rId25"/>
    <p:sldId id="1050" r:id="rId26"/>
    <p:sldId id="1051" r:id="rId27"/>
    <p:sldId id="1052" r:id="rId28"/>
    <p:sldId id="1053" r:id="rId29"/>
    <p:sldId id="1054" r:id="rId30"/>
    <p:sldId id="1055" r:id="rId31"/>
    <p:sldId id="1056" r:id="rId32"/>
    <p:sldId id="1126" r:id="rId33"/>
    <p:sldId id="1057" r:id="rId34"/>
    <p:sldId id="1058" r:id="rId35"/>
    <p:sldId id="1059" r:id="rId36"/>
    <p:sldId id="1060" r:id="rId37"/>
    <p:sldId id="1061" r:id="rId38"/>
    <p:sldId id="1062" r:id="rId39"/>
    <p:sldId id="1063" r:id="rId40"/>
    <p:sldId id="1065" r:id="rId41"/>
    <p:sldId id="1066" r:id="rId42"/>
    <p:sldId id="1132" r:id="rId43"/>
    <p:sldId id="1102" r:id="rId44"/>
    <p:sldId id="1101" r:id="rId45"/>
    <p:sldId id="1067" r:id="rId46"/>
    <p:sldId id="1068" r:id="rId47"/>
    <p:sldId id="1069" r:id="rId48"/>
    <p:sldId id="1070" r:id="rId49"/>
    <p:sldId id="1071" r:id="rId50"/>
    <p:sldId id="1133" r:id="rId51"/>
    <p:sldId id="1072" r:id="rId52"/>
    <p:sldId id="1104" r:id="rId53"/>
    <p:sldId id="1106" r:id="rId54"/>
    <p:sldId id="1077" r:id="rId55"/>
    <p:sldId id="1073" r:id="rId56"/>
    <p:sldId id="1074" r:id="rId57"/>
    <p:sldId id="1107" r:id="rId58"/>
    <p:sldId id="1109" r:id="rId59"/>
    <p:sldId id="1099" r:id="rId60"/>
    <p:sldId id="1127" r:id="rId61"/>
    <p:sldId id="1134" r:id="rId62"/>
    <p:sldId id="1110" r:id="rId63"/>
    <p:sldId id="1111" r:id="rId64"/>
    <p:sldId id="1112" r:id="rId65"/>
    <p:sldId id="1113" r:id="rId66"/>
    <p:sldId id="1114" r:id="rId67"/>
    <p:sldId id="1115" r:id="rId68"/>
    <p:sldId id="1122" r:id="rId69"/>
    <p:sldId id="1117" r:id="rId70"/>
    <p:sldId id="1118" r:id="rId71"/>
    <p:sldId id="1119" r:id="rId72"/>
    <p:sldId id="1120" r:id="rId73"/>
    <p:sldId id="1098" r:id="rId74"/>
    <p:sldId id="1136" r:id="rId7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46030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86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53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55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5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1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268173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7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733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>
                <a:ea typeface="Gulim" panose="020B0600000101010101" pitchFamily="34" charset="-127"/>
              </a:rPr>
              <a:t>Kubitowicz</a:t>
            </a:r>
            <a:r>
              <a:rPr lang="en-US" altLang="ko-KR" dirty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But </a:t>
            </a:r>
            <a:r>
              <a:rPr lang="en-US" altLang="ko-KR" dirty="0" err="1">
                <a:ea typeface="Gulim" panose="020B0600000101010101" pitchFamily="34" charset="-127"/>
              </a:rPr>
              <a:t>Kubi’s</a:t>
            </a:r>
            <a:r>
              <a:rPr lang="en-US" altLang="ko-KR" dirty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4111807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26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6452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022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109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95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06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41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4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5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87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33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7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X could be (13, 5, 3)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5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228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18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5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55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567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0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38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09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4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4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855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973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26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548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07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3952349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88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9" y="8763001"/>
            <a:ext cx="3038475" cy="409575"/>
          </a:xfrm>
          <a:prstGeom prst="rect">
            <a:avLst/>
          </a:prstGeom>
        </p:spPr>
        <p:txBody>
          <a:bodyPr lIns="91427" tIns="45714" rIns="91427" bIns="45714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81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4797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1" name="Google Shape;9;p94">
            <a:extLst>
              <a:ext uri="{FF2B5EF4-FFF2-40B4-BE49-F238E27FC236}">
                <a16:creationId xmlns:a16="http://schemas.microsoft.com/office/drawing/2014/main" id="{2F604A00-640A-C84F-9F7F-F5186DF4DCB8}"/>
              </a:ext>
            </a:extLst>
          </p:cNvPr>
          <p:cNvSpPr/>
          <p:nvPr userDrawn="1"/>
        </p:nvSpPr>
        <p:spPr>
          <a:xfrm>
            <a:off x="8001000" y="6551613"/>
            <a:ext cx="888044" cy="3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6.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0;p94">
            <a:extLst>
              <a:ext uri="{FF2B5EF4-FFF2-40B4-BE49-F238E27FC236}">
                <a16:creationId xmlns:a16="http://schemas.microsoft.com/office/drawing/2014/main" id="{48B417C8-4194-F747-9935-F4CD9E901DA0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2/4/21</a:t>
            </a:r>
            <a:endParaRPr dirty="0"/>
          </a:p>
        </p:txBody>
      </p:sp>
      <p:sp>
        <p:nvSpPr>
          <p:cNvPr id="13" name="Google Shape;12;p94">
            <a:extLst>
              <a:ext uri="{FF2B5EF4-FFF2-40B4-BE49-F238E27FC236}">
                <a16:creationId xmlns:a16="http://schemas.microsoft.com/office/drawing/2014/main" id="{A1F93211-C4DC-374D-B0F5-856FB384D945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anderson/teach/comp790/papers/mars_pathfinder_long_versio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terembsw.blogspot.com/2014/09/a-case-study-of-toyota-unintende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6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Synchronization 1: Concurrency </a:t>
            </a:r>
            <a:br>
              <a:rPr lang="en-US" sz="3200" dirty="0"/>
            </a:br>
            <a:r>
              <a:rPr lang="en-US" sz="3200" dirty="0"/>
              <a:t>and Mutual Exclusion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February 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353300" cy="594518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Context 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134982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85C098-5F2C-BB42-B59D-046AFC41502B}"/>
              </a:ext>
            </a:extLst>
          </p:cNvPr>
          <p:cNvGrpSpPr/>
          <p:nvPr/>
        </p:nvGrpSpPr>
        <p:grpSpPr>
          <a:xfrm>
            <a:off x="1219200" y="1356518"/>
            <a:ext cx="8385295" cy="4968083"/>
            <a:chOff x="538909" y="1752599"/>
            <a:chExt cx="8385295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3200400" y="1752599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3283898" y="6309003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Privilege Level: 0 - sys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538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6161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3728291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6623891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3728291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6623891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64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charset="0"/>
              </a:rPr>
              <a:t>Lifecycle of a Process or Thread</a:t>
            </a: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>
                <a:ea typeface="Gulim" charset="0"/>
              </a:rPr>
              <a:t>:  The process/thread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>
                <a:ea typeface="Gulim" charset="0"/>
              </a:rPr>
              <a:t>:  The process has finished execution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2819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5022850" y="1476376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4876800" y="2454275"/>
            <a:ext cx="507636" cy="781647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 rot="176822">
            <a:off x="6651625" y="2449687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 rot="189247">
            <a:off x="4103689" y="1317405"/>
            <a:ext cx="814386" cy="528638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7123113" y="1323180"/>
            <a:ext cx="933034" cy="519114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2819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6391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8056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5391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5035550" y="2400301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5029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6397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4321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5022434" y="1452563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1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429500" cy="1325563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38300" y="4691062"/>
            <a:ext cx="8610600" cy="1905000"/>
          </a:xfrm>
        </p:spPr>
        <p:txBody>
          <a:bodyPr/>
          <a:lstStyle/>
          <a:p>
            <a:r>
              <a:rPr lang="en-US" altLang="en-US" dirty="0"/>
              <a:t>PCBs move from queue to queue</a:t>
            </a:r>
          </a:p>
          <a:p>
            <a:r>
              <a:rPr lang="en-US" altLang="en-US" b="1" dirty="0"/>
              <a:t>Scheduling:</a:t>
            </a:r>
            <a:r>
              <a:rPr lang="en-US" altLang="en-US" dirty="0"/>
              <a:t> which order to remove from queue</a:t>
            </a:r>
          </a:p>
          <a:p>
            <a:pPr lvl="1"/>
            <a:r>
              <a:rPr lang="en-US" altLang="en-US" dirty="0"/>
              <a:t>Much more on this soon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971800" y="9144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60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Process not running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 PCB </a:t>
            </a:r>
            <a:r>
              <a:rPr lang="en-US" altLang="ko-KR" sz="2000" dirty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3779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9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16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3779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8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3703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3779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3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3703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703389" y="1905000"/>
            <a:ext cx="2076451" cy="3989388"/>
            <a:chOff x="124" y="510"/>
            <a:chExt cx="1308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01" y="510"/>
              <a:ext cx="5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Ready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164" y="105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USB</a:t>
              </a:r>
            </a:p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164" y="153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164" y="2063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24" y="2591"/>
              <a:ext cx="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Ether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1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3863096"/>
            <a:ext cx="8610600" cy="2537704"/>
          </a:xfrm>
        </p:spPr>
        <p:txBody>
          <a:bodyPr>
            <a:normAutofit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/>
              <a:t>Real-time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55257"/>
            <a:ext cx="4724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if (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readyProcesses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(PCBs) ) {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nextPCB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selectProcess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(PCBs);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run(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nextPCB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run_idle_process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914401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75" y="152400"/>
            <a:ext cx="865505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Recall: 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1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2819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2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Shared vs. Per-Thread State</a:t>
            </a:r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2" r="-812"/>
          <a:stretch/>
        </p:blipFill>
        <p:spPr>
          <a:xfrm>
            <a:off x="457200" y="914400"/>
            <a:ext cx="8839200" cy="5105400"/>
          </a:xfrm>
        </p:spPr>
      </p:pic>
    </p:spTree>
    <p:extLst>
      <p:ext uri="{BB962C8B-B14F-4D97-AF65-F5344CB8AC3E}">
        <p14:creationId xmlns:p14="http://schemas.microsoft.com/office/powerpoint/2010/main" val="7572279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The Core of Concurrency: the 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Conceptually, the scheduling loop of the operating system looks as follows:</a:t>
            </a:r>
            <a:br>
              <a:rPr lang="en-US" altLang="ko-KR" dirty="0">
                <a:ea typeface="Gulim" panose="020B0600000101010101" pitchFamily="34" charset="-127"/>
              </a:rPr>
            </a:br>
            <a:endParaRPr lang="en-US" altLang="ko-KR" dirty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This is an </a:t>
            </a:r>
            <a:r>
              <a:rPr lang="en-US" altLang="ko-KR" i="1" dirty="0">
                <a:ea typeface="Gulim" panose="020B0600000101010101" pitchFamily="34" charset="-127"/>
              </a:rPr>
              <a:t>infinite</a:t>
            </a:r>
            <a:r>
              <a:rPr lang="en-US" altLang="ko-KR" dirty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380370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52665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0454"/>
            <a:ext cx="11277600" cy="601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Homework 1 due Wed 2/10</a:t>
            </a:r>
          </a:p>
          <a:p>
            <a:r>
              <a:rPr lang="en-US" dirty="0">
                <a:solidFill>
                  <a:schemeClr val="tx2"/>
                </a:solidFill>
              </a:rPr>
              <a:t>Project 1 in full swing! (Design doc due Tue 2/9)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We expect that your design document will give intuitions behind your designs, not just a dump of pseudo-code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Think of this you are in a company and your TA is you manager</a:t>
            </a:r>
          </a:p>
          <a:p>
            <a:r>
              <a:rPr lang="en-US" dirty="0">
                <a:solidFill>
                  <a:schemeClr val="tx2"/>
                </a:solidFill>
              </a:rPr>
              <a:t>Paradox: need code for design document?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Not full code, just enough prove you have thought through complexities of design</a:t>
            </a:r>
          </a:p>
          <a:p>
            <a:r>
              <a:rPr lang="en-US" dirty="0">
                <a:solidFill>
                  <a:schemeClr val="tx2"/>
                </a:solidFill>
              </a:rPr>
              <a:t>Should be attending your permanent discussion section!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Remember to turn on your camera in Zoom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Discussion section attendance is mandatory</a:t>
            </a:r>
          </a:p>
          <a:p>
            <a:r>
              <a:rPr lang="en-US" dirty="0">
                <a:solidFill>
                  <a:srgbClr val="FF0000"/>
                </a:solidFill>
              </a:rPr>
              <a:t>Midterm 1</a:t>
            </a:r>
            <a:r>
              <a:rPr lang="en-US">
                <a:solidFill>
                  <a:srgbClr val="FF0000"/>
                </a:solidFill>
              </a:rPr>
              <a:t>: Thu </a:t>
            </a:r>
            <a:r>
              <a:rPr lang="en-US" dirty="0">
                <a:solidFill>
                  <a:srgbClr val="FF0000"/>
                </a:solidFill>
              </a:rPr>
              <a:t>February 18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5-6:30PM (Two weeks from today!)</a:t>
            </a:r>
          </a:p>
          <a:p>
            <a:pPr lvl="1"/>
            <a:r>
              <a:rPr lang="en-US" dirty="0"/>
              <a:t>Video Proctored, Use of computer to answer questions</a:t>
            </a:r>
          </a:p>
          <a:p>
            <a:pPr lvl="1"/>
            <a:r>
              <a:rPr lang="en-US" dirty="0"/>
              <a:t>More details as we get closer to exam</a:t>
            </a:r>
          </a:p>
        </p:txBody>
      </p:sp>
    </p:spTree>
    <p:extLst>
      <p:ext uri="{BB962C8B-B14F-4D97-AF65-F5344CB8AC3E}">
        <p14:creationId xmlns:p14="http://schemas.microsoft.com/office/powerpoint/2010/main" val="241011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Today: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0896600" cy="5410200"/>
          </a:xfrm>
        </p:spPr>
        <p:txBody>
          <a:bodyPr/>
          <a:lstStyle/>
          <a:p>
            <a:r>
              <a:rPr lang="en-US" dirty="0"/>
              <a:t>How does an OS provide concurrency through threads?</a:t>
            </a:r>
          </a:p>
          <a:p>
            <a:pPr lvl="1"/>
            <a:r>
              <a:rPr lang="en-US" dirty="0"/>
              <a:t>Brief discussion of process/thread states and scheduling</a:t>
            </a:r>
          </a:p>
          <a:p>
            <a:pPr lvl="1"/>
            <a:r>
              <a:rPr lang="en-US" dirty="0"/>
              <a:t>High-level discussion of how stacks contribute to concurrency</a:t>
            </a:r>
          </a:p>
          <a:p>
            <a:r>
              <a:rPr lang="en-US" dirty="0"/>
              <a:t>Introduce needs for synchronization</a:t>
            </a:r>
          </a:p>
          <a:p>
            <a:r>
              <a:rPr lang="en-US" dirty="0"/>
              <a:t>Discussion of Locks and Semaphores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04336-B193-493B-B5E8-C870DD3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81" y="838200"/>
            <a:ext cx="252781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36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8034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The Core of Concurrency: the 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Conceptually, the scheduling loop of the operating system looks as follows:</a:t>
            </a:r>
            <a:br>
              <a:rPr lang="en-US" altLang="ko-KR" dirty="0">
                <a:ea typeface="Gulim" panose="020B0600000101010101" pitchFamily="34" charset="-127"/>
              </a:rPr>
            </a:br>
            <a:endParaRPr lang="en-US" altLang="ko-KR" dirty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This is an </a:t>
            </a:r>
            <a:r>
              <a:rPr lang="en-US" altLang="ko-KR" i="1" dirty="0">
                <a:ea typeface="Gulim" panose="020B0600000101010101" pitchFamily="34" charset="-127"/>
              </a:rPr>
              <a:t>infinite</a:t>
            </a:r>
            <a:r>
              <a:rPr lang="en-US" altLang="ko-KR" dirty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16586624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>
                <a:ea typeface="Gulim" panose="020B0600000101010101" pitchFamily="34" charset="-127"/>
              </a:rPr>
              <a:t>etc</a:t>
            </a:r>
            <a:r>
              <a:rPr lang="en-US" altLang="ko-KR" dirty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>
                <a:ea typeface="Gulim" panose="020B0600000101010101" pitchFamily="34" charset="-127"/>
              </a:rPr>
              <a:t>preempted</a:t>
            </a:r>
            <a:endParaRPr lang="en-US" altLang="ko-KR" dirty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44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534400" cy="54102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Thread executes a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11554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POSIX API 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			 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</a:rPr>
              <a:t>pthread_yield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(void);   </a:t>
            </a:r>
            <a:b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solidFill>
                  <a:srgbClr val="FF0000"/>
                </a:solidFill>
                <a:latin typeface="Consolas" panose="020B0609020204030204" pitchFamily="49" charset="0"/>
              </a:rPr>
              <a:t>sched_yield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(void);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thread </a:t>
            </a:r>
            <a:r>
              <a:rPr lang="en-US" i="1" dirty="0">
                <a:solidFill>
                  <a:srgbClr val="FF0000"/>
                </a:solidFill>
              </a:rPr>
              <a:t>yields</a:t>
            </a:r>
            <a:r>
              <a:rPr lang="en-US" dirty="0">
                <a:solidFill>
                  <a:srgbClr val="FF0000"/>
                </a:solidFill>
              </a:rPr>
              <a:t> (gives up) CPU so that another thread can run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>
                <a:ea typeface="Gulim" panose="020B0600000101010101" pitchFamily="34" charset="-127"/>
              </a:rPr>
              <a:t>regs</a:t>
            </a:r>
            <a:r>
              <a:rPr lang="en-US" altLang="ko-KR" dirty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5334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5335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542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3433505" y="1435101"/>
            <a:ext cx="3870585" cy="1522413"/>
            <a:chOff x="1202" y="1056"/>
            <a:chExt cx="2446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13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What Do the Stacks Look Like?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506" y="838200"/>
            <a:ext cx="3810000" cy="5486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    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980906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4056858" y="1562100"/>
            <a:ext cx="2533651" cy="3009900"/>
            <a:chOff x="2436" y="984"/>
            <a:chExt cx="1596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6" y="1344"/>
              <a:ext cx="252" cy="1152"/>
              <a:chOff x="4599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239" y="1262"/>
                <a:ext cx="97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b="0" dirty="0">
                    <a:latin typeface="Gill Sans" panose="020B0A02020104020203" pitchFamily="34" charset="77"/>
                    <a:ea typeface="Consolas" charset="0"/>
                    <a:cs typeface="Consolas" panose="020B0609020204030204" pitchFamily="49" charset="0"/>
                  </a:rPr>
                  <a:t>Stack </a:t>
                </a:r>
                <a:r>
                  <a:rPr lang="en-US" altLang="ko-KR" sz="2000" b="0" dirty="0">
                    <a:latin typeface="Gill Sans" panose="020B0A02020104020203" pitchFamily="34" charset="77"/>
                    <a:ea typeface="Gill Sans" charset="0"/>
                    <a:cs typeface="Consolas" panose="020B0609020204030204" pitchFamily="49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971506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304507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199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sz="3000" dirty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tCur,tNew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 /*return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addr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>
              <a:solidFill>
                <a:schemeClr val="accent2"/>
              </a:solidFill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ko-KR" sz="2000" dirty="0">
                <a:solidFill>
                  <a:srgbClr val="53FB25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CPU.r7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CPU.r0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return; /* Return to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6196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11125199" cy="6019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Cautionary tale: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What happened? 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48861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AC8E-F693-AD41-8C92-AE7ACE7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Aren't we still switching contexts?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A701-B82A-2A48-BB59-869A97117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43936"/>
            <a:ext cx="11582400" cy="2461664"/>
          </a:xfrm>
        </p:spPr>
        <p:txBody>
          <a:bodyPr>
            <a:normAutofit/>
          </a:bodyPr>
          <a:lstStyle/>
          <a:p>
            <a:r>
              <a:rPr lang="en-US" sz="2000" dirty="0"/>
              <a:t>Yes, but </a:t>
            </a:r>
            <a:r>
              <a:rPr lang="en-US" sz="2000" dirty="0">
                <a:solidFill>
                  <a:srgbClr val="FF0000"/>
                </a:solidFill>
              </a:rPr>
              <a:t>much cheaper </a:t>
            </a:r>
            <a:r>
              <a:rPr lang="en-US" sz="2000" dirty="0"/>
              <a:t>than switching processes</a:t>
            </a:r>
          </a:p>
          <a:p>
            <a:pPr lvl="1"/>
            <a:r>
              <a:rPr lang="en-US" sz="1800" dirty="0"/>
              <a:t>No need to change address space</a:t>
            </a:r>
          </a:p>
          <a:p>
            <a:r>
              <a:rPr lang="en-US" sz="2000" dirty="0"/>
              <a:t>Some numbers from Linux:</a:t>
            </a:r>
          </a:p>
          <a:p>
            <a:pPr lvl="1"/>
            <a:r>
              <a:rPr lang="en-US" sz="1800" dirty="0"/>
              <a:t>Frequency of context switch: 10-100ms</a:t>
            </a:r>
          </a:p>
          <a:p>
            <a:pPr lvl="1"/>
            <a:r>
              <a:rPr lang="en-US" sz="1800" dirty="0"/>
              <a:t>Switching between processes: 3-4 </a:t>
            </a:r>
            <a:r>
              <a:rPr lang="en-US" sz="1800" dirty="0" err="1"/>
              <a:t>μsec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Switching between threads: 100 ns</a:t>
            </a:r>
          </a:p>
          <a:p>
            <a:r>
              <a:rPr lang="en-US" sz="2000" dirty="0"/>
              <a:t>Even cheaper: switch threads (using “yield”) in user-space!</a:t>
            </a:r>
          </a:p>
          <a:p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8086" y="1570463"/>
            <a:ext cx="4495800" cy="2544519"/>
            <a:chOff x="335303" y="3932481"/>
            <a:chExt cx="4495800" cy="2544519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BD917D89-AE76-4173-A3EB-B1C1B32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5420" r="540" b="25180"/>
            <a:stretch>
              <a:fillRect/>
            </a:stretch>
          </p:blipFill>
          <p:spPr bwMode="auto">
            <a:xfrm>
              <a:off x="335303" y="3932481"/>
              <a:ext cx="4495800" cy="168116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BB50054-8986-41A2-8986-FCD0F58A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125" y="5646003"/>
              <a:ext cx="25861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Simple One-to-One</a:t>
              </a:r>
            </a:p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Threading Model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0443" y="805342"/>
            <a:ext cx="2895600" cy="3357265"/>
            <a:chOff x="5370443" y="3260232"/>
            <a:chExt cx="2895600" cy="335726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A1455B3-67C1-4C7F-97C1-58735D1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1207" r="12682" b="1208"/>
            <a:stretch>
              <a:fillRect/>
            </a:stretch>
          </p:blipFill>
          <p:spPr bwMode="auto">
            <a:xfrm>
              <a:off x="5370443" y="3260232"/>
              <a:ext cx="2895600" cy="283845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02273D2-3699-4481-83B0-2718BD467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7893" y="6155832"/>
              <a:ext cx="18607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Many-to-One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10600" y="805342"/>
            <a:ext cx="3276600" cy="3385840"/>
            <a:chOff x="8610600" y="3260232"/>
            <a:chExt cx="3276600" cy="338584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1554D32-3359-4A4D-8FA4-E93B41C59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838" r="6912" b="838"/>
            <a:stretch>
              <a:fillRect/>
            </a:stretch>
          </p:blipFill>
          <p:spPr bwMode="auto">
            <a:xfrm>
              <a:off x="8610600" y="3260232"/>
              <a:ext cx="3276600" cy="28543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A42E076-6DAC-4952-9BA6-5930554A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1499" y="6184407"/>
              <a:ext cx="20473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Many-to-Many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409" y="762000"/>
            <a:ext cx="4980191" cy="3352982"/>
            <a:chOff x="48626" y="3124018"/>
            <a:chExt cx="4980191" cy="33529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D5272B-F9AA-4E44-9952-950BED58CB04}"/>
                </a:ext>
              </a:extLst>
            </p:cNvPr>
            <p:cNvSpPr/>
            <p:nvPr/>
          </p:nvSpPr>
          <p:spPr>
            <a:xfrm>
              <a:off x="48626" y="3147464"/>
              <a:ext cx="4980191" cy="33295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AF7E6-C47D-4B87-8551-9217B09801CE}"/>
                </a:ext>
              </a:extLst>
            </p:cNvPr>
            <p:cNvSpPr txBox="1"/>
            <p:nvPr/>
          </p:nvSpPr>
          <p:spPr>
            <a:xfrm>
              <a:off x="192806" y="3124018"/>
              <a:ext cx="463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What we are talking about</a:t>
              </a:r>
              <a:b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</a:br>
              <a:r>
                <a:rPr lang="en-US" sz="2400" b="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 Today’s lecture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02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4B38-E2F1-4367-9E61-BFF1D0E5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Inter-Process Communication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1A69-75E1-4697-B677-DB72AAC0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to create communication channel between distinct processes</a:t>
            </a:r>
          </a:p>
          <a:p>
            <a:pPr lvl="1"/>
            <a:r>
              <a:rPr lang="en-US" dirty="0"/>
              <a:t>Same or different machines, same or different programming language…</a:t>
            </a:r>
          </a:p>
          <a:p>
            <a:endParaRPr lang="en-US" dirty="0"/>
          </a:p>
          <a:p>
            <a:r>
              <a:rPr lang="en-US" dirty="0"/>
              <a:t>Requires serialization format understood by both</a:t>
            </a:r>
          </a:p>
          <a:p>
            <a:r>
              <a:rPr lang="en-US" dirty="0"/>
              <a:t>Failure in one process isolated from the other</a:t>
            </a:r>
          </a:p>
          <a:p>
            <a:pPr lvl="1"/>
            <a:r>
              <a:rPr lang="en-US" dirty="0"/>
              <a:t>Sharing is done in a controlled way through IPC</a:t>
            </a:r>
          </a:p>
          <a:p>
            <a:pPr lvl="1"/>
            <a:r>
              <a:rPr lang="en-US" dirty="0"/>
              <a:t>Still have to be careful handling what is received via IPC</a:t>
            </a:r>
          </a:p>
          <a:p>
            <a:pPr lvl="1"/>
            <a:endParaRPr lang="en-US" dirty="0"/>
          </a:p>
          <a:p>
            <a:r>
              <a:rPr lang="en-US" dirty="0"/>
              <a:t>Later in the term: Many uses and interaction patterns</a:t>
            </a:r>
          </a:p>
          <a:p>
            <a:pPr lvl="1"/>
            <a:r>
              <a:rPr lang="en-US" dirty="0"/>
              <a:t>Logging process, window management, …</a:t>
            </a:r>
          </a:p>
          <a:p>
            <a:pPr lvl="1"/>
            <a:r>
              <a:rPr lang="en-US" dirty="0"/>
              <a:t>Potentially allows us to move some system functions outside </a:t>
            </a:r>
            <a:br>
              <a:rPr lang="en-US" dirty="0"/>
            </a:br>
            <a:r>
              <a:rPr lang="en-US" dirty="0"/>
              <a:t>of kernel to </a:t>
            </a:r>
            <a:r>
              <a:rPr lang="en-US" dirty="0" err="1"/>
              <a:t>userspace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114800" y="5334000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4610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4953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7467600" y="723900"/>
            <a:ext cx="3733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process: 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proc.: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  <a:endParaRPr lang="en-US" sz="2400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Parallelism: </a:t>
            </a:r>
            <a:r>
              <a:rPr lang="en-US" b="1" dirty="0">
                <a:ea typeface="ＭＳ Ｐゴシック" charset="-128"/>
              </a:rPr>
              <a:t>no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24620527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7281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 flipH="1">
            <a:off x="2968110" y="4724400"/>
            <a:ext cx="16419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6113704" y="4698940"/>
            <a:ext cx="1219200" cy="685800"/>
          </a:xfrm>
          <a:prstGeom prst="wedgeRectCallout">
            <a:avLst>
              <a:gd name="adj1" fmla="val -91057"/>
              <a:gd name="adj2" fmla="val 1722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dirty="0">
                <a:latin typeface="Gill Sans Light"/>
                <a:cs typeface="Gill Sans Light"/>
              </a:rPr>
              <a:t>4</a:t>
            </a:r>
            <a:r>
              <a:rPr lang="en-US" b="0" dirty="0">
                <a:latin typeface="Gill Sans Light"/>
                <a:cs typeface="Gill Sans Light"/>
              </a:rPr>
              <a:t> threads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5AE9D0-05DA-2E43-9A9A-0BF220EB15E1}"/>
              </a:ext>
            </a:extLst>
          </p:cNvPr>
          <p:cNvSpPr/>
          <p:nvPr/>
        </p:nvSpPr>
        <p:spPr bwMode="auto">
          <a:xfrm>
            <a:off x="361581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D8FF9-D88C-3445-8F67-4D3CDC367C33}"/>
              </a:ext>
            </a:extLst>
          </p:cNvPr>
          <p:cNvSpPr/>
          <p:nvPr/>
        </p:nvSpPr>
        <p:spPr bwMode="auto">
          <a:xfrm>
            <a:off x="476250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C669E-8057-5141-A1C8-557C8C16E114}"/>
              </a:ext>
            </a:extLst>
          </p:cNvPr>
          <p:cNvSpPr/>
          <p:nvPr/>
        </p:nvSpPr>
        <p:spPr bwMode="auto">
          <a:xfrm>
            <a:off x="590919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53" name="Straight Arrow Connector 50">
            <a:extLst>
              <a:ext uri="{FF2B5EF4-FFF2-40B4-BE49-F238E27FC236}">
                <a16:creationId xmlns:a16="http://schemas.microsoft.com/office/drawing/2014/main" id="{2F084A93-4232-E548-8D8C-B4BF4E7CFAAA}"/>
              </a:ext>
            </a:extLst>
          </p:cNvPr>
          <p:cNvCxnSpPr>
            <a:cxnSpLocks noChangeShapeType="1"/>
            <a:stCxn id="47" idx="4"/>
            <a:endCxn id="50" idx="0"/>
          </p:cNvCxnSpPr>
          <p:nvPr/>
        </p:nvCxnSpPr>
        <p:spPr bwMode="auto">
          <a:xfrm flipH="1">
            <a:off x="4111110" y="4724401"/>
            <a:ext cx="49899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0">
            <a:extLst>
              <a:ext uri="{FF2B5EF4-FFF2-40B4-BE49-F238E27FC236}">
                <a16:creationId xmlns:a16="http://schemas.microsoft.com/office/drawing/2014/main" id="{84DDE51C-3742-2547-B237-D8158404B844}"/>
              </a:ext>
            </a:extLst>
          </p:cNvPr>
          <p:cNvCxnSpPr>
            <a:cxnSpLocks noChangeShapeType="1"/>
            <a:stCxn id="47" idx="4"/>
            <a:endCxn id="51" idx="0"/>
          </p:cNvCxnSpPr>
          <p:nvPr/>
        </p:nvCxnSpPr>
        <p:spPr bwMode="auto">
          <a:xfrm>
            <a:off x="4610100" y="4724401"/>
            <a:ext cx="64770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50">
            <a:extLst>
              <a:ext uri="{FF2B5EF4-FFF2-40B4-BE49-F238E27FC236}">
                <a16:creationId xmlns:a16="http://schemas.microsoft.com/office/drawing/2014/main" id="{C1FC75E1-CF80-594D-888D-5AD38E189075}"/>
              </a:ext>
            </a:extLst>
          </p:cNvPr>
          <p:cNvCxnSpPr>
            <a:cxnSpLocks noChangeShapeType="1"/>
            <a:stCxn id="47" idx="4"/>
            <a:endCxn id="52" idx="0"/>
          </p:cNvCxnSpPr>
          <p:nvPr/>
        </p:nvCxnSpPr>
        <p:spPr bwMode="auto">
          <a:xfrm>
            <a:off x="4610100" y="4724400"/>
            <a:ext cx="17943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D41CCA5-A071-6242-A622-410AE7D0FB33}"/>
              </a:ext>
            </a:extLst>
          </p:cNvPr>
          <p:cNvSpPr/>
          <p:nvPr/>
        </p:nvSpPr>
        <p:spPr>
          <a:xfrm>
            <a:off x="3695169" y="4890324"/>
            <a:ext cx="1950409" cy="2341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11355D5-2870-FF47-8758-2C5879F0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723900"/>
            <a:ext cx="44196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process: 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proc.: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  <a:endParaRPr lang="en-US" sz="2400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proc: </a:t>
            </a:r>
            <a:r>
              <a:rPr lang="en-US" sz="2400" b="1" dirty="0">
                <a:ea typeface="ＭＳ Ｐゴシック" charset="-128"/>
              </a:rPr>
              <a:t>high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Same proc: </a:t>
            </a:r>
            <a:r>
              <a:rPr lang="en-US" sz="2400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</a:t>
            </a:r>
            <a:r>
              <a:rPr lang="en-US" sz="2400" dirty="0" err="1">
                <a:ea typeface="ＭＳ Ｐゴシック" charset="-128"/>
              </a:rPr>
              <a:t>proc</a:t>
            </a:r>
            <a:r>
              <a:rPr lang="en-US" sz="2400" dirty="0">
                <a:ea typeface="ＭＳ Ｐゴシック" charset="-128"/>
              </a:rPr>
              <a:t>, 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simultaneous core: </a:t>
            </a:r>
            <a:r>
              <a:rPr lang="en-US" sz="2400" b="1" dirty="0">
                <a:ea typeface="ＭＳ Ｐゴシック" charset="-128"/>
              </a:rPr>
              <a:t>medium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Different </a:t>
            </a:r>
            <a:r>
              <a:rPr lang="en-US" sz="2400" dirty="0" err="1">
                <a:ea typeface="ＭＳ Ｐゴシック" charset="-128"/>
              </a:rPr>
              <a:t>proc</a:t>
            </a:r>
            <a:r>
              <a:rPr lang="en-US" sz="2400" dirty="0">
                <a:ea typeface="ＭＳ Ｐゴシック" charset="-128"/>
              </a:rPr>
              <a:t>,</a:t>
            </a:r>
            <a:br>
              <a:rPr lang="en-US" sz="2400" dirty="0">
                <a:ea typeface="ＭＳ Ｐゴシック" charset="-128"/>
              </a:rPr>
            </a:br>
            <a:r>
              <a:rPr lang="en-US" sz="2400" dirty="0">
                <a:ea typeface="ＭＳ Ｐゴシック" charset="-128"/>
              </a:rPr>
              <a:t>offloaded core: high</a:t>
            </a:r>
            <a:endParaRPr lang="en-US" sz="2400" b="1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-128"/>
              </a:rPr>
              <a:t>Parallelism: </a:t>
            </a:r>
            <a:r>
              <a:rPr lang="en-US" b="1" dirty="0">
                <a:ea typeface="ＭＳ Ｐゴシック" charset="-128"/>
              </a:rPr>
              <a:t>yes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4156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>
                <a:latin typeface="Gill Sans Light"/>
              </a:rPr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83236"/>
            <a:ext cx="10134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Hardware scheduling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Superscalar processors can execute multiple </a:t>
            </a:r>
            <a:br>
              <a:rPr lang="en-US" altLang="en-US" dirty="0">
                <a:latin typeface="Gill Sans Light"/>
              </a:rPr>
            </a:br>
            <a:r>
              <a:rPr lang="en-US" altLang="en-US" dirty="0">
                <a:latin typeface="Gill Sans Light"/>
              </a:rPr>
              <a:t>instructions 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>
                <a:latin typeface="Gill Sans Light"/>
              </a:rPr>
              <a:t>Hyperthreading</a:t>
            </a:r>
            <a:r>
              <a:rPr lang="en-US" altLang="en-US" dirty="0">
                <a:latin typeface="Gill Sans Light"/>
              </a:rPr>
              <a:t> duplicates register state to make a</a:t>
            </a:r>
            <a:br>
              <a:rPr lang="en-US" altLang="en-US" dirty="0">
                <a:latin typeface="Gill Sans Light"/>
              </a:rPr>
            </a:br>
            <a:r>
              <a:rPr lang="en-US" altLang="en-US" dirty="0">
                <a:latin typeface="Gill Sans Light"/>
              </a:rPr>
              <a:t>second “thread,” allowing 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Can schedule each thread 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But, sub-linear speedup!</a:t>
            </a:r>
          </a:p>
          <a:p>
            <a:pPr lvl="1"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  <a:p>
            <a:pPr lvl="1"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Original technique called “Simultaneous Multithreading”</a:t>
            </a:r>
            <a:endParaRPr lang="en-US" altLang="ja-JP" dirty="0">
              <a:latin typeface="Gill Sans Ligh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  <a:hlinkClick r:id="rId3"/>
              </a:rPr>
              <a:t>http://www.cs.washington.edu/research/smt/index.html</a:t>
            </a:r>
            <a:r>
              <a:rPr lang="en-US" altLang="en-US" dirty="0">
                <a:latin typeface="Gill Sans Ligh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Gill Sans Light"/>
              </a:rPr>
              <a:t>SPARC, Pentium 4/Xeon (“</a:t>
            </a:r>
            <a:r>
              <a:rPr lang="en-US" altLang="ja-JP" dirty="0" err="1">
                <a:latin typeface="Gill Sans Light"/>
              </a:rPr>
              <a:t>Hyperthreading</a:t>
            </a:r>
            <a:r>
              <a:rPr lang="en-US" altLang="en-US" dirty="0">
                <a:latin typeface="Gill Sans Light"/>
              </a:rPr>
              <a:t>”</a:t>
            </a:r>
            <a:r>
              <a:rPr lang="en-US" altLang="ja-JP" dirty="0">
                <a:latin typeface="Gill Sans Ligh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7620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</a:rPr>
                <a:t>Colored blocks show </a:t>
              </a:r>
            </a:p>
            <a:p>
              <a:pPr algn="ctr"/>
              <a:r>
                <a:rPr lang="en-US" altLang="en-US" sz="2000" b="0" dirty="0">
                  <a:latin typeface="Gill Sans Light"/>
                </a:rPr>
                <a:t>instructions executed</a:t>
              </a:r>
            </a:p>
            <a:p>
              <a:endParaRPr lang="en-US" altLang="en-US" sz="2000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6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4043104" y="1828801"/>
            <a:ext cx="3870585" cy="1522413"/>
            <a:chOff x="1202" y="1056"/>
            <a:chExt cx="2446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932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932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8075613" y="1377369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17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Could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Answer: utilize external events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If we make sure that external events occur </a:t>
            </a:r>
            <a:br>
              <a:rPr lang="en-US" altLang="ko-KR" dirty="0">
                <a:ea typeface="Gulim" panose="020B0600000101010101" pitchFamily="34" charset="-127"/>
              </a:rPr>
            </a:br>
            <a:r>
              <a:rPr lang="en-US" altLang="ko-KR" dirty="0">
                <a:ea typeface="Gulim" panose="020B0600000101010101" pitchFamily="34" charset="-127"/>
              </a:rPr>
              <a:t>frequently enough, can ensure dispatcher runs</a:t>
            </a:r>
          </a:p>
          <a:p>
            <a:pPr lvl="1"/>
            <a:endParaRPr lang="ko-KR" altLang="en-US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94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Maskable</a:t>
            </a:r>
            <a:r>
              <a:rPr lang="en-US" altLang="ko-KR" sz="2200" dirty="0">
                <a:ea typeface="굴림" panose="020B0600000101010101" pitchFamily="34" charset="-127"/>
              </a:rPr>
              <a:t>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1828801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805364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7202488" y="1465264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7720014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81876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178676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327776" y="779464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6021389" y="2303464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7308851" y="2039939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7620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5656264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8893176" y="2670177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8288338" y="685801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8839200" y="1143001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116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4495801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3962401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038601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2362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2362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6748464" y="779464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4546601" y="2244726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2971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4203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2667001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8458206" y="1828800"/>
            <a:ext cx="1479551" cy="369888"/>
            <a:chOff x="4377" y="758"/>
            <a:chExt cx="932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4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2693989" y="1227943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4946319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40" y="908"/>
              <a:ext cx="11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4851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190" y="2472"/>
              <a:ext cx="113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6838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(set mask)</a:t>
              </a: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Network Packet 	from 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(clear Mask)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14" y="1765"/>
              <a:ext cx="1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9176" y="227013"/>
            <a:ext cx="7540625" cy="3683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44675" y="5221288"/>
            <a:ext cx="8534400" cy="1524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1600201" y="1541463"/>
            <a:ext cx="3794127" cy="2546352"/>
            <a:chOff x="100" y="971"/>
            <a:chExt cx="2390" cy="1604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971"/>
              <a:ext cx="725" cy="1604"/>
              <a:chOff x="121" y="971"/>
              <a:chExt cx="725" cy="1604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35" y="1627"/>
                <a:ext cx="16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2693989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7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82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762000"/>
            <a:ext cx="8839200" cy="3581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PC return address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3657602" y="4056061"/>
            <a:ext cx="3819027" cy="2287585"/>
            <a:chOff x="2169" y="2658"/>
            <a:chExt cx="1705" cy="1441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658"/>
              <a:ext cx="217" cy="1238"/>
              <a:chOff x="4608" y="709"/>
              <a:chExt cx="218" cy="1363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41" y="1287"/>
                <a:ext cx="136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27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525" y="5203825"/>
            <a:ext cx="7407275" cy="15240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3348040" y="757238"/>
            <a:ext cx="2700339" cy="3732212"/>
            <a:chOff x="1149" y="505"/>
            <a:chExt cx="1701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6692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2734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/>
              <a:t>Recall: POSIX/Unix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87828"/>
            <a:ext cx="11277600" cy="568917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Memory Buffer is finite:</a:t>
            </a:r>
          </a:p>
          <a:p>
            <a:pPr lvl="1"/>
            <a:r>
              <a:rPr lang="en-US" dirty="0"/>
              <a:t>If producer (A) tries to write when buffer full, it </a:t>
            </a:r>
            <a:r>
              <a:rPr lang="en-US" i="1" dirty="0"/>
              <a:t>blocks </a:t>
            </a:r>
            <a:r>
              <a:rPr lang="en-US" dirty="0"/>
              <a:t>(Put sleep until space)</a:t>
            </a:r>
          </a:p>
          <a:p>
            <a:pPr lvl="1"/>
            <a:r>
              <a:rPr lang="en-US" dirty="0"/>
              <a:t>If consumer (B) tries to read when buffer empty, it </a:t>
            </a:r>
            <a:r>
              <a:rPr lang="en-US" i="1" dirty="0"/>
              <a:t>blocks</a:t>
            </a:r>
            <a:r>
              <a:rPr lang="en-US" dirty="0"/>
              <a:t> (Put to sleep until data)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pipe(int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[2]);</a:t>
            </a:r>
          </a:p>
          <a:p>
            <a:pPr lvl="1"/>
            <a:r>
              <a:rPr lang="en-US" dirty="0"/>
              <a:t>Allocates two new file descriptors in the process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Writes to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[1]</a:t>
            </a:r>
            <a:r>
              <a:rPr lang="en-US" dirty="0"/>
              <a:t> read from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Implemented as a fixed-size queue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2963" y="762000"/>
            <a:ext cx="11521191" cy="1680865"/>
            <a:chOff x="442963" y="762000"/>
            <a:chExt cx="11521191" cy="1680865"/>
          </a:xfrm>
        </p:grpSpPr>
        <p:grpSp>
          <p:nvGrpSpPr>
            <p:cNvPr id="6" name="Group 5"/>
            <p:cNvGrpSpPr/>
            <p:nvPr/>
          </p:nvGrpSpPr>
          <p:grpSpPr>
            <a:xfrm>
              <a:off x="4891045" y="1186533"/>
              <a:ext cx="2173123" cy="865675"/>
              <a:chOff x="4913476" y="2069612"/>
              <a:chExt cx="2173123" cy="865675"/>
            </a:xfrm>
          </p:grpSpPr>
          <p:sp>
            <p:nvSpPr>
              <p:cNvPr id="4" name="Flowchart: Direct Access Storage 3"/>
              <p:cNvSpPr/>
              <p:nvPr/>
            </p:nvSpPr>
            <p:spPr bwMode="auto">
              <a:xfrm flipH="1">
                <a:off x="4913476" y="2069612"/>
                <a:ext cx="2173123" cy="865675"/>
              </a:xfrm>
              <a:prstGeom prst="flowChartMagneticDrum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38800" y="2302394"/>
                <a:ext cx="1410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 Light"/>
                  </a:rPr>
                  <a:t>UNIX Pipe</a:t>
                </a:r>
              </a:p>
            </p:txBody>
          </p:sp>
        </p:grpSp>
        <p:sp>
          <p:nvSpPr>
            <p:cNvPr id="17" name="Right Arrow 16"/>
            <p:cNvSpPr/>
            <p:nvPr/>
          </p:nvSpPr>
          <p:spPr bwMode="auto">
            <a:xfrm>
              <a:off x="4250072" y="1428870"/>
              <a:ext cx="1007727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7084708" y="1421818"/>
              <a:ext cx="832202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442963" y="762000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7345410" y="1981200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3057791" y="1346159"/>
              <a:ext cx="1201074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916910" y="1346159"/>
              <a:ext cx="1150890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3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886700" cy="37290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a thread get started?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DDEA-CFF4-C541-8E65-D191EC87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22467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make a </a:t>
            </a:r>
            <a:r>
              <a:rPr lang="en-US" b="1" i="1" dirty="0"/>
              <a:t>new</a:t>
            </a:r>
            <a:r>
              <a:rPr lang="en-US" i="1" dirty="0"/>
              <a:t> </a:t>
            </a:r>
            <a:r>
              <a:rPr lang="en-US" dirty="0"/>
              <a:t>thread?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Setup TCB/kernel thread to point at new user stack and </a:t>
            </a:r>
            <a:r>
              <a:rPr lang="en-US" dirty="0" err="1">
                <a:solidFill>
                  <a:srgbClr val="FF0000"/>
                </a:solidFill>
              </a:rPr>
              <a:t>ThreadRoot</a:t>
            </a:r>
            <a:r>
              <a:rPr lang="en-US" dirty="0">
                <a:solidFill>
                  <a:srgbClr val="FF0000"/>
                </a:solidFill>
              </a:rPr>
              <a:t>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Put pointers to start function and </a:t>
            </a:r>
            <a:r>
              <a:rPr lang="en-US" dirty="0" err="1">
                <a:solidFill>
                  <a:srgbClr val="FF0000"/>
                </a:solidFill>
              </a:rPr>
              <a:t>args</a:t>
            </a:r>
            <a:r>
              <a:rPr lang="en-US" dirty="0">
                <a:solidFill>
                  <a:srgbClr val="FF0000"/>
                </a:solidFill>
              </a:rPr>
              <a:t> in registers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depends heavily on the calling convention (i.e., RISC-V vs x86)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  <a:p>
            <a:endParaRPr lang="en-US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793329" y="4112821"/>
            <a:ext cx="1438274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81188" y="661597"/>
            <a:ext cx="2624139" cy="3451225"/>
            <a:chOff x="1149" y="682"/>
            <a:chExt cx="1653" cy="2174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36" y="682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4639471" y="3346864"/>
            <a:ext cx="2146300" cy="782638"/>
            <a:chOff x="3256" y="2323"/>
            <a:chExt cx="1352" cy="493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09" y="2323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F9976A-0395-424C-B799-10A712ADA530}"/>
              </a:ext>
            </a:extLst>
          </p:cNvPr>
          <p:cNvSpPr txBox="1"/>
          <p:nvPr/>
        </p:nvSpPr>
        <p:spPr>
          <a:xfrm>
            <a:off x="5089526" y="885095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SetupNewThread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regs.sp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newStackPtr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regs.retpc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ThreadRoot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].regs.r0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fcnPtr</a:t>
            </a:r>
            <a:b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].regs.r1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fcnArgPtr</a:t>
            </a:r>
            <a:endParaRPr lang="en-US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FFA1B5B-26C4-B84D-808E-53EE555A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1048148"/>
            <a:ext cx="1981201" cy="40005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What does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60426"/>
            <a:ext cx="10149685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fcnPTR,fcnArgPtr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Includes things like recording 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Other statistics</a:t>
            </a:r>
            <a:endParaRPr lang="en-US" altLang="ko-KR" sz="1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execution of thread</a:t>
            </a: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 which calls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7924800" y="1219200"/>
            <a:ext cx="2835276" cy="2235202"/>
            <a:chOff x="2136" y="2657"/>
            <a:chExt cx="1786" cy="1408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657"/>
              <a:ext cx="291" cy="1238"/>
              <a:chOff x="4577" y="708"/>
              <a:chExt cx="292" cy="1363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41" y="1244"/>
                <a:ext cx="1363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Thread Code</a:t>
              </a:r>
              <a:b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*</a:t>
              </a:r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fcnPtr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5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574750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080-7A91-4777-BB80-B3BEAE7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with Concurrent Threads?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C161-BF1C-4843-A836-CF22453C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Non-determinism:</a:t>
            </a:r>
          </a:p>
          <a:p>
            <a:pPr lvl="1"/>
            <a:r>
              <a:rPr lang="en-US" dirty="0"/>
              <a:t>Scheduler can run threads in </a:t>
            </a:r>
            <a:r>
              <a:rPr lang="en-US" b="1" dirty="0"/>
              <a:t>any order</a:t>
            </a:r>
          </a:p>
          <a:p>
            <a:pPr lvl="1"/>
            <a:r>
              <a:rPr lang="en-US" dirty="0"/>
              <a:t>Scheduler can switch threads </a:t>
            </a:r>
            <a:r>
              <a:rPr lang="en-US" b="1" dirty="0"/>
              <a:t>at any time</a:t>
            </a:r>
          </a:p>
          <a:p>
            <a:pPr lvl="1"/>
            <a:r>
              <a:rPr lang="en-US" dirty="0"/>
              <a:t>This can make testing very difficult</a:t>
            </a:r>
          </a:p>
          <a:p>
            <a:r>
              <a:rPr lang="en-US" i="1" dirty="0"/>
              <a:t>Independent Threads</a:t>
            </a:r>
          </a:p>
          <a:p>
            <a:pPr lvl="1"/>
            <a:r>
              <a:rPr lang="en-US" dirty="0"/>
              <a:t>No state shared with other threads</a:t>
            </a:r>
          </a:p>
          <a:p>
            <a:pPr lvl="1"/>
            <a:r>
              <a:rPr lang="en-US" dirty="0"/>
              <a:t>Deterministic, reproducible conditions</a:t>
            </a:r>
          </a:p>
          <a:p>
            <a:r>
              <a:rPr lang="en-US" i="1" dirty="0"/>
              <a:t>Cooperating Threads</a:t>
            </a:r>
          </a:p>
          <a:p>
            <a:pPr lvl="1"/>
            <a:r>
              <a:rPr lang="en-US" dirty="0"/>
              <a:t>Shared state between multiple threads</a:t>
            </a:r>
          </a:p>
          <a:p>
            <a:r>
              <a:rPr lang="en-US" b="1" dirty="0"/>
              <a:t>Goal: Correctness by Design</a:t>
            </a:r>
          </a:p>
        </p:txBody>
      </p:sp>
    </p:spTree>
    <p:extLst>
      <p:ext uri="{BB962C8B-B14F-4D97-AF65-F5344CB8AC3E}">
        <p14:creationId xmlns:p14="http://schemas.microsoft.com/office/powerpoint/2010/main" val="258895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Possible 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286000" y="1066800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156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743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3200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8763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56388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6096001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65532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6096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3962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3962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4114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7391401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7389814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7467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6288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5994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6019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4114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4267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4724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17213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762000"/>
            <a:ext cx="9982199" cy="59436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>
                <a:ea typeface="굴림" panose="020B0600000101010101" pitchFamily="34" charset="-127"/>
              </a:rPr>
              <a:t>proc</a:t>
            </a:r>
            <a:r>
              <a:rPr lang="en-US" altLang="ko-KR" dirty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27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9372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1264374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1687"/>
            <a:ext cx="10210800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1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2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 is at the Lowest Level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4214"/>
            <a:ext cx="11658600" cy="60229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sz="2800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Thread A writes 0001, B writes 0010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→ scheduling order ABABABBA yields 3!</a:t>
            </a:r>
          </a:p>
        </p:txBody>
      </p:sp>
    </p:spTree>
    <p:extLst>
      <p:ext uri="{BB962C8B-B14F-4D97-AF65-F5344CB8AC3E}">
        <p14:creationId xmlns:p14="http://schemas.microsoft.com/office/powerpoint/2010/main" val="180677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/>
              <a:t>Recall: Socket Endpoint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Sockets: Bidirectional Endpoint for Communication</a:t>
            </a:r>
          </a:p>
          <a:p>
            <a:pPr lvl="1"/>
            <a:r>
              <a:rPr lang="en-US" dirty="0"/>
              <a:t>Queues to temporarily hold results</a:t>
            </a:r>
          </a:p>
          <a:p>
            <a:pPr lvl="1"/>
            <a:r>
              <a:rPr lang="en-US" dirty="0"/>
              <a:t>Queues are NOT Pipes!</a:t>
            </a:r>
          </a:p>
          <a:p>
            <a:r>
              <a:rPr lang="en-US" dirty="0"/>
              <a:t>Connection: Two Sockets Connected Over the network </a:t>
            </a:r>
            <a:r>
              <a:rPr lang="en-US" dirty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What is the namespace?</a:t>
            </a:r>
          </a:p>
          <a:p>
            <a:pPr lvl="1"/>
            <a:r>
              <a:rPr lang="en-US" dirty="0"/>
              <a:t>How are they connected in time?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Socket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Process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Socket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Gill Sans Light"/>
                </a:rPr>
                <a:t>Process</a:t>
              </a: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7116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349699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20970"/>
            <a:ext cx="10895012" cy="59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It is </a:t>
            </a:r>
            <a:r>
              <a:rPr lang="en-US" altLang="ko-KR" i="1" dirty="0">
                <a:ea typeface="굴림" panose="020B0600000101010101" pitchFamily="34" charset="-127"/>
              </a:rPr>
              <a:t>indivisible: </a:t>
            </a:r>
            <a:r>
              <a:rPr lang="en-US" altLang="ko-KR" dirty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Consequently – weird example that produces “3” on previous slide can’t happen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100000"/>
              </a:lnSpc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6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353800" cy="57912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 before entering critical section and 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Unlock</a:t>
            </a:r>
            <a:r>
              <a:rPr lang="en-US" altLang="ko-KR" dirty="0">
                <a:ea typeface="굴림" panose="020B0600000101010101" pitchFamily="34" charset="-127"/>
              </a:rPr>
              <a:t>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r>
              <a:rPr lang="en-US" dirty="0"/>
              <a:t>Locks need to be allocated and initialized: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structure Lock 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	or	</a:t>
            </a:r>
            <a:r>
              <a:rPr lang="en-US" dirty="0" err="1">
                <a:latin typeface="Consolas" panose="020B0609020204030204" pitchFamily="49" charset="0"/>
              </a:rPr>
              <a:t>pthread_mutex_t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lock_init</a:t>
            </a:r>
            <a:r>
              <a:rPr lang="en-US" dirty="0">
                <a:latin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)  	or 	</a:t>
            </a:r>
            <a:r>
              <a:rPr lang="en-US" dirty="0" err="1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 = PTHREAD_MUTEX_INITIALIZER;</a:t>
            </a:r>
          </a:p>
          <a:p>
            <a:r>
              <a:rPr lang="en-US" dirty="0"/>
              <a:t>Locks 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acquire(&amp;</a:t>
            </a:r>
            <a:r>
              <a:rPr lang="en-US" dirty="0" err="1">
                <a:solidFill>
                  <a:srgbClr val="FF0000"/>
                </a:solidFill>
              </a:rPr>
              <a:t>mylock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release(&amp;</a:t>
            </a:r>
            <a:r>
              <a:rPr lang="en-US" dirty="0" err="1">
                <a:solidFill>
                  <a:srgbClr val="FF0000"/>
                </a:solidFill>
              </a:rPr>
              <a:t>mylock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lock</a:t>
            </a:r>
          </a:p>
        </p:txBody>
      </p:sp>
      <p:pic>
        <p:nvPicPr>
          <p:cNvPr id="4" name="Picture 9" descr="MCj03078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14400"/>
            <a:ext cx="1749897" cy="21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19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C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1087100" cy="6172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{</a:t>
            </a:r>
          </a:p>
          <a:p>
            <a:pPr indent="0">
              <a:lnSpc>
                <a:spcPct val="95000"/>
              </a:lnSpc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Wait if someone else in critical section!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Release someone into critical section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spcBef>
                <a:spcPts val="2400"/>
              </a:spcBef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ea typeface="굴림" panose="020B0600000101010101" pitchFamily="34" charset="-127"/>
              </a:rPr>
              <a:t>Must use SAME lock (</a:t>
            </a:r>
            <a:r>
              <a:rPr lang="en-US" altLang="ko-KR" sz="22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200" dirty="0">
                <a:ea typeface="굴림" panose="020B0600000101010101" pitchFamily="34" charset="-127"/>
              </a:rPr>
              <a:t>) with all the methods </a:t>
            </a:r>
            <a:br>
              <a:rPr lang="en-US" altLang="ko-KR" sz="2200" dirty="0">
                <a:ea typeface="굴림" panose="020B0600000101010101" pitchFamily="34" charset="-127"/>
              </a:rPr>
            </a:br>
            <a:r>
              <a:rPr lang="en-US" altLang="ko-KR" sz="2200" dirty="0">
                <a:ea typeface="굴림" panose="020B0600000101010101" pitchFamily="34" charset="-127"/>
              </a:rPr>
              <a:t>(Withdraw, etc…)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Shared with all threads!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0696" y="427108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B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05711" y="4781836"/>
            <a:ext cx="1610283" cy="918975"/>
            <a:chOff x="3574680" y="5127826"/>
            <a:chExt cx="1610283" cy="873831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5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04190" y="313510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48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4077" y="320627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58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002" y="266700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43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105711" y="483821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81400" y="4959474"/>
            <a:ext cx="1184940" cy="846871"/>
            <a:chOff x="3885272" y="5275783"/>
            <a:chExt cx="1184940" cy="758057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30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597762"/>
            <a:ext cx="6288206" cy="764438"/>
            <a:chOff x="1366611" y="1717140"/>
            <a:chExt cx="628820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549417" cy="741922"/>
              <a:chOff x="5562600" y="2971800"/>
              <a:chExt cx="254941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15344" y="3156401"/>
                <a:ext cx="1896673" cy="56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64680" y="3923459"/>
            <a:ext cx="4931520" cy="997927"/>
            <a:chOff x="3221880" y="4224379"/>
            <a:chExt cx="4931520" cy="99792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314636" y="4541647"/>
              <a:ext cx="1986479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931520" cy="997927"/>
              <a:chOff x="3221880" y="4224379"/>
              <a:chExt cx="4931520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acquire(&amp;</a:t>
                </a:r>
                <a:r>
                  <a:rPr lang="en-US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294602" y="457843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release(&amp;</a:t>
                </a:r>
                <a:r>
                  <a:rPr lang="en-US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30706" y="4549075"/>
                <a:ext cx="2822694" cy="400110"/>
                <a:chOff x="5935053" y="3218652"/>
                <a:chExt cx="2822694" cy="520144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935053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16053" y="3218652"/>
                  <a:ext cx="2441694" cy="520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rgbClr val="FF0000"/>
                      </a:solidFill>
                      <a:latin typeface="Consolas" panose="020B0609020204030204" pitchFamily="49" charset="0"/>
                    </a:rPr>
                    <a:t>Critical Section</a:t>
                  </a: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7896591" y="372736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 Light"/>
              </a:rPr>
              <a:t>Threads serialized by lock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through critical section.</a:t>
            </a:r>
          </a:p>
          <a:p>
            <a:r>
              <a:rPr lang="en-US" sz="2400" b="0" dirty="0">
                <a:latin typeface="Gill Sans Light"/>
              </a:rPr>
              <a:t>Only one thread at a time</a:t>
            </a:r>
          </a:p>
        </p:txBody>
      </p:sp>
    </p:spTree>
    <p:extLst>
      <p:ext uri="{BB962C8B-B14F-4D97-AF65-F5344CB8AC3E}">
        <p14:creationId xmlns:p14="http://schemas.microsoft.com/office/powerpoint/2010/main" val="25562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15062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now, only loads and stores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pPr lvl="1">
              <a:lnSpc>
                <a:spcPct val="100000"/>
              </a:lnSpc>
            </a:pP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</a:p>
          <a:p>
            <a:pPr lvl="1">
              <a:lnSpc>
                <a:spcPct val="100000"/>
              </a:lnSpc>
            </a:pP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98851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1092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  <a:endParaRPr lang="en-US" altLang="ko-KR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dirty="0">
                <a:ea typeface="굴림" panose="020B0600000101010101" pitchFamily="34" charset="-127"/>
              </a:rPr>
              <a:t> atomic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No difference between: “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=i+1” and “</a:t>
            </a:r>
            <a:r>
              <a:rPr lang="en-US" altLang="ko-KR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++”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Same instruction sequence, the ++ operator is just syntactic sugar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if both threads have their own CPU running at same speed? 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102594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077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6492"/>
            <a:ext cx="10896600" cy="60491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r1=0	load	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r1=0	load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]=-1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B says “</a:t>
            </a:r>
            <a:r>
              <a:rPr lang="en-US" altLang="ko-KR" dirty="0" err="1">
                <a:ea typeface="굴림" panose="020B0600000101010101" pitchFamily="34" charset="-127"/>
              </a:rPr>
              <a:t>hmph</a:t>
            </a:r>
            <a:r>
              <a:rPr lang="en-US" altLang="ko-KR" dirty="0">
                <a:ea typeface="굴림" panose="020B0600000101010101" pitchFamily="34" charset="-127"/>
              </a:rPr>
              <a:t>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Uncontrolled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race condition</a:t>
            </a:r>
            <a:r>
              <a:rPr lang="en-US" altLang="ko-KR" dirty="0">
                <a:ea typeface="굴림" panose="020B0600000101010101" pitchFamily="34" charset="-127"/>
              </a:rPr>
              <a:t>: two threads attempting to access same data </a:t>
            </a:r>
            <a:r>
              <a:rPr lang="en-US" altLang="ko-KR" i="1" dirty="0">
                <a:ea typeface="굴림" panose="020B0600000101010101" pitchFamily="34" charset="-127"/>
              </a:rPr>
              <a:t>simultaneously </a:t>
            </a:r>
            <a:r>
              <a:rPr lang="en-US" altLang="ko-KR" dirty="0">
                <a:ea typeface="굴림" panose="020B0600000101010101" pitchFamily="34" charset="-127"/>
              </a:rPr>
              <a:t>with one of them performing a write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Here “simultaneous” is defined even with one CPU as “could access at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same time if only there were two CPUs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54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 – does this fix it?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50888"/>
            <a:ext cx="108204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Put locks around increment/decrement: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acquire(&amp;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release(&amp;</a:t>
            </a:r>
            <a:r>
              <a:rPr lang="en-US" altLang="ko-KR" sz="2000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What does this do?  Is it better???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increment or decrement operation is now atomic. 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Good!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Technically, no race conditions, since lock prevents simultaneous reads/writes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Program is likely still broken. 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Not so good…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May or may not be what you intended (probably not)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Still unclear who wins – it is a nondeterministic result: different on each run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might something like this make sense?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each thread needed to get a unique integer for some reason</a:t>
            </a:r>
          </a:p>
        </p:txBody>
      </p:sp>
    </p:spTree>
    <p:extLst>
      <p:ext uri="{BB962C8B-B14F-4D97-AF65-F5344CB8AC3E}">
        <p14:creationId xmlns:p14="http://schemas.microsoft.com/office/powerpoint/2010/main" val="318141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Red-Black tree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354" y="4262806"/>
            <a:ext cx="11605846" cy="2442794"/>
          </a:xfrm>
        </p:spPr>
        <p:txBody>
          <a:bodyPr>
            <a:normAutofit/>
          </a:bodyPr>
          <a:lstStyle/>
          <a:p>
            <a:r>
              <a:rPr lang="en-US" sz="2000" dirty="0"/>
              <a:t>Here, the Lock is associated with the root of the tree</a:t>
            </a:r>
          </a:p>
          <a:p>
            <a:pPr lvl="1"/>
            <a:r>
              <a:rPr lang="en-US" sz="2000" dirty="0"/>
              <a:t>Restricts parallelism but makes sure that tree </a:t>
            </a:r>
            <a:r>
              <a:rPr lang="en-US" sz="2000" i="1" dirty="0"/>
              <a:t>always</a:t>
            </a:r>
            <a:r>
              <a:rPr lang="en-US" sz="2000" dirty="0"/>
              <a:t> consistent</a:t>
            </a:r>
          </a:p>
          <a:p>
            <a:pPr lvl="1"/>
            <a:r>
              <a:rPr lang="en-US" sz="2000" dirty="0"/>
              <a:t>No races at the operation level</a:t>
            </a:r>
          </a:p>
          <a:p>
            <a:r>
              <a:rPr lang="en-US" sz="2000" dirty="0"/>
              <a:t>Threads are exchange information through a consistent data structure</a:t>
            </a:r>
          </a:p>
          <a:p>
            <a:r>
              <a:rPr lang="en-US" sz="2000" dirty="0"/>
              <a:t>Could you make it faster with one lock per node?  Perhaps, but must be careful!</a:t>
            </a:r>
          </a:p>
          <a:p>
            <a:pPr lvl="1"/>
            <a:r>
              <a:rPr lang="en-US" sz="2000" dirty="0"/>
              <a:t>Need to define invariants that are always true despite many simultaneous threads…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2743200" cy="4351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/>
              <a:t>Thread A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Insert(3) {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 err="1">
                <a:latin typeface="Consolas" panose="020B0609020204030204" pitchFamily="49" charset="0"/>
              </a:rPr>
              <a:t>Tree.Insert</a:t>
            </a:r>
            <a:r>
              <a:rPr lang="en-US" sz="1800" kern="0" dirty="0">
                <a:latin typeface="Consolas" panose="020B0609020204030204" pitchFamily="49" charset="0"/>
              </a:rPr>
              <a:t>(3)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2" y="984766"/>
            <a:ext cx="5628351" cy="270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876487" y="3749910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Tree-Based Set Data Structure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 txBox="1">
            <a:spLocks/>
          </p:cNvSpPr>
          <p:nvPr/>
        </p:nvSpPr>
        <p:spPr>
          <a:xfrm>
            <a:off x="9144000" y="762000"/>
            <a:ext cx="2819400" cy="4823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/>
              <a:t>Thread B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Insert(4)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Tree.insert</a:t>
            </a:r>
            <a:r>
              <a:rPr lang="en-US" sz="1800" b="0" kern="0" dirty="0">
                <a:latin typeface="Consolas" panose="020B0609020204030204" pitchFamily="49" charset="0"/>
              </a:rPr>
              <a:t>(4)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Get(6)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  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Tree.search</a:t>
            </a:r>
            <a:r>
              <a:rPr lang="en-US" sz="1800" b="0" kern="0" dirty="0">
                <a:latin typeface="Consolas" panose="020B0609020204030204" pitchFamily="49" charset="0"/>
              </a:rPr>
              <a:t>(6)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697433"/>
            <a:ext cx="10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Light"/>
              </a:rPr>
              <a:t>treelock</a:t>
            </a:r>
            <a:endParaRPr lang="en-US" dirty="0">
              <a:latin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91626" y="925998"/>
            <a:ext cx="818574" cy="29320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665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>
            <a:extLst>
              <a:ext uri="{FF2B5EF4-FFF2-40B4-BE49-F238E27FC236}">
                <a16:creationId xmlns:a16="http://schemas.microsoft.com/office/drawing/2014/main" id="{426DCCBB-E01F-7F46-8ACA-3A6ADE2B7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774"/>
          <a:stretch/>
        </p:blipFill>
        <p:spPr bwMode="auto">
          <a:xfrm>
            <a:off x="8534400" y="1594647"/>
            <a:ext cx="3581400" cy="34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CC0D7-9A22-4ADE-8F35-FEBD241A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C9B1-721F-4636-8E78-464CC9D7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562600"/>
          </a:xfrm>
        </p:spPr>
        <p:txBody>
          <a:bodyPr>
            <a:normAutofit/>
          </a:bodyPr>
          <a:lstStyle/>
          <a:p>
            <a:r>
              <a:rPr lang="en-US" dirty="0"/>
              <a:t>Even for practicing engineers trying to write mission-critical, bulletproof code!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Threaded programs must work for all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r>
              <a:rPr lang="en-US" altLang="ko-KR" dirty="0">
                <a:ea typeface="굴림" panose="020B0600000101010101" pitchFamily="34" charset="-127"/>
              </a:rPr>
              <a:t>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Really hard to debug unless carefully designed!</a:t>
            </a:r>
            <a:endParaRPr lang="en-US" dirty="0"/>
          </a:p>
          <a:p>
            <a:r>
              <a:rPr lang="en-US" dirty="0"/>
              <a:t>Therac-25: Radiation Therapy Machine with Unintended </a:t>
            </a:r>
            <a:br>
              <a:rPr lang="en-US" dirty="0"/>
            </a:br>
            <a:r>
              <a:rPr lang="en-US" dirty="0"/>
              <a:t>Overdoses (reading on course site)</a:t>
            </a:r>
          </a:p>
          <a:p>
            <a:pPr lvl="1"/>
            <a:r>
              <a:rPr lang="en-US" dirty="0"/>
              <a:t>Concurrency errors caused the death of a number</a:t>
            </a:r>
            <a:br>
              <a:rPr lang="en-US" dirty="0"/>
            </a:br>
            <a:r>
              <a:rPr lang="en-US" dirty="0"/>
              <a:t>of patients by misconfiguring the radiation production</a:t>
            </a:r>
          </a:p>
          <a:p>
            <a:pPr lvl="1"/>
            <a:r>
              <a:rPr lang="en-US" dirty="0"/>
              <a:t>Improper synchronization between input from operators</a:t>
            </a:r>
            <a:br>
              <a:rPr lang="en-US" dirty="0"/>
            </a:br>
            <a:r>
              <a:rPr lang="en-US" dirty="0"/>
              <a:t>and positioning software</a:t>
            </a:r>
          </a:p>
          <a:p>
            <a:r>
              <a:rPr lang="en-US" dirty="0"/>
              <a:t>Mars Pathfinder Priority Inversion (</a:t>
            </a:r>
            <a:r>
              <a:rPr lang="en-US" dirty="0">
                <a:hlinkClick r:id="rId3"/>
              </a:rPr>
              <a:t>JPL Account</a:t>
            </a:r>
            <a:r>
              <a:rPr lang="en-US" dirty="0"/>
              <a:t>)</a:t>
            </a:r>
          </a:p>
          <a:p>
            <a:r>
              <a:rPr lang="en-US" dirty="0"/>
              <a:t>Toyota Uncontrolled Acceleration (</a:t>
            </a:r>
            <a:r>
              <a:rPr lang="en-US" dirty="0">
                <a:hlinkClick r:id="rId4"/>
              </a:rPr>
              <a:t>CMU Talk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256.6K Lines of C Code, ~9-11K global variables</a:t>
            </a:r>
          </a:p>
          <a:p>
            <a:pPr lvl="1"/>
            <a:r>
              <a:rPr lang="en-US" dirty="0"/>
              <a:t>Inconsistent mutual exclusion on reads/writes</a:t>
            </a:r>
          </a:p>
        </p:txBody>
      </p:sp>
    </p:spTree>
    <p:extLst>
      <p:ext uri="{BB962C8B-B14F-4D97-AF65-F5344CB8AC3E}">
        <p14:creationId xmlns:p14="http://schemas.microsoft.com/office/powerpoint/2010/main" val="199516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Connection Setup over 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83" y="787774"/>
            <a:ext cx="5181600" cy="2471010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065" y="2803270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436819" y="1272685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5370691" y="1806715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2657" y="3393646"/>
            <a:ext cx="1063143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008" y="3318809"/>
            <a:ext cx="988537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18400" y="1136251"/>
            <a:ext cx="565150" cy="950628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728" y="1027906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10332026" y="1868160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9287534" y="2111116"/>
            <a:ext cx="1991758" cy="1572058"/>
            <a:chOff x="6096663" y="1860237"/>
            <a:chExt cx="1991758" cy="15720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208" y="2970793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83" y="4038600"/>
            <a:ext cx="5685739" cy="247101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dirty="0">
                <a:latin typeface="Gill Sans Light"/>
              </a:rPr>
              <a:t>Done by OS during client socket setup</a:t>
            </a:r>
          </a:p>
          <a:p>
            <a:r>
              <a:rPr lang="en-US" dirty="0">
                <a:latin typeface="Gill Sans Light"/>
              </a:rPr>
              <a:t>Server Port often “well known”</a:t>
            </a:r>
          </a:p>
          <a:p>
            <a:pPr lvl="1"/>
            <a:r>
              <a:rPr lang="en-US" dirty="0">
                <a:latin typeface="Gill Sans Light"/>
              </a:rPr>
              <a:t>80 (web), 443 (secure web), 25 (</a:t>
            </a:r>
            <a:r>
              <a:rPr lang="en-US" dirty="0" err="1">
                <a:latin typeface="Gill Sans Light"/>
              </a:rPr>
              <a:t>sendmail</a:t>
            </a:r>
            <a:r>
              <a:rPr lang="en-US" dirty="0">
                <a:latin typeface="Gill Sans Light"/>
              </a:rPr>
              <a:t>), </a:t>
            </a:r>
            <a:r>
              <a:rPr lang="en-US" dirty="0" err="1">
                <a:latin typeface="Gill Sans Light"/>
              </a:rPr>
              <a:t>etc</a:t>
            </a:r>
            <a:endParaRPr lang="en-US" dirty="0">
              <a:latin typeface="Gill Sans Light"/>
            </a:endParaRPr>
          </a:p>
          <a:p>
            <a:pPr lvl="1"/>
            <a:r>
              <a:rPr lang="en-US" dirty="0">
                <a:latin typeface="Gill Sans Light"/>
              </a:rPr>
              <a:t>Well-known ports from 0—1023 </a:t>
            </a:r>
          </a:p>
        </p:txBody>
      </p:sp>
    </p:spTree>
    <p:extLst>
      <p:ext uri="{BB962C8B-B14F-4D97-AF65-F5344CB8AC3E}">
        <p14:creationId xmlns:p14="http://schemas.microsoft.com/office/powerpoint/2010/main" val="272029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8292"/>
            <a:ext cx="11658600" cy="6007308"/>
          </a:xfrm>
        </p:spPr>
        <p:txBody>
          <a:bodyPr>
            <a:normAutofit/>
          </a:bodyPr>
          <a:lstStyle/>
          <a:p>
            <a:r>
              <a:rPr lang="en-US" dirty="0"/>
              <a:t>Concurrency accomplished by multiplexing CPU time:</a:t>
            </a:r>
          </a:p>
          <a:p>
            <a:pPr lvl="1"/>
            <a:r>
              <a:rPr lang="en-US" dirty="0"/>
              <a:t>Unloading current thread (PC, registers)</a:t>
            </a:r>
          </a:p>
          <a:p>
            <a:pPr lvl="1"/>
            <a:r>
              <a:rPr lang="en-US" dirty="0"/>
              <a:t>Loading new thread (PC, registers)</a:t>
            </a:r>
          </a:p>
          <a:p>
            <a:pPr lvl="1"/>
            <a:r>
              <a:rPr lang="en-US" dirty="0"/>
              <a:t>Such </a:t>
            </a:r>
            <a:r>
              <a:rPr lang="en-US" dirty="0">
                <a:solidFill>
                  <a:srgbClr val="FF0000"/>
                </a:solidFill>
              </a:rPr>
              <a:t>context switching</a:t>
            </a:r>
            <a:r>
              <a:rPr lang="en-US" dirty="0"/>
              <a:t> may be voluntary (yield(), I/O) or involuntary (interrupts)</a:t>
            </a:r>
          </a:p>
          <a:p>
            <a:r>
              <a:rPr lang="en-US" dirty="0"/>
              <a:t>TCB + Stacks hold complete state of thread for restarting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Locks: synchronization mechanism for enforcing mutual exclusion 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sections to construct atomic operations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7289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75165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Producer-Consumer with a Bounded Buffer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want producer and consumer to have to work in lockstep, 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795380"/>
            <a:ext cx="2028471" cy="21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16635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1546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Courier" pitchFamily="2" charset="0"/>
              </a:rPr>
              <a:t>d</a:t>
            </a:r>
            <a:r>
              <a:rPr lang="en-US" sz="1100" b="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94382"/>
            <a:ext cx="8991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Circular Buffer Data Structure (sequential case)</a:t>
            </a:r>
          </a:p>
        </p:txBody>
      </p:sp>
    </p:spTree>
    <p:extLst>
      <p:ext uri="{BB962C8B-B14F-4D97-AF65-F5344CB8AC3E}">
        <p14:creationId xmlns:p14="http://schemas.microsoft.com/office/powerpoint/2010/main" val="164479790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5002058" cy="1244037"/>
            <a:chOff x="3929744" y="2645560"/>
            <a:chExt cx="5002058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7" y="2841502"/>
              <a:ext cx="386664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first cut</a:t>
            </a:r>
          </a:p>
        </p:txBody>
      </p:sp>
    </p:spTree>
    <p:extLst>
      <p:ext uri="{BB962C8B-B14F-4D97-AF65-F5344CB8AC3E}">
        <p14:creationId xmlns:p14="http://schemas.microsoft.com/office/powerpoint/2010/main" val="1782985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754" y="2569736"/>
            <a:ext cx="5619246" cy="1569660"/>
            <a:chOff x="3905754" y="2569736"/>
            <a:chExt cx="5619246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4495800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What happens when one is waiting for the other?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Multiple cores 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55370" y="-121860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5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UNIX is pretty stable now, but up until about mid-80s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(10 years after started), systems running UNIX would crash every week or so – concurrency bugs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lecture and the next presents a some ways of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83909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>
                <a:ea typeface="굴림" panose="020B0600000101010101" pitchFamily="34" charset="-127"/>
              </a:rPr>
              <a:t>Dijkstra</a:t>
            </a:r>
            <a:r>
              <a:rPr lang="en-US" altLang="ko-KR" dirty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Definition: a Semaphore has a non-negative integer value and supports the following two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of this as the signal()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 that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proberen</a:t>
            </a:r>
            <a:r>
              <a:rPr lang="en-US" altLang="ko-KR" i="1" dirty="0">
                <a:ea typeface="굴림" panose="020B0600000101010101" pitchFamily="34" charset="-127"/>
              </a:rPr>
              <a:t>” </a:t>
            </a:r>
            <a:r>
              <a:rPr lang="en-US" altLang="ko-KR" dirty="0">
                <a:ea typeface="굴림" panose="020B0600000101010101" pitchFamily="34" charset="-127"/>
              </a:rPr>
              <a:t>(to test) and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verhogen</a:t>
            </a:r>
            <a:r>
              <a:rPr lang="en-US" altLang="ko-KR" i="1" dirty="0">
                <a:ea typeface="굴림" panose="020B0600000101010101" pitchFamily="34" charset="-127"/>
              </a:rPr>
              <a:t>”</a:t>
            </a:r>
            <a:r>
              <a:rPr lang="en-US" altLang="ko-KR" dirty="0">
                <a:ea typeface="굴림" panose="020B0600000101010101" pitchFamily="34" charset="-127"/>
              </a:rPr>
              <a:t> (to increment) in Dutch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Thread going to sleep in P won’t miss wakeup from V – even if both happen at same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1069093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Semaphore” or “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exclusion, just like a lock: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// 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2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thread 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terminate: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1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5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char *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*server = </a:t>
            </a:r>
            <a:r>
              <a:rPr lang="en-US" dirty="0" err="1">
                <a:latin typeface="Consolas" panose="020B0609020204030204" pitchFamily="49" charset="0"/>
              </a:rPr>
              <a:t>setup_address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>
                <a:latin typeface="Consolas" panose="020B0609020204030204" pitchFamily="49" charset="0"/>
              </a:rPr>
              <a:t>(server-&gt;</a:t>
            </a:r>
            <a:r>
              <a:rPr lang="en-US" dirty="0" err="1">
                <a:latin typeface="Consolas" panose="020B0609020204030204" pitchFamily="49" charset="0"/>
              </a:rPr>
              <a:t>ai_family</a:t>
            </a:r>
            <a:r>
              <a:rPr lang="en-US" dirty="0">
                <a:latin typeface="Consolas" panose="020B0609020204030204" pitchFamily="49" charset="0"/>
              </a:rPr>
              <a:t>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server-&gt;</a:t>
            </a:r>
            <a:r>
              <a:rPr lang="en-US" dirty="0" err="1">
                <a:latin typeface="Consolas" panose="020B0609020204030204" pitchFamily="49" charset="0"/>
              </a:rPr>
              <a:t>ai_socktype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ai_protocol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ai_addr</a:t>
            </a:r>
            <a:r>
              <a:rPr lang="en-US" dirty="0">
                <a:latin typeface="Consolas" panose="020B0609020204030204" pitchFamily="49" charset="0"/>
              </a:rPr>
              <a:t>, server-&gt;</a:t>
            </a:r>
            <a:r>
              <a:rPr lang="en-US" dirty="0" err="1">
                <a:latin typeface="Consolas" panose="020B0609020204030204" pitchFamily="49" charset="0"/>
              </a:rPr>
              <a:t>ai_addrlen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int 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serve_client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conn_socket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server_socket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Server Protocol (v1)</a:t>
            </a:r>
          </a:p>
        </p:txBody>
      </p:sp>
    </p:spTree>
    <p:extLst>
      <p:ext uri="{BB962C8B-B14F-4D97-AF65-F5344CB8AC3E}">
        <p14:creationId xmlns:p14="http://schemas.microsoft.com/office/powerpoint/2010/main" val="58054892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Buffer: Correctness 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6" y="696913"/>
            <a:ext cx="103854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General rule of thumb: 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64409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71" y="762000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012525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latin typeface="Consolas" panose="020B0609020204030204" pitchFamily="49" charset="0"/>
              </a:rPr>
              <a:t>fullSlots</a:t>
            </a:r>
            <a:r>
              <a:rPr lang="en-US" sz="2200" b="0" dirty="0">
                <a:latin typeface="Gill Sans Light"/>
              </a:rPr>
              <a:t> signals coke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397281"/>
            <a:ext cx="15151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nsolas" panose="020B0609020204030204" pitchFamily="49" charset="0"/>
              </a:rPr>
              <a:t>emptySlots</a:t>
            </a:r>
            <a:r>
              <a:rPr lang="en-US" b="0" dirty="0">
                <a:latin typeface="Gill Sans Light"/>
              </a:rPr>
              <a:t> </a:t>
            </a:r>
          </a:p>
          <a:p>
            <a:r>
              <a:rPr lang="en-US" b="0" dirty="0">
                <a:latin typeface="Gill Sans Light"/>
              </a:rPr>
              <a:t>signals space</a:t>
            </a: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094971" y="2487612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0960" y="2787444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Buffer (coke machine)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419600" y="3605212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90960" y="483898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10242" y="3048000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>
                  <a:latin typeface="Gill Sans Light"/>
                </a:rPr>
                <a:t>Critical sections using </a:t>
              </a:r>
              <a:r>
                <a:rPr lang="en-US" sz="2200" b="0" dirty="0" err="1">
                  <a:latin typeface="Gill Sans Light"/>
                </a:rPr>
                <a:t>mutex</a:t>
              </a:r>
              <a:r>
                <a:rPr lang="en-US" sz="2200" b="0" dirty="0">
                  <a:latin typeface="Gill Sans Light"/>
                </a:rPr>
                <a:t> protect integrity of the queue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1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143000" y="4038600"/>
            <a:ext cx="9525000" cy="21336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Need to provide primitives useful at user-level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Talk about how to structure programs so that they are correct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Under any scheduling and number of processors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93440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8292"/>
            <a:ext cx="11658600" cy="6007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Concurrency accomplished by multiplexing CPU time:</a:t>
            </a:r>
          </a:p>
          <a:p>
            <a:pPr lvl="1"/>
            <a:r>
              <a:rPr lang="en-US" dirty="0"/>
              <a:t>Unloading current thread (PC, registers)</a:t>
            </a:r>
          </a:p>
          <a:p>
            <a:pPr lvl="1"/>
            <a:r>
              <a:rPr lang="en-US" dirty="0"/>
              <a:t>Loading new thread (PC, registers)</a:t>
            </a:r>
          </a:p>
          <a:p>
            <a:pPr lvl="1"/>
            <a:r>
              <a:rPr lang="en-US" dirty="0"/>
              <a:t>Such </a:t>
            </a:r>
            <a:r>
              <a:rPr lang="en-US" dirty="0">
                <a:solidFill>
                  <a:srgbClr val="FF0000"/>
                </a:solidFill>
              </a:rPr>
              <a:t>context switching</a:t>
            </a:r>
            <a:r>
              <a:rPr lang="en-US" dirty="0"/>
              <a:t> may be voluntary (yield(), I/O) or involuntary (interrupts)</a:t>
            </a:r>
          </a:p>
          <a:p>
            <a:r>
              <a:rPr lang="en-US" dirty="0"/>
              <a:t>TCB + Stacks hold complete state of thread for restarting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task</a:t>
            </a: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Locks: synchronization mechanism for enforcing mutual exclusion 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sections to construct atomic operations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Semaphores: synchronization mechanism for enforcing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resource constraints 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23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6144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588" y="762000"/>
            <a:ext cx="7162800" cy="5638800"/>
          </a:xfrm>
        </p:spPr>
        <p:txBody>
          <a:bodyPr>
            <a:normAutofit/>
          </a:bodyPr>
          <a:lstStyle/>
          <a:p>
            <a:r>
              <a:rPr lang="en-US" dirty="0"/>
              <a:t>Kernel represents each process as a process control block (PCB)</a:t>
            </a:r>
          </a:p>
          <a:p>
            <a:pPr lvl="1"/>
            <a:r>
              <a:rPr lang="en-US" dirty="0"/>
              <a:t>Status (running, ready, blocked, …)</a:t>
            </a:r>
          </a:p>
          <a:p>
            <a:pPr lvl="1"/>
            <a:r>
              <a:rPr lang="en-US" dirty="0"/>
              <a:t>Register state (when not ready)</a:t>
            </a:r>
          </a:p>
          <a:p>
            <a:pPr lvl="1"/>
            <a:r>
              <a:rPr lang="en-US" dirty="0"/>
              <a:t>Process ID (PID), User, Executable, Priority, …</a:t>
            </a:r>
          </a:p>
          <a:p>
            <a:pPr lvl="1"/>
            <a:r>
              <a:rPr lang="en-US" dirty="0"/>
              <a:t>Execution time, …</a:t>
            </a:r>
          </a:p>
          <a:p>
            <a:pPr lvl="1"/>
            <a:r>
              <a:rPr lang="en-US" dirty="0"/>
              <a:t>Memory space, translation, …</a:t>
            </a:r>
          </a:p>
          <a:p>
            <a:r>
              <a:rPr lang="en-US" dirty="0"/>
              <a:t>Kernel </a:t>
            </a:r>
            <a:r>
              <a:rPr lang="en-US" i="1" dirty="0"/>
              <a:t>Scheduler</a:t>
            </a:r>
            <a:r>
              <a:rPr lang="en-US" dirty="0"/>
              <a:t> maintains a data structure containing the PCBs	</a:t>
            </a:r>
          </a:p>
          <a:p>
            <a:pPr lvl="1"/>
            <a:r>
              <a:rPr lang="en-US" dirty="0"/>
              <a:t>Give out CPU to different processes</a:t>
            </a:r>
          </a:p>
          <a:p>
            <a:pPr lvl="1"/>
            <a:r>
              <a:rPr lang="en-US" dirty="0"/>
              <a:t>This is a Policy 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391400" y="914401"/>
            <a:ext cx="4038599" cy="4271962"/>
            <a:chOff x="3631" y="768"/>
            <a:chExt cx="2544" cy="269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31" y="3168"/>
              <a:ext cx="2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 Control Block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 Processes: The Process Control Block</a:t>
            </a:r>
          </a:p>
        </p:txBody>
      </p:sp>
    </p:spTree>
    <p:extLst>
      <p:ext uri="{BB962C8B-B14F-4D97-AF65-F5344CB8AC3E}">
        <p14:creationId xmlns:p14="http://schemas.microsoft.com/office/powerpoint/2010/main" val="200970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67674</TotalTime>
  <Pages>60</Pages>
  <Words>7362</Words>
  <Application>Microsoft Macintosh PowerPoint</Application>
  <PresentationFormat>Widescreen</PresentationFormat>
  <Paragraphs>1056</Paragraphs>
  <Slides>74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Office</vt:lpstr>
      <vt:lpstr>CS162 Operating Systems and Systems Programming Lecture 6  Synchronization 1: Concurrency  and Mutual Exclusion</vt:lpstr>
      <vt:lpstr>Goals for Today: Synchronization</vt:lpstr>
      <vt:lpstr>Recall: Inter-Process Communication (IPC)</vt:lpstr>
      <vt:lpstr>Recall: POSIX/Unix PIPE</vt:lpstr>
      <vt:lpstr>Recall: Socket Endpoint for Communication</vt:lpstr>
      <vt:lpstr>Recall: Connection Setup over TCP/IP</vt:lpstr>
      <vt:lpstr>Recall: Server Protocol (v1)</vt:lpstr>
      <vt:lpstr>PowerPoint Presentation</vt:lpstr>
      <vt:lpstr>Multiplexing Processes: The Process Control Block</vt:lpstr>
      <vt:lpstr>Context Switch</vt:lpstr>
      <vt:lpstr>Lifecycle of a Process or Thread</vt:lpstr>
      <vt:lpstr>Scheduling: All About Queues</vt:lpstr>
      <vt:lpstr>Ready Queue And Various I/O Device Queues</vt:lpstr>
      <vt:lpstr>Scheduler</vt:lpstr>
      <vt:lpstr>Recall: Single and Multithreaded Processes</vt:lpstr>
      <vt:lpstr>Recall: Shared vs. Per-Thread State</vt:lpstr>
      <vt:lpstr>The Core of Concurrency: the Dispatch Loop</vt:lpstr>
      <vt:lpstr>PowerPoint Presentation</vt:lpstr>
      <vt:lpstr>Administrivia</vt:lpstr>
      <vt:lpstr>PowerPoint Presentation</vt:lpstr>
      <vt:lpstr>The Core of Concurrency: the Dispatch Loop</vt:lpstr>
      <vt:lpstr>Running a Thread</vt:lpstr>
      <vt:lpstr>Internal Events</vt:lpstr>
      <vt:lpstr>Recall: POSIX API for Threads: pthreads</vt:lpstr>
      <vt:lpstr>Stack for Yielding Thread</vt:lpstr>
      <vt:lpstr>What Do the Stacks Look Like?</vt:lpstr>
      <vt:lpstr>Saving/Restoring State (Often Called “Context Switch)</vt:lpstr>
      <vt:lpstr>Switch Details (continued)</vt:lpstr>
      <vt:lpstr>Aren't we still switching contexts?</vt:lpstr>
      <vt:lpstr>Processes vs. Threads</vt:lpstr>
      <vt:lpstr>Processes vs. Threads</vt:lpstr>
      <vt:lpstr>Simultaneous MultiThreading/Hyperthreading</vt:lpstr>
      <vt:lpstr>What happens when thread blocks on I/O?</vt:lpstr>
      <vt:lpstr>External Events</vt:lpstr>
      <vt:lpstr>Interrupt Controller</vt:lpstr>
      <vt:lpstr>Example: Network Interrupt</vt:lpstr>
      <vt:lpstr>Use of Timer Interrupt to Return Control</vt:lpstr>
      <vt:lpstr>How do we initialize TCB and Stack?</vt:lpstr>
      <vt:lpstr>How does Thread get started?</vt:lpstr>
      <vt:lpstr>How does a thread get started?</vt:lpstr>
      <vt:lpstr>What does ThreadRoot() look like?</vt:lpstr>
      <vt:lpstr>PowerPoint Presentation</vt:lpstr>
      <vt:lpstr>Correctness with Concurrent Threads?</vt:lpstr>
      <vt:lpstr>Recall: Possible Executions</vt:lpstr>
      <vt:lpstr>ATM Bank Server</vt:lpstr>
      <vt:lpstr>ATM bank server example</vt:lpstr>
      <vt:lpstr>Event Driven Version of ATM server</vt:lpstr>
      <vt:lpstr>Can Threads Make This Easier?</vt:lpstr>
      <vt:lpstr>Problem is at the Lowest Level</vt:lpstr>
      <vt:lpstr>PowerPoint Presentation</vt:lpstr>
      <vt:lpstr>Atomic Operations</vt:lpstr>
      <vt:lpstr>Recall: Locks</vt:lpstr>
      <vt:lpstr>Fix banking problem with Locks!</vt:lpstr>
      <vt:lpstr>Recall: Definitions</vt:lpstr>
      <vt:lpstr>Another Concurrent Program Example</vt:lpstr>
      <vt:lpstr>Hand Simulation Multiprocessor Example</vt:lpstr>
      <vt:lpstr>So – does this fix it?</vt:lpstr>
      <vt:lpstr>Recall: Red-Black tree example</vt:lpstr>
      <vt:lpstr>Concurrency is Hard!</vt:lpstr>
      <vt:lpstr>Conclusion</vt:lpstr>
      <vt:lpstr>PowerPoint Presentation</vt:lpstr>
      <vt:lpstr>Producer-Consumer with a Bounded Buffer</vt:lpstr>
      <vt:lpstr>Circular Buffer Data Structure (sequential case)</vt:lpstr>
      <vt:lpstr>Circular Buffer – first cut</vt:lpstr>
      <vt:lpstr>Circular Buffer – 2nd cut</vt:lpstr>
      <vt:lpstr>Higher-level Primitives than Locks</vt:lpstr>
      <vt:lpstr>Recall: 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Where are we going with synchronization?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823</cp:revision>
  <cp:lastPrinted>2020-09-16T21:26:49Z</cp:lastPrinted>
  <dcterms:created xsi:type="dcterms:W3CDTF">1995-08-12T11:37:26Z</dcterms:created>
  <dcterms:modified xsi:type="dcterms:W3CDTF">2021-02-02T17:41:29Z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