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996" r:id="rId3"/>
    <p:sldId id="999" r:id="rId4"/>
    <p:sldId id="939" r:id="rId5"/>
    <p:sldId id="1001" r:id="rId6"/>
    <p:sldId id="998" r:id="rId7"/>
    <p:sldId id="1002" r:id="rId8"/>
    <p:sldId id="1006" r:id="rId9"/>
    <p:sldId id="1007" r:id="rId10"/>
    <p:sldId id="1012" r:id="rId11"/>
    <p:sldId id="1018" r:id="rId12"/>
    <p:sldId id="1008" r:id="rId13"/>
    <p:sldId id="1011" r:id="rId14"/>
    <p:sldId id="1031" r:id="rId15"/>
    <p:sldId id="1030" r:id="rId16"/>
    <p:sldId id="952" r:id="rId17"/>
    <p:sldId id="1009" r:id="rId18"/>
    <p:sldId id="955" r:id="rId19"/>
    <p:sldId id="956" r:id="rId20"/>
    <p:sldId id="957" r:id="rId21"/>
    <p:sldId id="961" r:id="rId22"/>
    <p:sldId id="962" r:id="rId23"/>
    <p:sldId id="969" r:id="rId24"/>
    <p:sldId id="970" r:id="rId25"/>
    <p:sldId id="971" r:id="rId26"/>
    <p:sldId id="972" r:id="rId27"/>
    <p:sldId id="973" r:id="rId28"/>
    <p:sldId id="1022" r:id="rId29"/>
    <p:sldId id="1020" r:id="rId30"/>
    <p:sldId id="1021" r:id="rId31"/>
    <p:sldId id="1023" r:id="rId32"/>
    <p:sldId id="974" r:id="rId33"/>
    <p:sldId id="975" r:id="rId34"/>
    <p:sldId id="1024" r:id="rId35"/>
    <p:sldId id="977" r:id="rId36"/>
    <p:sldId id="978" r:id="rId37"/>
    <p:sldId id="979" r:id="rId38"/>
    <p:sldId id="980" r:id="rId39"/>
    <p:sldId id="1025" r:id="rId40"/>
    <p:sldId id="983" r:id="rId41"/>
    <p:sldId id="984" r:id="rId42"/>
    <p:sldId id="985" r:id="rId43"/>
    <p:sldId id="987" r:id="rId44"/>
    <p:sldId id="988" r:id="rId45"/>
    <p:sldId id="990" r:id="rId46"/>
    <p:sldId id="981" r:id="rId47"/>
    <p:sldId id="991" r:id="rId48"/>
    <p:sldId id="1029" r:id="rId49"/>
    <p:sldId id="995" r:id="rId50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CFFBC"/>
    <a:srgbClr val="2A40E2"/>
    <a:srgbClr val="F430AB"/>
    <a:srgbClr val="A18623"/>
    <a:srgbClr val="9E7800"/>
    <a:srgbClr val="C49500"/>
    <a:srgbClr val="E6E703"/>
    <a:srgbClr val="72AAAE"/>
    <a:srgbClr val="233AE1"/>
    <a:srgbClr val="1C3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6"/>
    <p:restoredTop sz="65157" autoAdjust="0"/>
  </p:normalViewPr>
  <p:slideViewPr>
    <p:cSldViewPr>
      <p:cViewPr varScale="1">
        <p:scale>
          <a:sx n="108" d="100"/>
          <a:sy n="108" d="100"/>
        </p:scale>
        <p:origin x="2720" y="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77496" y="6956426"/>
            <a:ext cx="847805" cy="28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81" tIns="46981" rIns="92281" bIns="46981">
            <a:spAutoFit/>
          </a:bodyPr>
          <a:lstStyle/>
          <a:p>
            <a:pPr algn="ctr" defTabSz="917242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242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62594" y="6956426"/>
            <a:ext cx="877605" cy="28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81" tIns="46981" rIns="92281" bIns="46981">
            <a:spAutoFit/>
          </a:bodyPr>
          <a:lstStyle/>
          <a:p>
            <a:pPr algn="ctr" defTabSz="917242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242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1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36" tIns="46981" rIns="95636" bIns="469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17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579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3285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14701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8470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43215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6836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5799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3592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656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6853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7464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5591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850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3990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891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134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562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2853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7096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1600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6299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518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688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4543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17255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25211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98630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14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21140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253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0095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94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51035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29098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49589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2906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5680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08510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156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839741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38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106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637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349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64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544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8991600" y="6552798"/>
            <a:ext cx="888045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5.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687987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2/2/21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3320374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Crooks &amp; Joseph CS162 © UCB Spring 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hyperlink" Target="https://commons.wikimedia.org/wiki/file:server2_by_mimooh.svg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hyperlink" Target="https://commons.wikimedia.org/wiki/file:server2_by_mimooh.svg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na.org/assignments/service-names-port-numbers/service-names-port-numbers.xhtml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ana.org/assignments/service-names-port-numbers/service-names-port-numbers.txt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if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tif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if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tiff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n.wikipedia.org/wiki/Terminal_%28OS_X%2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1295400"/>
            <a:ext cx="9677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5</a:t>
            </a:r>
            <a:br>
              <a:rPr lang="en-US" sz="3000" dirty="0"/>
            </a:br>
            <a:br>
              <a:rPr lang="en-US" sz="3000" dirty="0"/>
            </a:br>
            <a:r>
              <a:rPr lang="en-US" sz="3200" dirty="0"/>
              <a:t>Abstractions 3: IPC, Pipes and Sockets</a:t>
            </a:r>
            <a:br>
              <a:rPr lang="en-US" sz="3200" dirty="0"/>
            </a:br>
            <a:r>
              <a:rPr lang="en-US" sz="3000" dirty="0"/>
              <a:t>A quick programmer’s viewpoint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6021D6-9E62-4296-88C9-91E0DA1BCA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 bwMode="auto">
          <a:xfrm>
            <a:off x="2161720" y="1219200"/>
            <a:ext cx="7591880" cy="1676400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2161720" y="2895600"/>
            <a:ext cx="7591880" cy="1981200"/>
          </a:xfrm>
          <a:prstGeom prst="rect">
            <a:avLst/>
          </a:prstGeom>
          <a:solidFill>
            <a:srgbClr val="FF0000">
              <a:alpha val="25000"/>
            </a:srgbClr>
          </a:solidFill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161720" y="4876800"/>
            <a:ext cx="7591880" cy="1066800"/>
          </a:xfrm>
          <a:prstGeom prst="rect">
            <a:avLst/>
          </a:prstGeom>
          <a:solidFill>
            <a:srgbClr val="FF6600">
              <a:alpha val="50000"/>
            </a:srgbClr>
          </a:solidFill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together: web server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161720" y="2895600"/>
            <a:ext cx="7591880" cy="0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2161720" y="4876800"/>
            <a:ext cx="7591880" cy="0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117934" y="1371600"/>
            <a:ext cx="9252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Server</a:t>
            </a:r>
            <a:br>
              <a:rPr lang="en-US" sz="1600" b="0" dirty="0">
                <a:latin typeface="Gill Sans"/>
                <a:cs typeface="Gill Sans"/>
              </a:rPr>
            </a:br>
            <a:r>
              <a:rPr lang="en-US" sz="1600" b="0" dirty="0">
                <a:latin typeface="Gill Sans"/>
                <a:cs typeface="Gill Sans"/>
              </a:rPr>
              <a:t>Process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63309" y="2895600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Kernel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61720" y="4953000"/>
            <a:ext cx="1072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Hardware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6902" y="1610380"/>
            <a:ext cx="780983" cy="523220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Gill Sans"/>
                <a:cs typeface="Gill Sans"/>
              </a:rPr>
              <a:t>request</a:t>
            </a:r>
          </a:p>
          <a:p>
            <a:r>
              <a:rPr lang="en-US" sz="1400" b="0" dirty="0">
                <a:latin typeface="Gill Sans"/>
                <a:cs typeface="Gill Sans"/>
              </a:rPr>
              <a:t>buffer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05800" y="1610380"/>
            <a:ext cx="638252" cy="523220"/>
          </a:xfrm>
          <a:prstGeom prst="rect">
            <a:avLst/>
          </a:prstGeom>
          <a:solidFill>
            <a:srgbClr val="FFFFFF"/>
          </a:solidFill>
          <a:ln w="1270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Gill Sans"/>
                <a:cs typeface="Gill Sans"/>
              </a:rPr>
              <a:t>reply</a:t>
            </a:r>
          </a:p>
          <a:p>
            <a:r>
              <a:rPr lang="en-US" sz="1400" b="0" dirty="0">
                <a:latin typeface="Gill Sans"/>
                <a:cs typeface="Gill Sans"/>
              </a:rPr>
              <a:t>buffer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85646" y="3217125"/>
            <a:ext cx="2000356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600" b="0" dirty="0">
                <a:latin typeface="Gill Sans"/>
                <a:cs typeface="Gill Sans"/>
              </a:rPr>
              <a:t>11. kernel copy </a:t>
            </a:r>
          </a:p>
          <a:p>
            <a:pPr>
              <a:lnSpc>
                <a:spcPct val="80000"/>
              </a:lnSpc>
            </a:pPr>
            <a:r>
              <a:rPr lang="en-US" sz="1600" b="0" dirty="0">
                <a:latin typeface="Gill Sans"/>
                <a:cs typeface="Gill Sans"/>
              </a:rPr>
              <a:t>     from user buffer</a:t>
            </a:r>
          </a:p>
          <a:p>
            <a:pPr>
              <a:lnSpc>
                <a:spcPct val="80000"/>
              </a:lnSpc>
            </a:pPr>
            <a:r>
              <a:rPr lang="en-US" sz="1600" b="0" dirty="0">
                <a:latin typeface="Gill Sans"/>
                <a:cs typeface="Gill Sans"/>
              </a:rPr>
              <a:t>     to network buffer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41694" y="5181601"/>
            <a:ext cx="994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Network </a:t>
            </a:r>
          </a:p>
          <a:p>
            <a:r>
              <a:rPr lang="en-US" sz="1600" b="0" dirty="0">
                <a:latin typeface="Gill Sans"/>
                <a:cs typeface="Gill Sans"/>
              </a:rPr>
              <a:t>interface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46996" y="5288103"/>
            <a:ext cx="1426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Disk interface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7086600" y="3429000"/>
            <a:ext cx="1905000" cy="457200"/>
            <a:chOff x="6781800" y="1066800"/>
            <a:chExt cx="914400" cy="457200"/>
          </a:xfrm>
        </p:grpSpPr>
        <p:sp>
          <p:nvSpPr>
            <p:cNvPr id="33" name="Rectangle 32"/>
            <p:cNvSpPr/>
            <p:nvPr/>
          </p:nvSpPr>
          <p:spPr bwMode="auto">
            <a:xfrm>
              <a:off x="67818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70104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72390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74676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780084" y="3886200"/>
            <a:ext cx="1989647" cy="2057400"/>
            <a:chOff x="3256083" y="4038600"/>
            <a:chExt cx="1989647" cy="2057400"/>
          </a:xfrm>
        </p:grpSpPr>
        <p:sp>
          <p:nvSpPr>
            <p:cNvPr id="18" name="TextBox 17"/>
            <p:cNvSpPr txBox="1"/>
            <p:nvPr/>
          </p:nvSpPr>
          <p:spPr>
            <a:xfrm>
              <a:off x="3256083" y="4191000"/>
              <a:ext cx="1989647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12. format outgoing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  packet and DMA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3327400" y="4038600"/>
              <a:ext cx="12700" cy="20574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9" name="Group 88"/>
          <p:cNvGrpSpPr/>
          <p:nvPr/>
        </p:nvGrpSpPr>
        <p:grpSpPr>
          <a:xfrm>
            <a:off x="7495720" y="3886200"/>
            <a:ext cx="1051014" cy="1371600"/>
            <a:chOff x="5971720" y="4038600"/>
            <a:chExt cx="1051014" cy="1371600"/>
          </a:xfrm>
        </p:grpSpPr>
        <p:sp>
          <p:nvSpPr>
            <p:cNvPr id="20" name="TextBox 19"/>
            <p:cNvSpPr txBox="1"/>
            <p:nvPr/>
          </p:nvSpPr>
          <p:spPr>
            <a:xfrm>
              <a:off x="5980461" y="4260965"/>
              <a:ext cx="1042273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6. disk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request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>
              <a:off x="5971720" y="4038600"/>
              <a:ext cx="0" cy="13716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0" name="Group 79"/>
          <p:cNvGrpSpPr/>
          <p:nvPr/>
        </p:nvGrpSpPr>
        <p:grpSpPr>
          <a:xfrm>
            <a:off x="3429000" y="2209800"/>
            <a:ext cx="1082348" cy="1219200"/>
            <a:chOff x="1905000" y="2209800"/>
            <a:chExt cx="1082348" cy="1219200"/>
          </a:xfrm>
        </p:grpSpPr>
        <p:sp>
          <p:nvSpPr>
            <p:cNvPr id="15" name="TextBox 14"/>
            <p:cNvSpPr txBox="1"/>
            <p:nvPr/>
          </p:nvSpPr>
          <p:spPr>
            <a:xfrm>
              <a:off x="1905000" y="2209800"/>
              <a:ext cx="1082348" cy="6914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indent="-182880">
                <a:lnSpc>
                  <a:spcPct val="80000"/>
                </a:lnSpc>
                <a:buAutoNum type="arabicPeriod"/>
              </a:pPr>
              <a:r>
                <a:rPr lang="en-US" sz="1600" b="0" dirty="0">
                  <a:latin typeface="Gill Sans"/>
                  <a:cs typeface="Gill Sans"/>
                </a:rPr>
                <a:t>network</a:t>
              </a:r>
            </a:p>
            <a:p>
              <a:pPr>
                <a:lnSpc>
                  <a:spcPct val="8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socket </a:t>
              </a:r>
            </a:p>
            <a:p>
              <a:pPr>
                <a:lnSpc>
                  <a:spcPct val="8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</a:t>
              </a:r>
              <a:r>
                <a:rPr lang="en-US" sz="1600" b="0" dirty="0">
                  <a:solidFill>
                    <a:srgbClr val="FF0000"/>
                  </a:solidFill>
                  <a:latin typeface="Consolas" panose="020B0609020204030204" pitchFamily="49" charset="0"/>
                  <a:cs typeface="Gill Sans"/>
                </a:rPr>
                <a:t>read()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 bwMode="auto">
            <a:xfrm>
              <a:off x="1981200" y="2209800"/>
              <a:ext cx="0" cy="12192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1" name="Group 80"/>
          <p:cNvGrpSpPr/>
          <p:nvPr/>
        </p:nvGrpSpPr>
        <p:grpSpPr>
          <a:xfrm>
            <a:off x="3302000" y="3886200"/>
            <a:ext cx="1684954" cy="2082800"/>
            <a:chOff x="1778000" y="4064000"/>
            <a:chExt cx="1684954" cy="2082800"/>
          </a:xfrm>
        </p:grpSpPr>
        <p:sp>
          <p:nvSpPr>
            <p:cNvPr id="14" name="TextBox 13"/>
            <p:cNvSpPr txBox="1"/>
            <p:nvPr/>
          </p:nvSpPr>
          <p:spPr>
            <a:xfrm>
              <a:off x="1792304" y="4191000"/>
              <a:ext cx="1670650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2. copy arriving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packet (DMA) </a:t>
              </a:r>
            </a:p>
          </p:txBody>
        </p:sp>
        <p:cxnSp>
          <p:nvCxnSpPr>
            <p:cNvPr id="45" name="Straight Arrow Connector 44"/>
            <p:cNvCxnSpPr/>
            <p:nvPr/>
          </p:nvCxnSpPr>
          <p:spPr bwMode="auto">
            <a:xfrm flipV="1">
              <a:off x="1778000" y="4064000"/>
              <a:ext cx="2720" cy="20828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9" name="Group 58"/>
          <p:cNvGrpSpPr/>
          <p:nvPr/>
        </p:nvGrpSpPr>
        <p:grpSpPr>
          <a:xfrm>
            <a:off x="3424342" y="2819400"/>
            <a:ext cx="952031" cy="371034"/>
            <a:chOff x="1981200" y="3048000"/>
            <a:chExt cx="952031" cy="371034"/>
          </a:xfrm>
        </p:grpSpPr>
        <p:sp>
          <p:nvSpPr>
            <p:cNvPr id="60" name="TextBox 59"/>
            <p:cNvSpPr txBox="1"/>
            <p:nvPr/>
          </p:nvSpPr>
          <p:spPr>
            <a:xfrm>
              <a:off x="2134614" y="3080480"/>
              <a:ext cx="7986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err="1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syscall</a:t>
              </a:r>
              <a:endParaRPr lang="en-US" sz="16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1981200" y="30480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851332" y="2971800"/>
            <a:ext cx="727349" cy="338554"/>
            <a:chOff x="1406251" y="2959100"/>
            <a:chExt cx="727349" cy="338554"/>
          </a:xfrm>
        </p:grpSpPr>
        <p:sp>
          <p:nvSpPr>
            <p:cNvPr id="63" name="TextBox 62"/>
            <p:cNvSpPr txBox="1"/>
            <p:nvPr/>
          </p:nvSpPr>
          <p:spPr>
            <a:xfrm>
              <a:off x="1406251" y="2959100"/>
              <a:ext cx="5495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chemeClr val="accent1">
                      <a:lumMod val="75000"/>
                    </a:schemeClr>
                  </a:solidFill>
                  <a:latin typeface="Gill Sans" charset="0"/>
                  <a:ea typeface="Gill Sans" charset="0"/>
                  <a:cs typeface="Gill Sans" charset="0"/>
                </a:rPr>
                <a:t>wait</a:t>
              </a: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1981200" y="3048000"/>
              <a:ext cx="152400" cy="1524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286000" y="4024411"/>
            <a:ext cx="1092200" cy="381000"/>
            <a:chOff x="1041400" y="2819400"/>
            <a:chExt cx="1092200" cy="381000"/>
          </a:xfrm>
        </p:grpSpPr>
        <p:sp>
          <p:nvSpPr>
            <p:cNvPr id="66" name="TextBox 65"/>
            <p:cNvSpPr txBox="1"/>
            <p:nvPr/>
          </p:nvSpPr>
          <p:spPr>
            <a:xfrm>
              <a:off x="1041400" y="2819400"/>
              <a:ext cx="9373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rgbClr val="008000"/>
                  </a:solidFill>
                  <a:latin typeface="Gill Sans" charset="0"/>
                  <a:ea typeface="Gill Sans" charset="0"/>
                  <a:cs typeface="Gill Sans" charset="0"/>
                </a:rPr>
                <a:t>interrupt</a:t>
              </a:r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1981200" y="3048000"/>
              <a:ext cx="152400" cy="152400"/>
            </a:xfrm>
            <a:prstGeom prst="ellipse">
              <a:avLst/>
            </a:prstGeom>
            <a:solidFill>
              <a:srgbClr val="008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521201" y="2209800"/>
            <a:ext cx="1078781" cy="1219200"/>
            <a:chOff x="2997200" y="2209800"/>
            <a:chExt cx="1078781" cy="1219200"/>
          </a:xfrm>
        </p:grpSpPr>
        <p:sp>
          <p:nvSpPr>
            <p:cNvPr id="13" name="TextBox 12"/>
            <p:cNvSpPr txBox="1"/>
            <p:nvPr/>
          </p:nvSpPr>
          <p:spPr>
            <a:xfrm>
              <a:off x="3104240" y="2209800"/>
              <a:ext cx="971741" cy="4862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3. kernel</a:t>
              </a:r>
            </a:p>
            <a:p>
              <a:pPr>
                <a:lnSpc>
                  <a:spcPct val="8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copy 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 flipV="1">
              <a:off x="3076120" y="2209800"/>
              <a:ext cx="0" cy="12192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68" name="Group 67"/>
            <p:cNvGrpSpPr/>
            <p:nvPr/>
          </p:nvGrpSpPr>
          <p:grpSpPr>
            <a:xfrm>
              <a:off x="2997200" y="2792511"/>
              <a:ext cx="753334" cy="414754"/>
              <a:chOff x="1981200" y="3048000"/>
              <a:chExt cx="753334" cy="414754"/>
            </a:xfrm>
          </p:grpSpPr>
          <p:sp>
            <p:nvSpPr>
              <p:cNvPr id="69" name="TextBox 68"/>
              <p:cNvSpPr txBox="1"/>
              <p:nvPr/>
            </p:nvSpPr>
            <p:spPr>
              <a:xfrm>
                <a:off x="2133600" y="3124200"/>
                <a:ext cx="60093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0" dirty="0">
                    <a:solidFill>
                      <a:srgbClr val="008000"/>
                    </a:solidFill>
                    <a:latin typeface="Gill Sans" charset="0"/>
                    <a:ea typeface="Gill Sans" charset="0"/>
                    <a:cs typeface="Gill Sans" charset="0"/>
                  </a:rPr>
                  <a:t>RTU</a:t>
                </a:r>
              </a:p>
            </p:txBody>
          </p:sp>
          <p:sp>
            <p:nvSpPr>
              <p:cNvPr id="70" name="Oval 69"/>
              <p:cNvSpPr/>
              <p:nvPr/>
            </p:nvSpPr>
            <p:spPr bwMode="auto">
              <a:xfrm>
                <a:off x="1981200" y="3048000"/>
                <a:ext cx="152400" cy="152400"/>
              </a:xfrm>
              <a:prstGeom prst="ellipse">
                <a:avLst/>
              </a:prstGeom>
              <a:solidFill>
                <a:srgbClr val="008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87" name="Group 86"/>
          <p:cNvGrpSpPr/>
          <p:nvPr/>
        </p:nvGrpSpPr>
        <p:grpSpPr>
          <a:xfrm>
            <a:off x="7420677" y="2209800"/>
            <a:ext cx="1163804" cy="1219200"/>
            <a:chOff x="5896676" y="2209800"/>
            <a:chExt cx="1163804" cy="1219200"/>
          </a:xfrm>
        </p:grpSpPr>
        <p:sp>
          <p:nvSpPr>
            <p:cNvPr id="23" name="TextBox 22"/>
            <p:cNvSpPr txBox="1"/>
            <p:nvPr/>
          </p:nvSpPr>
          <p:spPr>
            <a:xfrm>
              <a:off x="5971720" y="2286000"/>
              <a:ext cx="1088760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5. file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solidFill>
                    <a:srgbClr val="FF0000"/>
                  </a:solidFill>
                  <a:latin typeface="Gill Sans"/>
                  <a:cs typeface="Gill Sans"/>
                </a:rPr>
                <a:t>    </a:t>
              </a:r>
              <a:r>
                <a:rPr lang="en-US" sz="1600" b="0" dirty="0">
                  <a:solidFill>
                    <a:srgbClr val="FF0000"/>
                  </a:solidFill>
                  <a:latin typeface="Consolas" panose="020B0609020204030204" pitchFamily="49" charset="0"/>
                  <a:cs typeface="Gill Sans"/>
                </a:rPr>
                <a:t>read()</a:t>
              </a:r>
            </a:p>
          </p:txBody>
        </p:sp>
        <p:cxnSp>
          <p:nvCxnSpPr>
            <p:cNvPr id="41" name="Straight Arrow Connector 40"/>
            <p:cNvCxnSpPr/>
            <p:nvPr/>
          </p:nvCxnSpPr>
          <p:spPr bwMode="auto">
            <a:xfrm>
              <a:off x="5971720" y="2209800"/>
              <a:ext cx="0" cy="12192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71" name="Group 70"/>
            <p:cNvGrpSpPr/>
            <p:nvPr/>
          </p:nvGrpSpPr>
          <p:grpSpPr>
            <a:xfrm>
              <a:off x="5896676" y="2805211"/>
              <a:ext cx="989445" cy="367165"/>
              <a:chOff x="1981200" y="3048000"/>
              <a:chExt cx="989445" cy="367165"/>
            </a:xfrm>
          </p:grpSpPr>
          <p:sp>
            <p:nvSpPr>
              <p:cNvPr id="72" name="TextBox 71"/>
              <p:cNvSpPr txBox="1"/>
              <p:nvPr/>
            </p:nvSpPr>
            <p:spPr>
              <a:xfrm>
                <a:off x="2172028" y="3076611"/>
                <a:ext cx="79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0" dirty="0" err="1">
                    <a:solidFill>
                      <a:srgbClr val="FF0000"/>
                    </a:solidFill>
                    <a:latin typeface="Gill Sans" charset="0"/>
                    <a:ea typeface="Gill Sans" charset="0"/>
                    <a:cs typeface="Gill Sans" charset="0"/>
                  </a:rPr>
                  <a:t>syscall</a:t>
                </a:r>
                <a:endParaRPr lang="en-US" sz="16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73" name="Oval 72"/>
              <p:cNvSpPr/>
              <p:nvPr/>
            </p:nvSpPr>
            <p:spPr bwMode="auto">
              <a:xfrm>
                <a:off x="1981200" y="30480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91" name="Group 90"/>
          <p:cNvGrpSpPr/>
          <p:nvPr/>
        </p:nvGrpSpPr>
        <p:grpSpPr>
          <a:xfrm>
            <a:off x="8483601" y="2209800"/>
            <a:ext cx="1050661" cy="1219200"/>
            <a:chOff x="6959600" y="2209800"/>
            <a:chExt cx="1050661" cy="1219200"/>
          </a:xfrm>
        </p:grpSpPr>
        <p:sp>
          <p:nvSpPr>
            <p:cNvPr id="22" name="TextBox 21"/>
            <p:cNvSpPr txBox="1"/>
            <p:nvPr/>
          </p:nvSpPr>
          <p:spPr>
            <a:xfrm>
              <a:off x="7038520" y="2286000"/>
              <a:ext cx="971741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8. kernel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copy</a:t>
              </a:r>
            </a:p>
          </p:txBody>
        </p:sp>
        <p:cxnSp>
          <p:nvCxnSpPr>
            <p:cNvPr id="48" name="Straight Arrow Connector 47"/>
            <p:cNvCxnSpPr/>
            <p:nvPr/>
          </p:nvCxnSpPr>
          <p:spPr bwMode="auto">
            <a:xfrm flipV="1">
              <a:off x="7038520" y="2209800"/>
              <a:ext cx="0" cy="12192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74" name="Group 73"/>
            <p:cNvGrpSpPr/>
            <p:nvPr/>
          </p:nvGrpSpPr>
          <p:grpSpPr>
            <a:xfrm>
              <a:off x="6959600" y="2805211"/>
              <a:ext cx="753334" cy="414754"/>
              <a:chOff x="1981200" y="3048000"/>
              <a:chExt cx="753334" cy="414754"/>
            </a:xfrm>
          </p:grpSpPr>
          <p:sp>
            <p:nvSpPr>
              <p:cNvPr id="75" name="TextBox 74"/>
              <p:cNvSpPr txBox="1"/>
              <p:nvPr/>
            </p:nvSpPr>
            <p:spPr>
              <a:xfrm>
                <a:off x="2133600" y="3124200"/>
                <a:ext cx="60093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0" dirty="0">
                    <a:solidFill>
                      <a:srgbClr val="008000"/>
                    </a:solidFill>
                    <a:latin typeface="Gill Sans" charset="0"/>
                    <a:ea typeface="Gill Sans" charset="0"/>
                    <a:cs typeface="Gill Sans" charset="0"/>
                  </a:rPr>
                  <a:t>RTU</a:t>
                </a:r>
              </a:p>
            </p:txBody>
          </p:sp>
          <p:sp>
            <p:nvSpPr>
              <p:cNvPr id="76" name="Oval 75"/>
              <p:cNvSpPr/>
              <p:nvPr/>
            </p:nvSpPr>
            <p:spPr bwMode="auto">
              <a:xfrm>
                <a:off x="1981200" y="3048000"/>
                <a:ext cx="152400" cy="152400"/>
              </a:xfrm>
              <a:prstGeom prst="ellipse">
                <a:avLst/>
              </a:prstGeom>
              <a:solidFill>
                <a:srgbClr val="008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90" name="Group 89"/>
          <p:cNvGrpSpPr/>
          <p:nvPr/>
        </p:nvGrpSpPr>
        <p:grpSpPr>
          <a:xfrm>
            <a:off x="8483601" y="3886200"/>
            <a:ext cx="1378145" cy="1398488"/>
            <a:chOff x="6959600" y="4011711"/>
            <a:chExt cx="1378145" cy="1398488"/>
          </a:xfrm>
        </p:grpSpPr>
        <p:sp>
          <p:nvSpPr>
            <p:cNvPr id="21" name="TextBox 20"/>
            <p:cNvSpPr txBox="1"/>
            <p:nvPr/>
          </p:nvSpPr>
          <p:spPr>
            <a:xfrm>
              <a:off x="7045404" y="4267200"/>
              <a:ext cx="1292341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7. disk data 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(DMA)</a:t>
              </a:r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 flipV="1">
              <a:off x="7038520" y="4038599"/>
              <a:ext cx="0" cy="13716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77" name="Group 76"/>
            <p:cNvGrpSpPr/>
            <p:nvPr/>
          </p:nvGrpSpPr>
          <p:grpSpPr>
            <a:xfrm>
              <a:off x="6959600" y="4011711"/>
              <a:ext cx="1165976" cy="381000"/>
              <a:chOff x="1981200" y="2819400"/>
              <a:chExt cx="1165976" cy="381000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2209800" y="2819400"/>
                <a:ext cx="9373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0" dirty="0">
                    <a:solidFill>
                      <a:srgbClr val="008000"/>
                    </a:solidFill>
                    <a:latin typeface="Gill Sans" charset="0"/>
                    <a:ea typeface="Gill Sans" charset="0"/>
                    <a:cs typeface="Gill Sans" charset="0"/>
                  </a:rPr>
                  <a:t>interrupt</a:t>
                </a:r>
              </a:p>
            </p:txBody>
          </p:sp>
          <p:sp>
            <p:nvSpPr>
              <p:cNvPr id="79" name="Oval 78"/>
              <p:cNvSpPr/>
              <p:nvPr/>
            </p:nvSpPr>
            <p:spPr bwMode="auto">
              <a:xfrm>
                <a:off x="1981200" y="3048000"/>
                <a:ext cx="152400" cy="152400"/>
              </a:xfrm>
              <a:prstGeom prst="ellipse">
                <a:avLst/>
              </a:prstGeom>
              <a:solidFill>
                <a:srgbClr val="008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96" name="Group 95"/>
          <p:cNvGrpSpPr/>
          <p:nvPr/>
        </p:nvGrpSpPr>
        <p:grpSpPr>
          <a:xfrm>
            <a:off x="4572000" y="883772"/>
            <a:ext cx="2921000" cy="1326028"/>
            <a:chOff x="3048000" y="883772"/>
            <a:chExt cx="2921000" cy="1326028"/>
          </a:xfrm>
        </p:grpSpPr>
        <p:grpSp>
          <p:nvGrpSpPr>
            <p:cNvPr id="88" name="Group 87"/>
            <p:cNvGrpSpPr/>
            <p:nvPr/>
          </p:nvGrpSpPr>
          <p:grpSpPr>
            <a:xfrm>
              <a:off x="3060700" y="1295400"/>
              <a:ext cx="1737524" cy="825500"/>
              <a:chOff x="3060700" y="1295400"/>
              <a:chExt cx="1737524" cy="825500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3071469" y="1295400"/>
                <a:ext cx="1726755" cy="2893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600" b="0" dirty="0">
                    <a:latin typeface="Gill Sans"/>
                    <a:cs typeface="Gill Sans"/>
                  </a:rPr>
                  <a:t>4. parse request </a:t>
                </a:r>
              </a:p>
            </p:txBody>
          </p:sp>
          <p:sp>
            <p:nvSpPr>
              <p:cNvPr id="83" name="Freeform 82"/>
              <p:cNvSpPr/>
              <p:nvPr/>
            </p:nvSpPr>
            <p:spPr>
              <a:xfrm>
                <a:off x="3060700" y="1384300"/>
                <a:ext cx="482600" cy="736600"/>
              </a:xfrm>
              <a:custGeom>
                <a:avLst/>
                <a:gdLst>
                  <a:gd name="connsiteX0" fmla="*/ 0 w 482600"/>
                  <a:gd name="connsiteY0" fmla="*/ 736600 h 736600"/>
                  <a:gd name="connsiteX1" fmla="*/ 482600 w 482600"/>
                  <a:gd name="connsiteY1" fmla="*/ 0 h 736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82600" h="736600">
                    <a:moveTo>
                      <a:pt x="0" y="736600"/>
                    </a:moveTo>
                    <a:cubicBezTo>
                      <a:pt x="168275" y="675216"/>
                      <a:pt x="336550" y="613833"/>
                      <a:pt x="482600" y="0"/>
                    </a:cubicBezTo>
                  </a:path>
                </a:pathLst>
              </a:custGeom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</p:grpSp>
        <p:sp>
          <p:nvSpPr>
            <p:cNvPr id="95" name="Freeform 94"/>
            <p:cNvSpPr/>
            <p:nvPr/>
          </p:nvSpPr>
          <p:spPr>
            <a:xfrm>
              <a:off x="3048000" y="883772"/>
              <a:ext cx="2921000" cy="1326028"/>
            </a:xfrm>
            <a:custGeom>
              <a:avLst/>
              <a:gdLst>
                <a:gd name="connsiteX0" fmla="*/ 0 w 2921000"/>
                <a:gd name="connsiteY0" fmla="*/ 703728 h 1326028"/>
                <a:gd name="connsiteX1" fmla="*/ 114300 w 2921000"/>
                <a:gd name="connsiteY1" fmla="*/ 322728 h 1326028"/>
                <a:gd name="connsiteX2" fmla="*/ 571500 w 2921000"/>
                <a:gd name="connsiteY2" fmla="*/ 17928 h 1326028"/>
                <a:gd name="connsiteX3" fmla="*/ 1384300 w 2921000"/>
                <a:gd name="connsiteY3" fmla="*/ 43328 h 1326028"/>
                <a:gd name="connsiteX4" fmla="*/ 2184400 w 2921000"/>
                <a:gd name="connsiteY4" fmla="*/ 106828 h 1326028"/>
                <a:gd name="connsiteX5" fmla="*/ 2590800 w 2921000"/>
                <a:gd name="connsiteY5" fmla="*/ 424328 h 1326028"/>
                <a:gd name="connsiteX6" fmla="*/ 2768600 w 2921000"/>
                <a:gd name="connsiteY6" fmla="*/ 716428 h 1326028"/>
                <a:gd name="connsiteX7" fmla="*/ 2921000 w 2921000"/>
                <a:gd name="connsiteY7" fmla="*/ 1326028 h 1326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21000" h="1326028">
                  <a:moveTo>
                    <a:pt x="0" y="703728"/>
                  </a:moveTo>
                  <a:cubicBezTo>
                    <a:pt x="9525" y="570378"/>
                    <a:pt x="19050" y="437028"/>
                    <a:pt x="114300" y="322728"/>
                  </a:cubicBezTo>
                  <a:cubicBezTo>
                    <a:pt x="209550" y="208428"/>
                    <a:pt x="359833" y="64495"/>
                    <a:pt x="571500" y="17928"/>
                  </a:cubicBezTo>
                  <a:cubicBezTo>
                    <a:pt x="783167" y="-28639"/>
                    <a:pt x="1115483" y="28511"/>
                    <a:pt x="1384300" y="43328"/>
                  </a:cubicBezTo>
                  <a:cubicBezTo>
                    <a:pt x="1653117" y="58145"/>
                    <a:pt x="1983317" y="43328"/>
                    <a:pt x="2184400" y="106828"/>
                  </a:cubicBezTo>
                  <a:cubicBezTo>
                    <a:pt x="2385483" y="170328"/>
                    <a:pt x="2493433" y="322728"/>
                    <a:pt x="2590800" y="424328"/>
                  </a:cubicBezTo>
                  <a:cubicBezTo>
                    <a:pt x="2688167" y="525928"/>
                    <a:pt x="2713567" y="566145"/>
                    <a:pt x="2768600" y="716428"/>
                  </a:cubicBezTo>
                  <a:cubicBezTo>
                    <a:pt x="2823633" y="866711"/>
                    <a:pt x="2921000" y="1326028"/>
                    <a:pt x="2921000" y="1326028"/>
                  </a:cubicBezTo>
                </a:path>
              </a:pathLst>
            </a:custGeom>
            <a:ln>
              <a:solidFill>
                <a:srgbClr val="000000"/>
              </a:solidFill>
              <a:headEnd type="none"/>
              <a:tailEnd type="arrow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5969000" y="1041216"/>
            <a:ext cx="3251200" cy="1105084"/>
            <a:chOff x="4445000" y="1041216"/>
            <a:chExt cx="3251200" cy="1105084"/>
          </a:xfrm>
        </p:grpSpPr>
        <p:sp>
          <p:nvSpPr>
            <p:cNvPr id="24" name="TextBox 23"/>
            <p:cNvSpPr txBox="1"/>
            <p:nvPr/>
          </p:nvSpPr>
          <p:spPr>
            <a:xfrm>
              <a:off x="6172200" y="1295400"/>
              <a:ext cx="1524000" cy="318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9. format reply</a:t>
              </a:r>
            </a:p>
          </p:txBody>
        </p:sp>
        <p:sp>
          <p:nvSpPr>
            <p:cNvPr id="97" name="Freeform 96"/>
            <p:cNvSpPr/>
            <p:nvPr/>
          </p:nvSpPr>
          <p:spPr>
            <a:xfrm>
              <a:off x="4445000" y="1041216"/>
              <a:ext cx="2540000" cy="1105084"/>
            </a:xfrm>
            <a:custGeom>
              <a:avLst/>
              <a:gdLst>
                <a:gd name="connsiteX0" fmla="*/ 2540000 w 2540000"/>
                <a:gd name="connsiteY0" fmla="*/ 546284 h 1105084"/>
                <a:gd name="connsiteX1" fmla="*/ 2349500 w 2540000"/>
                <a:gd name="connsiteY1" fmla="*/ 127184 h 1105084"/>
                <a:gd name="connsiteX2" fmla="*/ 1663700 w 2540000"/>
                <a:gd name="connsiteY2" fmla="*/ 184 h 1105084"/>
                <a:gd name="connsiteX3" fmla="*/ 914400 w 2540000"/>
                <a:gd name="connsiteY3" fmla="*/ 114484 h 1105084"/>
                <a:gd name="connsiteX4" fmla="*/ 152400 w 2540000"/>
                <a:gd name="connsiteY4" fmla="*/ 609784 h 1105084"/>
                <a:gd name="connsiteX5" fmla="*/ 0 w 2540000"/>
                <a:gd name="connsiteY5" fmla="*/ 1105084 h 110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40000" h="1105084">
                  <a:moveTo>
                    <a:pt x="2540000" y="546284"/>
                  </a:moveTo>
                  <a:cubicBezTo>
                    <a:pt x="2517775" y="382242"/>
                    <a:pt x="2495550" y="218201"/>
                    <a:pt x="2349500" y="127184"/>
                  </a:cubicBezTo>
                  <a:cubicBezTo>
                    <a:pt x="2203450" y="36167"/>
                    <a:pt x="1902883" y="2301"/>
                    <a:pt x="1663700" y="184"/>
                  </a:cubicBezTo>
                  <a:cubicBezTo>
                    <a:pt x="1424517" y="-1933"/>
                    <a:pt x="1166283" y="12884"/>
                    <a:pt x="914400" y="114484"/>
                  </a:cubicBezTo>
                  <a:cubicBezTo>
                    <a:pt x="662517" y="216084"/>
                    <a:pt x="304800" y="444684"/>
                    <a:pt x="152400" y="609784"/>
                  </a:cubicBezTo>
                  <a:cubicBezTo>
                    <a:pt x="0" y="774884"/>
                    <a:pt x="0" y="1105084"/>
                    <a:pt x="0" y="1105084"/>
                  </a:cubicBezTo>
                </a:path>
              </a:pathLst>
            </a:custGeom>
            <a:ln>
              <a:solidFill>
                <a:srgbClr val="000000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2895601" y="6096000"/>
            <a:ext cx="947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Request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535270" y="6096000"/>
            <a:ext cx="707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Reply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2551396" y="5877367"/>
            <a:ext cx="7477806" cy="737801"/>
            <a:chOff x="2551396" y="5877367"/>
            <a:chExt cx="7477806" cy="737801"/>
          </a:xfrm>
        </p:grpSpPr>
        <p:sp>
          <p:nvSpPr>
            <p:cNvPr id="3" name="Rounded Rectangle 2"/>
            <p:cNvSpPr/>
            <p:nvPr/>
          </p:nvSpPr>
          <p:spPr bwMode="auto">
            <a:xfrm>
              <a:off x="2551396" y="5877367"/>
              <a:ext cx="3124199" cy="737801"/>
            </a:xfrm>
            <a:prstGeom prst="roundRect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322225" y="6058356"/>
              <a:ext cx="37069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Today: Network Communication</a:t>
              </a:r>
            </a:p>
          </p:txBody>
        </p:sp>
        <p:cxnSp>
          <p:nvCxnSpPr>
            <p:cNvPr id="37" name="Straight Arrow Connector 36"/>
            <p:cNvCxnSpPr>
              <a:stCxn id="4" idx="1"/>
              <a:endCxn id="3" idx="3"/>
            </p:cNvCxnSpPr>
            <p:nvPr/>
          </p:nvCxnSpPr>
          <p:spPr bwMode="auto">
            <a:xfrm flipH="1">
              <a:off x="5675595" y="6243022"/>
              <a:ext cx="646630" cy="3246"/>
            </a:xfrm>
            <a:prstGeom prst="straightConnector1">
              <a:avLst/>
            </a:prstGeom>
            <a:solidFill>
              <a:schemeClr val="bg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9" name="Group 48"/>
          <p:cNvGrpSpPr/>
          <p:nvPr/>
        </p:nvGrpSpPr>
        <p:grpSpPr>
          <a:xfrm>
            <a:off x="5029200" y="2133600"/>
            <a:ext cx="2144968" cy="1295400"/>
            <a:chOff x="5029200" y="2133600"/>
            <a:chExt cx="2144968" cy="1295400"/>
          </a:xfrm>
        </p:grpSpPr>
        <p:grpSp>
          <p:nvGrpSpPr>
            <p:cNvPr id="93" name="Group 92"/>
            <p:cNvGrpSpPr/>
            <p:nvPr/>
          </p:nvGrpSpPr>
          <p:grpSpPr>
            <a:xfrm>
              <a:off x="5029200" y="2133600"/>
              <a:ext cx="2144968" cy="1295400"/>
              <a:chOff x="3505200" y="2133600"/>
              <a:chExt cx="2144968" cy="1295400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4343400" y="2133600"/>
                <a:ext cx="1306768" cy="7571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b="0" dirty="0">
                    <a:latin typeface="Gill Sans"/>
                    <a:cs typeface="Gill Sans"/>
                  </a:rPr>
                  <a:t>10. network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 b="0" dirty="0">
                    <a:latin typeface="Gill Sans"/>
                    <a:cs typeface="Gill Sans"/>
                  </a:rPr>
                  <a:t>      socket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 b="0" dirty="0">
                    <a:latin typeface="Consolas" panose="020B0609020204030204" pitchFamily="49" charset="0"/>
                    <a:cs typeface="Gill Sans"/>
                  </a:rPr>
                  <a:t>   </a:t>
                </a:r>
                <a:r>
                  <a:rPr lang="en-US" sz="1600" b="0" dirty="0">
                    <a:solidFill>
                      <a:srgbClr val="FF0000"/>
                    </a:solidFill>
                    <a:latin typeface="Consolas" panose="020B0609020204030204" pitchFamily="49" charset="0"/>
                    <a:cs typeface="Gill Sans"/>
                  </a:rPr>
                  <a:t>write()</a:t>
                </a: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 bwMode="auto">
              <a:xfrm flipH="1">
                <a:off x="3505200" y="2133600"/>
                <a:ext cx="942520" cy="1295400"/>
              </a:xfrm>
              <a:prstGeom prst="straightConnector1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92" name="Oval 91"/>
            <p:cNvSpPr/>
            <p:nvPr/>
          </p:nvSpPr>
          <p:spPr bwMode="auto">
            <a:xfrm>
              <a:off x="5348392" y="2810386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440521" y="2873529"/>
              <a:ext cx="7986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err="1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syscall</a:t>
              </a:r>
              <a:endParaRPr lang="en-US" sz="16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51" name="Flowchart: Magnetic Disk 50"/>
          <p:cNvSpPr/>
          <p:nvPr/>
        </p:nvSpPr>
        <p:spPr bwMode="auto">
          <a:xfrm>
            <a:off x="8851427" y="5202490"/>
            <a:ext cx="304800" cy="446902"/>
          </a:xfrm>
          <a:prstGeom prst="flowChartMagneticDisk">
            <a:avLst/>
          </a:prstGeom>
          <a:solidFill>
            <a:srgbClr val="00B0F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101" name="Flowchart: Magnetic Disk 100"/>
          <p:cNvSpPr/>
          <p:nvPr/>
        </p:nvSpPr>
        <p:spPr bwMode="auto">
          <a:xfrm>
            <a:off x="9094932" y="5050090"/>
            <a:ext cx="304800" cy="446902"/>
          </a:xfrm>
          <a:prstGeom prst="flowChartMagneticDisk">
            <a:avLst/>
          </a:prstGeom>
          <a:solidFill>
            <a:srgbClr val="00B0F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100" name="Flowchart: Magnetic Disk 99"/>
          <p:cNvSpPr/>
          <p:nvPr/>
        </p:nvSpPr>
        <p:spPr bwMode="auto">
          <a:xfrm>
            <a:off x="9003827" y="5334000"/>
            <a:ext cx="304800" cy="446902"/>
          </a:xfrm>
          <a:prstGeom prst="flowChartMagneticDisk">
            <a:avLst/>
          </a:prstGeom>
          <a:solidFill>
            <a:srgbClr val="00B0F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6845728" y="2971800"/>
            <a:ext cx="727349" cy="338554"/>
            <a:chOff x="1406251" y="2959100"/>
            <a:chExt cx="727349" cy="338554"/>
          </a:xfrm>
        </p:grpSpPr>
        <p:sp>
          <p:nvSpPr>
            <p:cNvPr id="103" name="TextBox 102"/>
            <p:cNvSpPr txBox="1"/>
            <p:nvPr/>
          </p:nvSpPr>
          <p:spPr>
            <a:xfrm>
              <a:off x="1406251" y="2959100"/>
              <a:ext cx="5495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chemeClr val="accent1">
                      <a:lumMod val="75000"/>
                    </a:schemeClr>
                  </a:solidFill>
                  <a:latin typeface="Gill Sans" charset="0"/>
                  <a:ea typeface="Gill Sans" charset="0"/>
                  <a:cs typeface="Gill Sans" charset="0"/>
                </a:rPr>
                <a:t>wait</a:t>
              </a:r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1981200" y="3048000"/>
              <a:ext cx="152400" cy="1524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3092885" y="3431229"/>
            <a:ext cx="1905000" cy="457200"/>
            <a:chOff x="6781800" y="1066800"/>
            <a:chExt cx="914400" cy="457200"/>
          </a:xfrm>
        </p:grpSpPr>
        <p:sp>
          <p:nvSpPr>
            <p:cNvPr id="108" name="Rectangle 107"/>
            <p:cNvSpPr/>
            <p:nvPr/>
          </p:nvSpPr>
          <p:spPr bwMode="auto">
            <a:xfrm>
              <a:off x="67818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70104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72390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74676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34910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 bwMode="auto">
          <a:xfrm>
            <a:off x="2161720" y="1219200"/>
            <a:ext cx="7591880" cy="1676400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2161720" y="2895600"/>
            <a:ext cx="7591880" cy="1981200"/>
          </a:xfrm>
          <a:prstGeom prst="rect">
            <a:avLst/>
          </a:prstGeom>
          <a:solidFill>
            <a:srgbClr val="FF0000">
              <a:alpha val="25000"/>
            </a:srgbClr>
          </a:solidFill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161720" y="4876800"/>
            <a:ext cx="7591880" cy="1066800"/>
          </a:xfrm>
          <a:prstGeom prst="rect">
            <a:avLst/>
          </a:prstGeom>
          <a:solidFill>
            <a:srgbClr val="FF6600">
              <a:alpha val="50000"/>
            </a:srgbClr>
          </a:solidFill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together: web server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161720" y="2895600"/>
            <a:ext cx="7591880" cy="0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2161720" y="4876800"/>
            <a:ext cx="7591880" cy="0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117934" y="1371600"/>
            <a:ext cx="9252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Server</a:t>
            </a:r>
          </a:p>
          <a:p>
            <a:r>
              <a:rPr lang="en-US" sz="1600" b="0" dirty="0">
                <a:latin typeface="Gill Sans"/>
                <a:cs typeface="Gill Sans"/>
              </a:rPr>
              <a:t>Process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63309" y="2895600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Kernel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61720" y="4953000"/>
            <a:ext cx="1072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Hardware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6902" y="1610380"/>
            <a:ext cx="780983" cy="523220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Gill Sans"/>
                <a:cs typeface="Gill Sans"/>
              </a:rPr>
              <a:t>request</a:t>
            </a:r>
          </a:p>
          <a:p>
            <a:r>
              <a:rPr lang="en-US" sz="1400" b="0" dirty="0">
                <a:latin typeface="Gill Sans"/>
                <a:cs typeface="Gill Sans"/>
              </a:rPr>
              <a:t>buffer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05800" y="1610380"/>
            <a:ext cx="638252" cy="523220"/>
          </a:xfrm>
          <a:prstGeom prst="rect">
            <a:avLst/>
          </a:prstGeom>
          <a:solidFill>
            <a:srgbClr val="FFFFFF"/>
          </a:solidFill>
          <a:ln w="1270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Gill Sans"/>
                <a:cs typeface="Gill Sans"/>
              </a:rPr>
              <a:t>reply</a:t>
            </a:r>
          </a:p>
          <a:p>
            <a:r>
              <a:rPr lang="en-US" sz="1400" b="0" dirty="0">
                <a:latin typeface="Gill Sans"/>
                <a:cs typeface="Gill Sans"/>
              </a:rPr>
              <a:t>buffer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85646" y="3217125"/>
            <a:ext cx="2000356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600" b="0" dirty="0">
                <a:latin typeface="Gill Sans"/>
                <a:cs typeface="Gill Sans"/>
              </a:rPr>
              <a:t>11. kernel copy </a:t>
            </a:r>
          </a:p>
          <a:p>
            <a:pPr>
              <a:lnSpc>
                <a:spcPct val="80000"/>
              </a:lnSpc>
            </a:pPr>
            <a:r>
              <a:rPr lang="en-US" sz="1600" b="0" dirty="0">
                <a:latin typeface="Gill Sans"/>
                <a:cs typeface="Gill Sans"/>
              </a:rPr>
              <a:t>     from user buffer</a:t>
            </a:r>
          </a:p>
          <a:p>
            <a:pPr>
              <a:lnSpc>
                <a:spcPct val="80000"/>
              </a:lnSpc>
            </a:pPr>
            <a:r>
              <a:rPr lang="en-US" sz="1600" b="0" dirty="0">
                <a:latin typeface="Gill Sans"/>
                <a:cs typeface="Gill Sans"/>
              </a:rPr>
              <a:t>     to network buffer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41694" y="5181601"/>
            <a:ext cx="994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Network </a:t>
            </a:r>
          </a:p>
          <a:p>
            <a:r>
              <a:rPr lang="en-US" sz="1600" b="0" dirty="0">
                <a:latin typeface="Gill Sans"/>
                <a:cs typeface="Gill Sans"/>
              </a:rPr>
              <a:t>interface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46996" y="5288103"/>
            <a:ext cx="1426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Disk interface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7086600" y="3429000"/>
            <a:ext cx="1905000" cy="457200"/>
            <a:chOff x="6781800" y="1066800"/>
            <a:chExt cx="914400" cy="457200"/>
          </a:xfrm>
        </p:grpSpPr>
        <p:sp>
          <p:nvSpPr>
            <p:cNvPr id="33" name="Rectangle 32"/>
            <p:cNvSpPr/>
            <p:nvPr/>
          </p:nvSpPr>
          <p:spPr bwMode="auto">
            <a:xfrm>
              <a:off x="67818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70104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72390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74676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780084" y="3886200"/>
            <a:ext cx="1989647" cy="2057400"/>
            <a:chOff x="3256083" y="4038600"/>
            <a:chExt cx="1989647" cy="2057400"/>
          </a:xfrm>
        </p:grpSpPr>
        <p:sp>
          <p:nvSpPr>
            <p:cNvPr id="18" name="TextBox 17"/>
            <p:cNvSpPr txBox="1"/>
            <p:nvPr/>
          </p:nvSpPr>
          <p:spPr>
            <a:xfrm>
              <a:off x="3256083" y="4191000"/>
              <a:ext cx="1989647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12. format outgoing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  packet and DMA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3327400" y="4038600"/>
              <a:ext cx="12700" cy="20574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9" name="Group 88"/>
          <p:cNvGrpSpPr/>
          <p:nvPr/>
        </p:nvGrpSpPr>
        <p:grpSpPr>
          <a:xfrm>
            <a:off x="7495720" y="3886200"/>
            <a:ext cx="1051014" cy="1371600"/>
            <a:chOff x="5971720" y="4038600"/>
            <a:chExt cx="1051014" cy="1371600"/>
          </a:xfrm>
        </p:grpSpPr>
        <p:sp>
          <p:nvSpPr>
            <p:cNvPr id="20" name="TextBox 19"/>
            <p:cNvSpPr txBox="1"/>
            <p:nvPr/>
          </p:nvSpPr>
          <p:spPr>
            <a:xfrm>
              <a:off x="5980461" y="4260965"/>
              <a:ext cx="1042273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6. disk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request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>
              <a:off x="5971720" y="4038600"/>
              <a:ext cx="0" cy="13716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0" name="Group 79"/>
          <p:cNvGrpSpPr/>
          <p:nvPr/>
        </p:nvGrpSpPr>
        <p:grpSpPr>
          <a:xfrm>
            <a:off x="3429000" y="2209800"/>
            <a:ext cx="1082348" cy="1219200"/>
            <a:chOff x="1905000" y="2209800"/>
            <a:chExt cx="1082348" cy="1219200"/>
          </a:xfrm>
        </p:grpSpPr>
        <p:sp>
          <p:nvSpPr>
            <p:cNvPr id="15" name="TextBox 14"/>
            <p:cNvSpPr txBox="1"/>
            <p:nvPr/>
          </p:nvSpPr>
          <p:spPr>
            <a:xfrm>
              <a:off x="1905000" y="2209800"/>
              <a:ext cx="1082348" cy="6914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indent="-182880">
                <a:lnSpc>
                  <a:spcPct val="80000"/>
                </a:lnSpc>
                <a:buAutoNum type="arabicPeriod"/>
              </a:pPr>
              <a:r>
                <a:rPr lang="en-US" sz="1600" b="0" dirty="0">
                  <a:latin typeface="Gill Sans"/>
                  <a:cs typeface="Gill Sans"/>
                </a:rPr>
                <a:t>network</a:t>
              </a:r>
            </a:p>
            <a:p>
              <a:pPr>
                <a:lnSpc>
                  <a:spcPct val="8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socket </a:t>
              </a:r>
            </a:p>
            <a:p>
              <a:pPr>
                <a:lnSpc>
                  <a:spcPct val="8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</a:t>
              </a:r>
              <a:r>
                <a:rPr lang="en-US" sz="1600" b="0" dirty="0">
                  <a:solidFill>
                    <a:srgbClr val="FF0000"/>
                  </a:solidFill>
                  <a:latin typeface="Consolas" panose="020B0609020204030204" pitchFamily="49" charset="0"/>
                  <a:cs typeface="Gill Sans"/>
                </a:rPr>
                <a:t>read()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 bwMode="auto">
            <a:xfrm>
              <a:off x="1981200" y="2209800"/>
              <a:ext cx="0" cy="12192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1" name="Group 80"/>
          <p:cNvGrpSpPr/>
          <p:nvPr/>
        </p:nvGrpSpPr>
        <p:grpSpPr>
          <a:xfrm>
            <a:off x="3302000" y="3886200"/>
            <a:ext cx="1684954" cy="2082800"/>
            <a:chOff x="1778000" y="4064000"/>
            <a:chExt cx="1684954" cy="2082800"/>
          </a:xfrm>
        </p:grpSpPr>
        <p:sp>
          <p:nvSpPr>
            <p:cNvPr id="14" name="TextBox 13"/>
            <p:cNvSpPr txBox="1"/>
            <p:nvPr/>
          </p:nvSpPr>
          <p:spPr>
            <a:xfrm>
              <a:off x="1792304" y="4191000"/>
              <a:ext cx="1670650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2. copy arriving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packet (DMA) </a:t>
              </a:r>
            </a:p>
          </p:txBody>
        </p:sp>
        <p:cxnSp>
          <p:nvCxnSpPr>
            <p:cNvPr id="45" name="Straight Arrow Connector 44"/>
            <p:cNvCxnSpPr/>
            <p:nvPr/>
          </p:nvCxnSpPr>
          <p:spPr bwMode="auto">
            <a:xfrm flipV="1">
              <a:off x="1778000" y="4064000"/>
              <a:ext cx="2720" cy="20828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9" name="Group 58"/>
          <p:cNvGrpSpPr/>
          <p:nvPr/>
        </p:nvGrpSpPr>
        <p:grpSpPr>
          <a:xfrm>
            <a:off x="3424342" y="2819400"/>
            <a:ext cx="952031" cy="371034"/>
            <a:chOff x="1981200" y="3048000"/>
            <a:chExt cx="952031" cy="371034"/>
          </a:xfrm>
        </p:grpSpPr>
        <p:sp>
          <p:nvSpPr>
            <p:cNvPr id="60" name="TextBox 59"/>
            <p:cNvSpPr txBox="1"/>
            <p:nvPr/>
          </p:nvSpPr>
          <p:spPr>
            <a:xfrm>
              <a:off x="2134614" y="3080480"/>
              <a:ext cx="7986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err="1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syscall</a:t>
              </a:r>
              <a:endParaRPr lang="en-US" sz="16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1981200" y="30480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286000" y="4024411"/>
            <a:ext cx="1092200" cy="381000"/>
            <a:chOff x="1041400" y="2819400"/>
            <a:chExt cx="1092200" cy="381000"/>
          </a:xfrm>
        </p:grpSpPr>
        <p:sp>
          <p:nvSpPr>
            <p:cNvPr id="66" name="TextBox 65"/>
            <p:cNvSpPr txBox="1"/>
            <p:nvPr/>
          </p:nvSpPr>
          <p:spPr>
            <a:xfrm>
              <a:off x="1041400" y="2819400"/>
              <a:ext cx="9373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rgbClr val="008000"/>
                  </a:solidFill>
                  <a:latin typeface="Gill Sans" charset="0"/>
                  <a:ea typeface="Gill Sans" charset="0"/>
                  <a:cs typeface="Gill Sans" charset="0"/>
                </a:rPr>
                <a:t>interrupt</a:t>
              </a:r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1981200" y="3048000"/>
              <a:ext cx="152400" cy="152400"/>
            </a:xfrm>
            <a:prstGeom prst="ellipse">
              <a:avLst/>
            </a:prstGeom>
            <a:solidFill>
              <a:srgbClr val="008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521201" y="2209800"/>
            <a:ext cx="1078781" cy="1219200"/>
            <a:chOff x="2997200" y="2209800"/>
            <a:chExt cx="1078781" cy="1219200"/>
          </a:xfrm>
        </p:grpSpPr>
        <p:sp>
          <p:nvSpPr>
            <p:cNvPr id="13" name="TextBox 12"/>
            <p:cNvSpPr txBox="1"/>
            <p:nvPr/>
          </p:nvSpPr>
          <p:spPr>
            <a:xfrm>
              <a:off x="3104240" y="2209800"/>
              <a:ext cx="971741" cy="4862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3. kernel</a:t>
              </a:r>
            </a:p>
            <a:p>
              <a:pPr>
                <a:lnSpc>
                  <a:spcPct val="8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copy 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 flipV="1">
              <a:off x="3076120" y="2209800"/>
              <a:ext cx="0" cy="12192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68" name="Group 67"/>
            <p:cNvGrpSpPr/>
            <p:nvPr/>
          </p:nvGrpSpPr>
          <p:grpSpPr>
            <a:xfrm>
              <a:off x="2997200" y="2792511"/>
              <a:ext cx="753334" cy="414754"/>
              <a:chOff x="1981200" y="3048000"/>
              <a:chExt cx="753334" cy="414754"/>
            </a:xfrm>
          </p:grpSpPr>
          <p:sp>
            <p:nvSpPr>
              <p:cNvPr id="69" name="TextBox 68"/>
              <p:cNvSpPr txBox="1"/>
              <p:nvPr/>
            </p:nvSpPr>
            <p:spPr>
              <a:xfrm>
                <a:off x="2133600" y="3124200"/>
                <a:ext cx="60093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0" dirty="0">
                    <a:solidFill>
                      <a:srgbClr val="008000"/>
                    </a:solidFill>
                    <a:latin typeface="Gill Sans" charset="0"/>
                    <a:ea typeface="Gill Sans" charset="0"/>
                    <a:cs typeface="Gill Sans" charset="0"/>
                  </a:rPr>
                  <a:t>RTU</a:t>
                </a:r>
              </a:p>
            </p:txBody>
          </p:sp>
          <p:sp>
            <p:nvSpPr>
              <p:cNvPr id="70" name="Oval 69"/>
              <p:cNvSpPr/>
              <p:nvPr/>
            </p:nvSpPr>
            <p:spPr bwMode="auto">
              <a:xfrm>
                <a:off x="1981200" y="3048000"/>
                <a:ext cx="152400" cy="152400"/>
              </a:xfrm>
              <a:prstGeom prst="ellipse">
                <a:avLst/>
              </a:prstGeom>
              <a:solidFill>
                <a:srgbClr val="008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87" name="Group 86"/>
          <p:cNvGrpSpPr/>
          <p:nvPr/>
        </p:nvGrpSpPr>
        <p:grpSpPr>
          <a:xfrm>
            <a:off x="7420677" y="2209800"/>
            <a:ext cx="1163804" cy="1219200"/>
            <a:chOff x="5896676" y="2209800"/>
            <a:chExt cx="1163804" cy="1219200"/>
          </a:xfrm>
        </p:grpSpPr>
        <p:sp>
          <p:nvSpPr>
            <p:cNvPr id="23" name="TextBox 22"/>
            <p:cNvSpPr txBox="1"/>
            <p:nvPr/>
          </p:nvSpPr>
          <p:spPr>
            <a:xfrm>
              <a:off x="5971720" y="2286000"/>
              <a:ext cx="1088760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5. file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solidFill>
                    <a:srgbClr val="FF0000"/>
                  </a:solidFill>
                  <a:latin typeface="Gill Sans"/>
                  <a:cs typeface="Gill Sans"/>
                </a:rPr>
                <a:t>    </a:t>
              </a:r>
              <a:r>
                <a:rPr lang="en-US" sz="1600" b="0" dirty="0">
                  <a:solidFill>
                    <a:srgbClr val="FF0000"/>
                  </a:solidFill>
                  <a:latin typeface="Consolas" panose="020B0609020204030204" pitchFamily="49" charset="0"/>
                  <a:cs typeface="Gill Sans"/>
                </a:rPr>
                <a:t>read()</a:t>
              </a:r>
            </a:p>
          </p:txBody>
        </p:sp>
        <p:cxnSp>
          <p:nvCxnSpPr>
            <p:cNvPr id="41" name="Straight Arrow Connector 40"/>
            <p:cNvCxnSpPr/>
            <p:nvPr/>
          </p:nvCxnSpPr>
          <p:spPr bwMode="auto">
            <a:xfrm>
              <a:off x="5971720" y="2209800"/>
              <a:ext cx="0" cy="12192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71" name="Group 70"/>
            <p:cNvGrpSpPr/>
            <p:nvPr/>
          </p:nvGrpSpPr>
          <p:grpSpPr>
            <a:xfrm>
              <a:off x="5896676" y="2805211"/>
              <a:ext cx="989445" cy="367165"/>
              <a:chOff x="1981200" y="3048000"/>
              <a:chExt cx="989445" cy="367165"/>
            </a:xfrm>
          </p:grpSpPr>
          <p:sp>
            <p:nvSpPr>
              <p:cNvPr id="72" name="TextBox 71"/>
              <p:cNvSpPr txBox="1"/>
              <p:nvPr/>
            </p:nvSpPr>
            <p:spPr>
              <a:xfrm>
                <a:off x="2172028" y="3076611"/>
                <a:ext cx="79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0" dirty="0" err="1">
                    <a:solidFill>
                      <a:srgbClr val="FF0000"/>
                    </a:solidFill>
                    <a:latin typeface="Gill Sans" charset="0"/>
                    <a:ea typeface="Gill Sans" charset="0"/>
                    <a:cs typeface="Gill Sans" charset="0"/>
                  </a:rPr>
                  <a:t>syscall</a:t>
                </a:r>
                <a:endParaRPr lang="en-US" sz="16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73" name="Oval 72"/>
              <p:cNvSpPr/>
              <p:nvPr/>
            </p:nvSpPr>
            <p:spPr bwMode="auto">
              <a:xfrm>
                <a:off x="1981200" y="304800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91" name="Group 90"/>
          <p:cNvGrpSpPr/>
          <p:nvPr/>
        </p:nvGrpSpPr>
        <p:grpSpPr>
          <a:xfrm>
            <a:off x="8483601" y="2209800"/>
            <a:ext cx="1050661" cy="1219200"/>
            <a:chOff x="6959600" y="2209800"/>
            <a:chExt cx="1050661" cy="1219200"/>
          </a:xfrm>
        </p:grpSpPr>
        <p:sp>
          <p:nvSpPr>
            <p:cNvPr id="22" name="TextBox 21"/>
            <p:cNvSpPr txBox="1"/>
            <p:nvPr/>
          </p:nvSpPr>
          <p:spPr>
            <a:xfrm>
              <a:off x="7038520" y="2286000"/>
              <a:ext cx="971741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8. kernel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copy</a:t>
              </a:r>
            </a:p>
          </p:txBody>
        </p:sp>
        <p:cxnSp>
          <p:nvCxnSpPr>
            <p:cNvPr id="48" name="Straight Arrow Connector 47"/>
            <p:cNvCxnSpPr/>
            <p:nvPr/>
          </p:nvCxnSpPr>
          <p:spPr bwMode="auto">
            <a:xfrm flipV="1">
              <a:off x="7038520" y="2209800"/>
              <a:ext cx="0" cy="12192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74" name="Group 73"/>
            <p:cNvGrpSpPr/>
            <p:nvPr/>
          </p:nvGrpSpPr>
          <p:grpSpPr>
            <a:xfrm>
              <a:off x="6959600" y="2805211"/>
              <a:ext cx="753334" cy="414754"/>
              <a:chOff x="1981200" y="3048000"/>
              <a:chExt cx="753334" cy="414754"/>
            </a:xfrm>
          </p:grpSpPr>
          <p:sp>
            <p:nvSpPr>
              <p:cNvPr id="75" name="TextBox 74"/>
              <p:cNvSpPr txBox="1"/>
              <p:nvPr/>
            </p:nvSpPr>
            <p:spPr>
              <a:xfrm>
                <a:off x="2133600" y="3124200"/>
                <a:ext cx="60093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0" dirty="0">
                    <a:solidFill>
                      <a:srgbClr val="008000"/>
                    </a:solidFill>
                    <a:latin typeface="Gill Sans" charset="0"/>
                    <a:ea typeface="Gill Sans" charset="0"/>
                    <a:cs typeface="Gill Sans" charset="0"/>
                  </a:rPr>
                  <a:t>RTU</a:t>
                </a:r>
              </a:p>
            </p:txBody>
          </p:sp>
          <p:sp>
            <p:nvSpPr>
              <p:cNvPr id="76" name="Oval 75"/>
              <p:cNvSpPr/>
              <p:nvPr/>
            </p:nvSpPr>
            <p:spPr bwMode="auto">
              <a:xfrm>
                <a:off x="1981200" y="3048000"/>
                <a:ext cx="152400" cy="152400"/>
              </a:xfrm>
              <a:prstGeom prst="ellipse">
                <a:avLst/>
              </a:prstGeom>
              <a:solidFill>
                <a:srgbClr val="008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90" name="Group 89"/>
          <p:cNvGrpSpPr/>
          <p:nvPr/>
        </p:nvGrpSpPr>
        <p:grpSpPr>
          <a:xfrm>
            <a:off x="8483601" y="3886200"/>
            <a:ext cx="1378145" cy="1398488"/>
            <a:chOff x="6959600" y="4011711"/>
            <a:chExt cx="1378145" cy="1398488"/>
          </a:xfrm>
        </p:grpSpPr>
        <p:sp>
          <p:nvSpPr>
            <p:cNvPr id="21" name="TextBox 20"/>
            <p:cNvSpPr txBox="1"/>
            <p:nvPr/>
          </p:nvSpPr>
          <p:spPr>
            <a:xfrm>
              <a:off x="7045404" y="4267200"/>
              <a:ext cx="1292341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7. disk data </a:t>
              </a:r>
            </a:p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   (DMA)</a:t>
              </a:r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 flipV="1">
              <a:off x="7038520" y="4038599"/>
              <a:ext cx="0" cy="137160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77" name="Group 76"/>
            <p:cNvGrpSpPr/>
            <p:nvPr/>
          </p:nvGrpSpPr>
          <p:grpSpPr>
            <a:xfrm>
              <a:off x="6959600" y="4011711"/>
              <a:ext cx="1165976" cy="381000"/>
              <a:chOff x="1981200" y="2819400"/>
              <a:chExt cx="1165976" cy="381000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2209800" y="2819400"/>
                <a:ext cx="9373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0" dirty="0">
                    <a:solidFill>
                      <a:srgbClr val="008000"/>
                    </a:solidFill>
                    <a:latin typeface="Gill Sans" charset="0"/>
                    <a:ea typeface="Gill Sans" charset="0"/>
                    <a:cs typeface="Gill Sans" charset="0"/>
                  </a:rPr>
                  <a:t>interrupt</a:t>
                </a:r>
              </a:p>
            </p:txBody>
          </p:sp>
          <p:sp>
            <p:nvSpPr>
              <p:cNvPr id="79" name="Oval 78"/>
              <p:cNvSpPr/>
              <p:nvPr/>
            </p:nvSpPr>
            <p:spPr bwMode="auto">
              <a:xfrm>
                <a:off x="1981200" y="3048000"/>
                <a:ext cx="152400" cy="152400"/>
              </a:xfrm>
              <a:prstGeom prst="ellipse">
                <a:avLst/>
              </a:prstGeom>
              <a:solidFill>
                <a:srgbClr val="008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96" name="Group 95"/>
          <p:cNvGrpSpPr/>
          <p:nvPr/>
        </p:nvGrpSpPr>
        <p:grpSpPr>
          <a:xfrm>
            <a:off x="4572000" y="883772"/>
            <a:ext cx="2921000" cy="1326028"/>
            <a:chOff x="3048000" y="883772"/>
            <a:chExt cx="2921000" cy="1326028"/>
          </a:xfrm>
        </p:grpSpPr>
        <p:grpSp>
          <p:nvGrpSpPr>
            <p:cNvPr id="88" name="Group 87"/>
            <p:cNvGrpSpPr/>
            <p:nvPr/>
          </p:nvGrpSpPr>
          <p:grpSpPr>
            <a:xfrm>
              <a:off x="3060700" y="1295400"/>
              <a:ext cx="1737524" cy="825500"/>
              <a:chOff x="3060700" y="1295400"/>
              <a:chExt cx="1737524" cy="825500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3071469" y="1295400"/>
                <a:ext cx="1726755" cy="2893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600" b="0" dirty="0">
                    <a:latin typeface="Gill Sans"/>
                    <a:cs typeface="Gill Sans"/>
                  </a:rPr>
                  <a:t>4. parse request </a:t>
                </a:r>
              </a:p>
            </p:txBody>
          </p:sp>
          <p:sp>
            <p:nvSpPr>
              <p:cNvPr id="83" name="Freeform 82"/>
              <p:cNvSpPr/>
              <p:nvPr/>
            </p:nvSpPr>
            <p:spPr>
              <a:xfrm>
                <a:off x="3060700" y="1384300"/>
                <a:ext cx="482600" cy="736600"/>
              </a:xfrm>
              <a:custGeom>
                <a:avLst/>
                <a:gdLst>
                  <a:gd name="connsiteX0" fmla="*/ 0 w 482600"/>
                  <a:gd name="connsiteY0" fmla="*/ 736600 h 736600"/>
                  <a:gd name="connsiteX1" fmla="*/ 482600 w 482600"/>
                  <a:gd name="connsiteY1" fmla="*/ 0 h 736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82600" h="736600">
                    <a:moveTo>
                      <a:pt x="0" y="736600"/>
                    </a:moveTo>
                    <a:cubicBezTo>
                      <a:pt x="168275" y="675216"/>
                      <a:pt x="336550" y="613833"/>
                      <a:pt x="482600" y="0"/>
                    </a:cubicBezTo>
                  </a:path>
                </a:pathLst>
              </a:custGeom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</p:grpSp>
        <p:sp>
          <p:nvSpPr>
            <p:cNvPr id="95" name="Freeform 94"/>
            <p:cNvSpPr/>
            <p:nvPr/>
          </p:nvSpPr>
          <p:spPr>
            <a:xfrm>
              <a:off x="3048000" y="883772"/>
              <a:ext cx="2921000" cy="1326028"/>
            </a:xfrm>
            <a:custGeom>
              <a:avLst/>
              <a:gdLst>
                <a:gd name="connsiteX0" fmla="*/ 0 w 2921000"/>
                <a:gd name="connsiteY0" fmla="*/ 703728 h 1326028"/>
                <a:gd name="connsiteX1" fmla="*/ 114300 w 2921000"/>
                <a:gd name="connsiteY1" fmla="*/ 322728 h 1326028"/>
                <a:gd name="connsiteX2" fmla="*/ 571500 w 2921000"/>
                <a:gd name="connsiteY2" fmla="*/ 17928 h 1326028"/>
                <a:gd name="connsiteX3" fmla="*/ 1384300 w 2921000"/>
                <a:gd name="connsiteY3" fmla="*/ 43328 h 1326028"/>
                <a:gd name="connsiteX4" fmla="*/ 2184400 w 2921000"/>
                <a:gd name="connsiteY4" fmla="*/ 106828 h 1326028"/>
                <a:gd name="connsiteX5" fmla="*/ 2590800 w 2921000"/>
                <a:gd name="connsiteY5" fmla="*/ 424328 h 1326028"/>
                <a:gd name="connsiteX6" fmla="*/ 2768600 w 2921000"/>
                <a:gd name="connsiteY6" fmla="*/ 716428 h 1326028"/>
                <a:gd name="connsiteX7" fmla="*/ 2921000 w 2921000"/>
                <a:gd name="connsiteY7" fmla="*/ 1326028 h 1326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21000" h="1326028">
                  <a:moveTo>
                    <a:pt x="0" y="703728"/>
                  </a:moveTo>
                  <a:cubicBezTo>
                    <a:pt x="9525" y="570378"/>
                    <a:pt x="19050" y="437028"/>
                    <a:pt x="114300" y="322728"/>
                  </a:cubicBezTo>
                  <a:cubicBezTo>
                    <a:pt x="209550" y="208428"/>
                    <a:pt x="359833" y="64495"/>
                    <a:pt x="571500" y="17928"/>
                  </a:cubicBezTo>
                  <a:cubicBezTo>
                    <a:pt x="783167" y="-28639"/>
                    <a:pt x="1115483" y="28511"/>
                    <a:pt x="1384300" y="43328"/>
                  </a:cubicBezTo>
                  <a:cubicBezTo>
                    <a:pt x="1653117" y="58145"/>
                    <a:pt x="1983317" y="43328"/>
                    <a:pt x="2184400" y="106828"/>
                  </a:cubicBezTo>
                  <a:cubicBezTo>
                    <a:pt x="2385483" y="170328"/>
                    <a:pt x="2493433" y="322728"/>
                    <a:pt x="2590800" y="424328"/>
                  </a:cubicBezTo>
                  <a:cubicBezTo>
                    <a:pt x="2688167" y="525928"/>
                    <a:pt x="2713567" y="566145"/>
                    <a:pt x="2768600" y="716428"/>
                  </a:cubicBezTo>
                  <a:cubicBezTo>
                    <a:pt x="2823633" y="866711"/>
                    <a:pt x="2921000" y="1326028"/>
                    <a:pt x="2921000" y="1326028"/>
                  </a:cubicBezTo>
                </a:path>
              </a:pathLst>
            </a:custGeom>
            <a:ln>
              <a:solidFill>
                <a:srgbClr val="000000"/>
              </a:solidFill>
              <a:headEnd type="none"/>
              <a:tailEnd type="arrow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5969000" y="1041216"/>
            <a:ext cx="3251200" cy="1105084"/>
            <a:chOff x="4445000" y="1041216"/>
            <a:chExt cx="3251200" cy="1105084"/>
          </a:xfrm>
        </p:grpSpPr>
        <p:sp>
          <p:nvSpPr>
            <p:cNvPr id="24" name="TextBox 23"/>
            <p:cNvSpPr txBox="1"/>
            <p:nvPr/>
          </p:nvSpPr>
          <p:spPr>
            <a:xfrm>
              <a:off x="6172200" y="1295400"/>
              <a:ext cx="1524000" cy="318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0" dirty="0">
                  <a:latin typeface="Gill Sans"/>
                  <a:cs typeface="Gill Sans"/>
                </a:rPr>
                <a:t>9. format reply</a:t>
              </a:r>
            </a:p>
          </p:txBody>
        </p:sp>
        <p:sp>
          <p:nvSpPr>
            <p:cNvPr id="97" name="Freeform 96"/>
            <p:cNvSpPr/>
            <p:nvPr/>
          </p:nvSpPr>
          <p:spPr>
            <a:xfrm>
              <a:off x="4445000" y="1041216"/>
              <a:ext cx="2540000" cy="1105084"/>
            </a:xfrm>
            <a:custGeom>
              <a:avLst/>
              <a:gdLst>
                <a:gd name="connsiteX0" fmla="*/ 2540000 w 2540000"/>
                <a:gd name="connsiteY0" fmla="*/ 546284 h 1105084"/>
                <a:gd name="connsiteX1" fmla="*/ 2349500 w 2540000"/>
                <a:gd name="connsiteY1" fmla="*/ 127184 h 1105084"/>
                <a:gd name="connsiteX2" fmla="*/ 1663700 w 2540000"/>
                <a:gd name="connsiteY2" fmla="*/ 184 h 1105084"/>
                <a:gd name="connsiteX3" fmla="*/ 914400 w 2540000"/>
                <a:gd name="connsiteY3" fmla="*/ 114484 h 1105084"/>
                <a:gd name="connsiteX4" fmla="*/ 152400 w 2540000"/>
                <a:gd name="connsiteY4" fmla="*/ 609784 h 1105084"/>
                <a:gd name="connsiteX5" fmla="*/ 0 w 2540000"/>
                <a:gd name="connsiteY5" fmla="*/ 1105084 h 110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40000" h="1105084">
                  <a:moveTo>
                    <a:pt x="2540000" y="546284"/>
                  </a:moveTo>
                  <a:cubicBezTo>
                    <a:pt x="2517775" y="382242"/>
                    <a:pt x="2495550" y="218201"/>
                    <a:pt x="2349500" y="127184"/>
                  </a:cubicBezTo>
                  <a:cubicBezTo>
                    <a:pt x="2203450" y="36167"/>
                    <a:pt x="1902883" y="2301"/>
                    <a:pt x="1663700" y="184"/>
                  </a:cubicBezTo>
                  <a:cubicBezTo>
                    <a:pt x="1424517" y="-1933"/>
                    <a:pt x="1166283" y="12884"/>
                    <a:pt x="914400" y="114484"/>
                  </a:cubicBezTo>
                  <a:cubicBezTo>
                    <a:pt x="662517" y="216084"/>
                    <a:pt x="304800" y="444684"/>
                    <a:pt x="152400" y="609784"/>
                  </a:cubicBezTo>
                  <a:cubicBezTo>
                    <a:pt x="0" y="774884"/>
                    <a:pt x="0" y="1105084"/>
                    <a:pt x="0" y="1105084"/>
                  </a:cubicBezTo>
                </a:path>
              </a:pathLst>
            </a:custGeom>
            <a:ln>
              <a:solidFill>
                <a:srgbClr val="000000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2895601" y="6096000"/>
            <a:ext cx="947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Request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535270" y="6096000"/>
            <a:ext cx="707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Gill Sans"/>
                <a:cs typeface="Gill Sans"/>
              </a:rPr>
              <a:t>Reply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2551396" y="5877367"/>
            <a:ext cx="7477806" cy="737801"/>
            <a:chOff x="2551396" y="5877367"/>
            <a:chExt cx="7477806" cy="737801"/>
          </a:xfrm>
        </p:grpSpPr>
        <p:sp>
          <p:nvSpPr>
            <p:cNvPr id="3" name="Rounded Rectangle 2"/>
            <p:cNvSpPr/>
            <p:nvPr/>
          </p:nvSpPr>
          <p:spPr bwMode="auto">
            <a:xfrm>
              <a:off x="2551396" y="5877367"/>
              <a:ext cx="3124199" cy="737801"/>
            </a:xfrm>
            <a:prstGeom prst="roundRect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322225" y="6058356"/>
              <a:ext cx="37069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Today: Network Communication</a:t>
              </a:r>
            </a:p>
          </p:txBody>
        </p:sp>
        <p:cxnSp>
          <p:nvCxnSpPr>
            <p:cNvPr id="37" name="Straight Arrow Connector 36"/>
            <p:cNvCxnSpPr>
              <a:stCxn id="4" idx="1"/>
              <a:endCxn id="3" idx="3"/>
            </p:cNvCxnSpPr>
            <p:nvPr/>
          </p:nvCxnSpPr>
          <p:spPr bwMode="auto">
            <a:xfrm flipH="1">
              <a:off x="5675595" y="6243022"/>
              <a:ext cx="646630" cy="3246"/>
            </a:xfrm>
            <a:prstGeom prst="straightConnector1">
              <a:avLst/>
            </a:prstGeom>
            <a:solidFill>
              <a:schemeClr val="bg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9" name="Group 48"/>
          <p:cNvGrpSpPr/>
          <p:nvPr/>
        </p:nvGrpSpPr>
        <p:grpSpPr>
          <a:xfrm>
            <a:off x="5029200" y="2133600"/>
            <a:ext cx="2144968" cy="1295400"/>
            <a:chOff x="5029200" y="2133600"/>
            <a:chExt cx="2144968" cy="1295400"/>
          </a:xfrm>
        </p:grpSpPr>
        <p:grpSp>
          <p:nvGrpSpPr>
            <p:cNvPr id="93" name="Group 92"/>
            <p:cNvGrpSpPr/>
            <p:nvPr/>
          </p:nvGrpSpPr>
          <p:grpSpPr>
            <a:xfrm>
              <a:off x="5029200" y="2133600"/>
              <a:ext cx="2144968" cy="1295400"/>
              <a:chOff x="3505200" y="2133600"/>
              <a:chExt cx="2144968" cy="1295400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4343400" y="2133600"/>
                <a:ext cx="1306768" cy="7571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b="0" dirty="0">
                    <a:latin typeface="Gill Sans"/>
                    <a:cs typeface="Gill Sans"/>
                  </a:rPr>
                  <a:t>10. network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 b="0" dirty="0">
                    <a:latin typeface="Gill Sans"/>
                    <a:cs typeface="Gill Sans"/>
                  </a:rPr>
                  <a:t>      socket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 b="0" dirty="0">
                    <a:latin typeface="Consolas" panose="020B0609020204030204" pitchFamily="49" charset="0"/>
                    <a:cs typeface="Gill Sans"/>
                  </a:rPr>
                  <a:t>   </a:t>
                </a:r>
                <a:r>
                  <a:rPr lang="en-US" sz="1600" b="0" dirty="0">
                    <a:solidFill>
                      <a:srgbClr val="FF0000"/>
                    </a:solidFill>
                    <a:latin typeface="Consolas" panose="020B0609020204030204" pitchFamily="49" charset="0"/>
                    <a:cs typeface="Gill Sans"/>
                  </a:rPr>
                  <a:t>write()</a:t>
                </a: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 bwMode="auto">
              <a:xfrm flipH="1">
                <a:off x="3505200" y="2133600"/>
                <a:ext cx="942520" cy="1295400"/>
              </a:xfrm>
              <a:prstGeom prst="straightConnector1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92" name="Oval 91"/>
            <p:cNvSpPr/>
            <p:nvPr/>
          </p:nvSpPr>
          <p:spPr bwMode="auto">
            <a:xfrm>
              <a:off x="5348392" y="2810386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440521" y="2873529"/>
              <a:ext cx="7986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err="1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syscall</a:t>
              </a:r>
              <a:endParaRPr lang="en-US" sz="16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51" name="Flowchart: Magnetic Disk 50"/>
          <p:cNvSpPr/>
          <p:nvPr/>
        </p:nvSpPr>
        <p:spPr bwMode="auto">
          <a:xfrm>
            <a:off x="8851427" y="5202490"/>
            <a:ext cx="304800" cy="446902"/>
          </a:xfrm>
          <a:prstGeom prst="flowChartMagneticDisk">
            <a:avLst/>
          </a:prstGeom>
          <a:solidFill>
            <a:srgbClr val="00B0F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101" name="Flowchart: Magnetic Disk 100"/>
          <p:cNvSpPr/>
          <p:nvPr/>
        </p:nvSpPr>
        <p:spPr bwMode="auto">
          <a:xfrm>
            <a:off x="9094932" y="5050090"/>
            <a:ext cx="304800" cy="446902"/>
          </a:xfrm>
          <a:prstGeom prst="flowChartMagneticDisk">
            <a:avLst/>
          </a:prstGeom>
          <a:solidFill>
            <a:srgbClr val="00B0F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100" name="Flowchart: Magnetic Disk 99"/>
          <p:cNvSpPr/>
          <p:nvPr/>
        </p:nvSpPr>
        <p:spPr bwMode="auto">
          <a:xfrm>
            <a:off x="9003827" y="5334000"/>
            <a:ext cx="304800" cy="446902"/>
          </a:xfrm>
          <a:prstGeom prst="flowChartMagneticDisk">
            <a:avLst/>
          </a:prstGeom>
          <a:solidFill>
            <a:srgbClr val="00B0F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3092885" y="3431229"/>
            <a:ext cx="1905000" cy="457200"/>
            <a:chOff x="6781800" y="1066800"/>
            <a:chExt cx="914400" cy="457200"/>
          </a:xfrm>
        </p:grpSpPr>
        <p:sp>
          <p:nvSpPr>
            <p:cNvPr id="108" name="Rectangle 107"/>
            <p:cNvSpPr/>
            <p:nvPr/>
          </p:nvSpPr>
          <p:spPr bwMode="auto">
            <a:xfrm>
              <a:off x="67818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70104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72390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7467600" y="1066800"/>
              <a:ext cx="228600" cy="457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1905000" y="762000"/>
            <a:ext cx="8458200" cy="5867400"/>
            <a:chOff x="381000" y="762000"/>
            <a:chExt cx="8458200" cy="5867400"/>
          </a:xfrm>
        </p:grpSpPr>
        <p:sp>
          <p:nvSpPr>
            <p:cNvPr id="113" name="Rectangle 112"/>
            <p:cNvSpPr/>
            <p:nvPr/>
          </p:nvSpPr>
          <p:spPr bwMode="auto">
            <a:xfrm>
              <a:off x="381000" y="762000"/>
              <a:ext cx="8458200" cy="58674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2745627" y="2133600"/>
              <a:ext cx="670560" cy="1447800"/>
            </a:xfrm>
            <a:prstGeom prst="ellips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6705600" y="2133600"/>
              <a:ext cx="670560" cy="1447800"/>
            </a:xfrm>
            <a:prstGeom prst="ellips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16" name="Rectangle 115"/>
            <p:cNvSpPr/>
            <p:nvPr/>
          </p:nvSpPr>
          <p:spPr bwMode="auto">
            <a:xfrm>
              <a:off x="4114800" y="838200"/>
              <a:ext cx="1752600" cy="762000"/>
            </a:xfrm>
            <a:prstGeom prst="rect">
              <a:avLst/>
            </a:prstGeom>
            <a:solidFill>
              <a:schemeClr val="bg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0" dirty="0">
                  <a:latin typeface="Gill Sans"/>
                  <a:cs typeface="Gill Sans"/>
                </a:rPr>
                <a:t>Kernel buffer reads</a:t>
              </a:r>
            </a:p>
          </p:txBody>
        </p:sp>
        <p:cxnSp>
          <p:nvCxnSpPr>
            <p:cNvPr id="117" name="Straight Arrow Connector 116"/>
            <p:cNvCxnSpPr>
              <a:stCxn id="116" idx="1"/>
              <a:endCxn id="114" idx="0"/>
            </p:cNvCxnSpPr>
            <p:nvPr/>
          </p:nvCxnSpPr>
          <p:spPr bwMode="auto">
            <a:xfrm flipH="1">
              <a:off x="3080907" y="1219200"/>
              <a:ext cx="1033893" cy="914400"/>
            </a:xfrm>
            <a:prstGeom prst="straightConnector1">
              <a:avLst/>
            </a:prstGeom>
            <a:solidFill>
              <a:schemeClr val="bg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8" name="Straight Arrow Connector 117"/>
            <p:cNvCxnSpPr>
              <a:stCxn id="116" idx="3"/>
              <a:endCxn id="115" idx="0"/>
            </p:cNvCxnSpPr>
            <p:nvPr/>
          </p:nvCxnSpPr>
          <p:spPr bwMode="auto">
            <a:xfrm>
              <a:off x="5867400" y="1219200"/>
              <a:ext cx="1173480" cy="914400"/>
            </a:xfrm>
            <a:prstGeom prst="straightConnector1">
              <a:avLst/>
            </a:prstGeom>
            <a:solidFill>
              <a:schemeClr val="bg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98348756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762000"/>
            <a:ext cx="11049000" cy="5186065"/>
          </a:xfrm>
        </p:spPr>
        <p:txBody>
          <a:bodyPr/>
          <a:lstStyle/>
          <a:p>
            <a:r>
              <a:rPr lang="en-US" dirty="0"/>
              <a:t>What if processes wish to communicate with one another?</a:t>
            </a:r>
          </a:p>
          <a:p>
            <a:pPr lvl="1"/>
            <a:r>
              <a:rPr lang="en-US" dirty="0"/>
              <a:t>Why?  Shared Task, Cooperative Venture with Security Implications</a:t>
            </a:r>
          </a:p>
          <a:p>
            <a:pPr lvl="1"/>
            <a:endParaRPr lang="en-US" dirty="0"/>
          </a:p>
          <a:p>
            <a:r>
              <a:rPr lang="en-US" dirty="0"/>
              <a:t>Process Abstraction Designed to Discourage Inter-Process Communication!</a:t>
            </a:r>
          </a:p>
          <a:p>
            <a:pPr lvl="1"/>
            <a:r>
              <a:rPr lang="en-US" dirty="0"/>
              <a:t>Prevent one process from interfering with/stealing information from another</a:t>
            </a:r>
          </a:p>
          <a:p>
            <a:pPr lvl="1"/>
            <a:endParaRPr lang="en-US" dirty="0"/>
          </a:p>
          <a:p>
            <a:r>
              <a:rPr lang="en-US" dirty="0"/>
              <a:t>So, must do something special (and agreed upon by both processes)</a:t>
            </a:r>
          </a:p>
          <a:p>
            <a:pPr lvl="1"/>
            <a:r>
              <a:rPr lang="en-US" dirty="0"/>
              <a:t>Must “Punch Hole” in security</a:t>
            </a:r>
          </a:p>
          <a:p>
            <a:pPr lvl="1"/>
            <a:endParaRPr lang="en-US" dirty="0"/>
          </a:p>
          <a:p>
            <a:r>
              <a:rPr lang="en-US" dirty="0"/>
              <a:t>This is called “</a:t>
            </a:r>
            <a:r>
              <a:rPr lang="en-US" dirty="0" err="1"/>
              <a:t>Interprocess</a:t>
            </a:r>
            <a:r>
              <a:rPr lang="en-US" dirty="0"/>
              <a:t> Communication” (or IPC)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7A24C6-9F1F-406F-973D-07748CB5D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Communication Between Processes</a:t>
            </a:r>
          </a:p>
        </p:txBody>
      </p:sp>
    </p:spTree>
    <p:extLst>
      <p:ext uri="{BB962C8B-B14F-4D97-AF65-F5344CB8AC3E}">
        <p14:creationId xmlns:p14="http://schemas.microsoft.com/office/powerpoint/2010/main" val="6090132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val 2"/>
          <p:cNvSpPr>
            <a:spLocks noChangeArrowheads="1"/>
          </p:cNvSpPr>
          <p:nvPr/>
        </p:nvSpPr>
        <p:spPr bwMode="auto">
          <a:xfrm>
            <a:off x="7299325" y="1006475"/>
            <a:ext cx="609600" cy="3048000"/>
          </a:xfrm>
          <a:prstGeom prst="ellipse">
            <a:avLst/>
          </a:prstGeom>
          <a:solidFill>
            <a:schemeClr val="accent2"/>
          </a:solidFill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27" name="Oval 3"/>
          <p:cNvSpPr>
            <a:spLocks noChangeArrowheads="1"/>
          </p:cNvSpPr>
          <p:nvPr/>
        </p:nvSpPr>
        <p:spPr bwMode="auto">
          <a:xfrm>
            <a:off x="4403725" y="930275"/>
            <a:ext cx="609600" cy="304800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664494" y="2819400"/>
            <a:ext cx="12112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dirty="0" err="1">
                <a:latin typeface="Gill Sans Light"/>
              </a:rPr>
              <a:t>Prog</a:t>
            </a:r>
            <a:r>
              <a:rPr lang="en-US" altLang="en-US" sz="2000" dirty="0">
                <a:latin typeface="Gill Sans Light"/>
              </a:rPr>
              <a:t> 1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Virtual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Address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Space 1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9307513" y="2819400"/>
            <a:ext cx="12112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dirty="0" err="1">
                <a:latin typeface="Gill Sans Light"/>
              </a:rPr>
              <a:t>Prog</a:t>
            </a:r>
            <a:r>
              <a:rPr lang="en-US" altLang="en-US" sz="2000" dirty="0">
                <a:latin typeface="Gill Sans Light"/>
              </a:rPr>
              <a:t> 2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Virtual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Address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Space 2</a:t>
            </a:r>
          </a:p>
        </p:txBody>
      </p:sp>
      <p:grpSp>
        <p:nvGrpSpPr>
          <p:cNvPr id="26631" name="Group 7"/>
          <p:cNvGrpSpPr>
            <a:grpSpLocks/>
          </p:cNvGrpSpPr>
          <p:nvPr/>
        </p:nvGrpSpPr>
        <p:grpSpPr bwMode="auto">
          <a:xfrm>
            <a:off x="1622425" y="896327"/>
            <a:ext cx="1295400" cy="1828800"/>
            <a:chOff x="672" y="672"/>
            <a:chExt cx="816" cy="1152"/>
          </a:xfrm>
        </p:grpSpPr>
        <p:sp>
          <p:nvSpPr>
            <p:cNvPr id="26667" name="Rectangle 8"/>
            <p:cNvSpPr>
              <a:spLocks noChangeArrowheads="1"/>
            </p:cNvSpPr>
            <p:nvPr/>
          </p:nvSpPr>
          <p:spPr bwMode="auto">
            <a:xfrm>
              <a:off x="672" y="672"/>
              <a:ext cx="816" cy="1152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2A40E2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en-US" altLang="en-US" sz="2400">
                  <a:latin typeface="Gill Sans Light"/>
                </a:rPr>
                <a:t>Code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>
                  <a:latin typeface="Gill Sans Light"/>
                </a:rPr>
                <a:t>Data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>
                  <a:latin typeface="Gill Sans Light"/>
                </a:rPr>
                <a:t>Heap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>
                  <a:latin typeface="Gill Sans Light"/>
                </a:rPr>
                <a:t>Stack</a:t>
              </a:r>
            </a:p>
          </p:txBody>
        </p:sp>
        <p:sp>
          <p:nvSpPr>
            <p:cNvPr id="26668" name="Line 9"/>
            <p:cNvSpPr>
              <a:spLocks noChangeShapeType="1"/>
            </p:cNvSpPr>
            <p:nvPr/>
          </p:nvSpPr>
          <p:spPr bwMode="auto">
            <a:xfrm>
              <a:off x="672" y="1008"/>
              <a:ext cx="816" cy="0"/>
            </a:xfrm>
            <a:prstGeom prst="line">
              <a:avLst/>
            </a:prstGeom>
            <a:noFill/>
            <a:ln w="57150">
              <a:solidFill>
                <a:srgbClr val="2A40E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6669" name="Line 10"/>
            <p:cNvSpPr>
              <a:spLocks noChangeShapeType="1"/>
            </p:cNvSpPr>
            <p:nvPr/>
          </p:nvSpPr>
          <p:spPr bwMode="auto">
            <a:xfrm>
              <a:off x="672" y="1296"/>
              <a:ext cx="816" cy="0"/>
            </a:xfrm>
            <a:prstGeom prst="line">
              <a:avLst/>
            </a:prstGeom>
            <a:noFill/>
            <a:ln w="57150">
              <a:solidFill>
                <a:srgbClr val="2A40E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6670" name="Line 11"/>
            <p:cNvSpPr>
              <a:spLocks noChangeShapeType="1"/>
            </p:cNvSpPr>
            <p:nvPr/>
          </p:nvSpPr>
          <p:spPr bwMode="auto">
            <a:xfrm>
              <a:off x="672" y="1536"/>
              <a:ext cx="816" cy="0"/>
            </a:xfrm>
            <a:prstGeom prst="line">
              <a:avLst/>
            </a:prstGeom>
            <a:noFill/>
            <a:ln w="57150">
              <a:solidFill>
                <a:srgbClr val="2A40E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26632" name="Group 12"/>
          <p:cNvGrpSpPr>
            <a:grpSpLocks/>
          </p:cNvGrpSpPr>
          <p:nvPr/>
        </p:nvGrpSpPr>
        <p:grpSpPr bwMode="auto">
          <a:xfrm>
            <a:off x="9220200" y="896327"/>
            <a:ext cx="1295400" cy="1828800"/>
            <a:chOff x="672" y="672"/>
            <a:chExt cx="816" cy="1152"/>
          </a:xfrm>
        </p:grpSpPr>
        <p:sp>
          <p:nvSpPr>
            <p:cNvPr id="26663" name="Rectangle 13"/>
            <p:cNvSpPr>
              <a:spLocks noChangeArrowheads="1"/>
            </p:cNvSpPr>
            <p:nvPr/>
          </p:nvSpPr>
          <p:spPr bwMode="auto">
            <a:xfrm>
              <a:off x="672" y="672"/>
              <a:ext cx="816" cy="1152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en-US" altLang="en-US" sz="2400">
                  <a:latin typeface="Gill Sans Light"/>
                </a:rPr>
                <a:t>Code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>
                  <a:latin typeface="Gill Sans Light"/>
                </a:rPr>
                <a:t>Data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>
                  <a:latin typeface="Gill Sans Light"/>
                </a:rPr>
                <a:t>Heap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>
                  <a:latin typeface="Gill Sans Light"/>
                </a:rPr>
                <a:t>Stack</a:t>
              </a:r>
            </a:p>
          </p:txBody>
        </p:sp>
        <p:sp>
          <p:nvSpPr>
            <p:cNvPr id="26664" name="Line 14"/>
            <p:cNvSpPr>
              <a:spLocks noChangeShapeType="1"/>
            </p:cNvSpPr>
            <p:nvPr/>
          </p:nvSpPr>
          <p:spPr bwMode="auto">
            <a:xfrm>
              <a:off x="672" y="1008"/>
              <a:ext cx="816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6665" name="Line 15"/>
            <p:cNvSpPr>
              <a:spLocks noChangeShapeType="1"/>
            </p:cNvSpPr>
            <p:nvPr/>
          </p:nvSpPr>
          <p:spPr bwMode="auto">
            <a:xfrm>
              <a:off x="672" y="1296"/>
              <a:ext cx="816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6666" name="Line 16"/>
            <p:cNvSpPr>
              <a:spLocks noChangeShapeType="1"/>
            </p:cNvSpPr>
            <p:nvPr/>
          </p:nvSpPr>
          <p:spPr bwMode="auto">
            <a:xfrm>
              <a:off x="672" y="1536"/>
              <a:ext cx="816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26633" name="Group 17"/>
          <p:cNvGrpSpPr>
            <a:grpSpLocks/>
          </p:cNvGrpSpPr>
          <p:nvPr/>
        </p:nvGrpSpPr>
        <p:grpSpPr bwMode="auto">
          <a:xfrm>
            <a:off x="5394325" y="777875"/>
            <a:ext cx="1295400" cy="5334000"/>
            <a:chOff x="2448" y="624"/>
            <a:chExt cx="816" cy="3360"/>
          </a:xfrm>
        </p:grpSpPr>
        <p:sp>
          <p:nvSpPr>
            <p:cNvPr id="26652" name="Rectangle 18"/>
            <p:cNvSpPr>
              <a:spLocks noChangeArrowheads="1"/>
            </p:cNvSpPr>
            <p:nvPr/>
          </p:nvSpPr>
          <p:spPr bwMode="auto">
            <a:xfrm>
              <a:off x="2448" y="624"/>
              <a:ext cx="816" cy="288"/>
            </a:xfrm>
            <a:prstGeom prst="rect">
              <a:avLst/>
            </a:prstGeom>
            <a:solidFill>
              <a:srgbClr val="00AE00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Data 2</a:t>
              </a:r>
            </a:p>
          </p:txBody>
        </p:sp>
        <p:sp>
          <p:nvSpPr>
            <p:cNvPr id="47133" name="Rectangle 19"/>
            <p:cNvSpPr>
              <a:spLocks noChangeArrowheads="1"/>
            </p:cNvSpPr>
            <p:nvPr/>
          </p:nvSpPr>
          <p:spPr bwMode="auto">
            <a:xfrm>
              <a:off x="2448" y="912"/>
              <a:ext cx="816" cy="28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/>
            <a:p>
              <a:pPr algn="ctr">
                <a:defRPr/>
              </a:pPr>
              <a:r>
                <a:rPr lang="en-US">
                  <a:latin typeface="Gill Sans Light"/>
                  <a:ea typeface="Helvetica" charset="0"/>
                  <a:cs typeface="Helvetica" charset="0"/>
                </a:rPr>
                <a:t>Stack 1</a:t>
              </a:r>
            </a:p>
          </p:txBody>
        </p:sp>
        <p:sp>
          <p:nvSpPr>
            <p:cNvPr id="26654" name="Rectangle 20"/>
            <p:cNvSpPr>
              <a:spLocks noChangeArrowheads="1"/>
            </p:cNvSpPr>
            <p:nvPr/>
          </p:nvSpPr>
          <p:spPr bwMode="auto">
            <a:xfrm>
              <a:off x="2448" y="1200"/>
              <a:ext cx="816" cy="288"/>
            </a:xfrm>
            <a:prstGeom prst="rect">
              <a:avLst/>
            </a:prstGeom>
            <a:solidFill>
              <a:srgbClr val="A0BCFE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Heap 1</a:t>
              </a:r>
            </a:p>
          </p:txBody>
        </p:sp>
        <p:sp>
          <p:nvSpPr>
            <p:cNvPr id="26655" name="Rectangle 21"/>
            <p:cNvSpPr>
              <a:spLocks noChangeArrowheads="1"/>
            </p:cNvSpPr>
            <p:nvPr/>
          </p:nvSpPr>
          <p:spPr bwMode="auto">
            <a:xfrm>
              <a:off x="2448" y="3504"/>
              <a:ext cx="816" cy="480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OS heap &amp; </a:t>
              </a:r>
            </a:p>
            <a:p>
              <a:pPr algn="ctr"/>
              <a:r>
                <a:rPr lang="en-US" altLang="en-US">
                  <a:latin typeface="Gill Sans Light"/>
                </a:rPr>
                <a:t>Stacks</a:t>
              </a:r>
            </a:p>
          </p:txBody>
        </p:sp>
        <p:sp>
          <p:nvSpPr>
            <p:cNvPr id="26656" name="Rectangle 22"/>
            <p:cNvSpPr>
              <a:spLocks noChangeArrowheads="1"/>
            </p:cNvSpPr>
            <p:nvPr/>
          </p:nvSpPr>
          <p:spPr bwMode="auto">
            <a:xfrm>
              <a:off x="2448" y="1488"/>
              <a:ext cx="816" cy="288"/>
            </a:xfrm>
            <a:prstGeom prst="rect">
              <a:avLst/>
            </a:prstGeom>
            <a:solidFill>
              <a:srgbClr val="A0BCFE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Code 1</a:t>
              </a:r>
            </a:p>
          </p:txBody>
        </p:sp>
        <p:sp>
          <p:nvSpPr>
            <p:cNvPr id="26657" name="Rectangle 23"/>
            <p:cNvSpPr>
              <a:spLocks noChangeArrowheads="1"/>
            </p:cNvSpPr>
            <p:nvPr/>
          </p:nvSpPr>
          <p:spPr bwMode="auto">
            <a:xfrm>
              <a:off x="2448" y="1776"/>
              <a:ext cx="816" cy="288"/>
            </a:xfrm>
            <a:prstGeom prst="rect">
              <a:avLst/>
            </a:prstGeom>
            <a:solidFill>
              <a:srgbClr val="00AE00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Stack 2</a:t>
              </a:r>
            </a:p>
          </p:txBody>
        </p:sp>
        <p:sp>
          <p:nvSpPr>
            <p:cNvPr id="26658" name="Rectangle 24"/>
            <p:cNvSpPr>
              <a:spLocks noChangeArrowheads="1"/>
            </p:cNvSpPr>
            <p:nvPr/>
          </p:nvSpPr>
          <p:spPr bwMode="auto">
            <a:xfrm>
              <a:off x="2448" y="2064"/>
              <a:ext cx="816" cy="288"/>
            </a:xfrm>
            <a:prstGeom prst="rect">
              <a:avLst/>
            </a:prstGeom>
            <a:solidFill>
              <a:srgbClr val="A0BCFE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Data 1</a:t>
              </a:r>
            </a:p>
          </p:txBody>
        </p:sp>
        <p:sp>
          <p:nvSpPr>
            <p:cNvPr id="26659" name="Rectangle 25"/>
            <p:cNvSpPr>
              <a:spLocks noChangeArrowheads="1"/>
            </p:cNvSpPr>
            <p:nvPr/>
          </p:nvSpPr>
          <p:spPr bwMode="auto">
            <a:xfrm>
              <a:off x="2448" y="2352"/>
              <a:ext cx="816" cy="288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Heap 2</a:t>
              </a:r>
            </a:p>
          </p:txBody>
        </p:sp>
        <p:sp>
          <p:nvSpPr>
            <p:cNvPr id="26660" name="Rectangle 26"/>
            <p:cNvSpPr>
              <a:spLocks noChangeArrowheads="1"/>
            </p:cNvSpPr>
            <p:nvPr/>
          </p:nvSpPr>
          <p:spPr bwMode="auto">
            <a:xfrm>
              <a:off x="2448" y="2640"/>
              <a:ext cx="816" cy="288"/>
            </a:xfrm>
            <a:prstGeom prst="rect">
              <a:avLst/>
            </a:prstGeom>
            <a:solidFill>
              <a:srgbClr val="00AE00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Code 2</a:t>
              </a:r>
            </a:p>
          </p:txBody>
        </p:sp>
        <p:sp>
          <p:nvSpPr>
            <p:cNvPr id="26661" name="Rectangle 27"/>
            <p:cNvSpPr>
              <a:spLocks noChangeArrowheads="1"/>
            </p:cNvSpPr>
            <p:nvPr/>
          </p:nvSpPr>
          <p:spPr bwMode="auto">
            <a:xfrm>
              <a:off x="2448" y="2928"/>
              <a:ext cx="816" cy="288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OS code</a:t>
              </a:r>
            </a:p>
          </p:txBody>
        </p:sp>
        <p:sp>
          <p:nvSpPr>
            <p:cNvPr id="26662" name="Rectangle 28"/>
            <p:cNvSpPr>
              <a:spLocks noChangeArrowheads="1"/>
            </p:cNvSpPr>
            <p:nvPr/>
          </p:nvSpPr>
          <p:spPr bwMode="auto">
            <a:xfrm>
              <a:off x="2448" y="3216"/>
              <a:ext cx="816" cy="288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latin typeface="Gill Sans Light"/>
                </a:rPr>
                <a:t>OS data</a:t>
              </a:r>
            </a:p>
          </p:txBody>
        </p:sp>
      </p:grpSp>
      <p:sp>
        <p:nvSpPr>
          <p:cNvPr id="26634" name="Line 29"/>
          <p:cNvSpPr>
            <a:spLocks noChangeShapeType="1"/>
          </p:cNvSpPr>
          <p:nvPr/>
        </p:nvSpPr>
        <p:spPr bwMode="auto">
          <a:xfrm>
            <a:off x="2917825" y="1311275"/>
            <a:ext cx="24765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5" name="Line 30"/>
          <p:cNvSpPr>
            <a:spLocks noChangeShapeType="1"/>
          </p:cNvSpPr>
          <p:nvPr/>
        </p:nvSpPr>
        <p:spPr bwMode="auto">
          <a:xfrm>
            <a:off x="2917825" y="1658327"/>
            <a:ext cx="2476500" cy="163414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6" name="Line 31"/>
          <p:cNvSpPr>
            <a:spLocks noChangeShapeType="1"/>
          </p:cNvSpPr>
          <p:nvPr/>
        </p:nvSpPr>
        <p:spPr bwMode="auto">
          <a:xfrm flipV="1">
            <a:off x="2959894" y="1920875"/>
            <a:ext cx="2434431" cy="18634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7" name="Line 32"/>
          <p:cNvSpPr>
            <a:spLocks noChangeShapeType="1"/>
          </p:cNvSpPr>
          <p:nvPr/>
        </p:nvSpPr>
        <p:spPr bwMode="auto">
          <a:xfrm flipV="1">
            <a:off x="2917825" y="1463675"/>
            <a:ext cx="2476500" cy="106679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8" name="Line 33"/>
          <p:cNvSpPr>
            <a:spLocks noChangeShapeType="1"/>
          </p:cNvSpPr>
          <p:nvPr/>
        </p:nvSpPr>
        <p:spPr bwMode="auto">
          <a:xfrm flipH="1">
            <a:off x="6689724" y="1143000"/>
            <a:ext cx="2518569" cy="3063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9" name="Line 34"/>
          <p:cNvSpPr>
            <a:spLocks noChangeShapeType="1"/>
          </p:cNvSpPr>
          <p:nvPr/>
        </p:nvSpPr>
        <p:spPr bwMode="auto">
          <a:xfrm flipH="1" flipV="1">
            <a:off x="6689725" y="1006474"/>
            <a:ext cx="2530474" cy="73562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40" name="Line 35"/>
          <p:cNvSpPr>
            <a:spLocks noChangeShapeType="1"/>
          </p:cNvSpPr>
          <p:nvPr/>
        </p:nvSpPr>
        <p:spPr bwMode="auto">
          <a:xfrm flipH="1">
            <a:off x="6689725" y="2107223"/>
            <a:ext cx="2518568" cy="164245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41" name="Line 36"/>
          <p:cNvSpPr>
            <a:spLocks noChangeShapeType="1"/>
          </p:cNvSpPr>
          <p:nvPr/>
        </p:nvSpPr>
        <p:spPr bwMode="auto">
          <a:xfrm flipH="1">
            <a:off x="6689724" y="2496528"/>
            <a:ext cx="2530475" cy="33874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42" name="Rectangle 37"/>
          <p:cNvSpPr>
            <a:spLocks noChangeArrowheads="1"/>
          </p:cNvSpPr>
          <p:nvPr/>
        </p:nvSpPr>
        <p:spPr bwMode="auto">
          <a:xfrm>
            <a:off x="4435476" y="1524000"/>
            <a:ext cx="258763" cy="1371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43" name="Oval 38"/>
          <p:cNvSpPr>
            <a:spLocks noChangeArrowheads="1"/>
          </p:cNvSpPr>
          <p:nvPr/>
        </p:nvSpPr>
        <p:spPr bwMode="auto">
          <a:xfrm>
            <a:off x="4403725" y="930275"/>
            <a:ext cx="609600" cy="3048000"/>
          </a:xfrm>
          <a:prstGeom prst="ellips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45" name="Rectangle 40"/>
          <p:cNvSpPr>
            <a:spLocks noChangeArrowheads="1"/>
          </p:cNvSpPr>
          <p:nvPr/>
        </p:nvSpPr>
        <p:spPr bwMode="auto">
          <a:xfrm rot="-689794">
            <a:off x="7680325" y="1311275"/>
            <a:ext cx="1524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46" name="Oval 41"/>
          <p:cNvSpPr>
            <a:spLocks noChangeArrowheads="1"/>
          </p:cNvSpPr>
          <p:nvPr/>
        </p:nvSpPr>
        <p:spPr bwMode="auto">
          <a:xfrm>
            <a:off x="7299325" y="1006475"/>
            <a:ext cx="609600" cy="3048000"/>
          </a:xfrm>
          <a:prstGeom prst="ellips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47" name="Text Box 42"/>
          <p:cNvSpPr txBox="1">
            <a:spLocks noChangeArrowheads="1"/>
          </p:cNvSpPr>
          <p:nvPr/>
        </p:nvSpPr>
        <p:spPr bwMode="auto">
          <a:xfrm>
            <a:off x="1812925" y="4968875"/>
            <a:ext cx="287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>
                <a:solidFill>
                  <a:schemeClr val="hlink"/>
                </a:solidFill>
                <a:latin typeface="Gill Sans Light"/>
              </a:rPr>
              <a:t>Translation Map 1</a:t>
            </a:r>
          </a:p>
        </p:txBody>
      </p:sp>
      <p:sp>
        <p:nvSpPr>
          <p:cNvPr id="26648" name="Text Box 43"/>
          <p:cNvSpPr txBox="1">
            <a:spLocks noChangeArrowheads="1"/>
          </p:cNvSpPr>
          <p:nvPr/>
        </p:nvSpPr>
        <p:spPr bwMode="auto">
          <a:xfrm>
            <a:off x="7070725" y="4968875"/>
            <a:ext cx="287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>
                <a:solidFill>
                  <a:schemeClr val="hlink"/>
                </a:solidFill>
                <a:latin typeface="Gill Sans Light"/>
              </a:rPr>
              <a:t>Translation Map 2</a:t>
            </a:r>
          </a:p>
        </p:txBody>
      </p:sp>
      <p:sp>
        <p:nvSpPr>
          <p:cNvPr id="26649" name="Line 44"/>
          <p:cNvSpPr>
            <a:spLocks noChangeShapeType="1"/>
          </p:cNvSpPr>
          <p:nvPr/>
        </p:nvSpPr>
        <p:spPr bwMode="auto">
          <a:xfrm flipV="1">
            <a:off x="4556125" y="4130675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50" name="Line 45"/>
          <p:cNvSpPr>
            <a:spLocks noChangeShapeType="1"/>
          </p:cNvSpPr>
          <p:nvPr/>
        </p:nvSpPr>
        <p:spPr bwMode="auto">
          <a:xfrm flipH="1" flipV="1">
            <a:off x="7604125" y="4130675"/>
            <a:ext cx="762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51" name="Text Box 46"/>
          <p:cNvSpPr txBox="1">
            <a:spLocks noChangeArrowheads="1"/>
          </p:cNvSpPr>
          <p:nvPr/>
        </p:nvSpPr>
        <p:spPr bwMode="auto">
          <a:xfrm>
            <a:off x="4267201" y="6091238"/>
            <a:ext cx="37322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>
                <a:solidFill>
                  <a:schemeClr val="hlink"/>
                </a:solidFill>
                <a:latin typeface="Gill Sans Light"/>
              </a:rPr>
              <a:t>Physical Address Space</a:t>
            </a:r>
          </a:p>
        </p:txBody>
      </p:sp>
      <p:sp>
        <p:nvSpPr>
          <p:cNvPr id="47" name="Oval 2"/>
          <p:cNvSpPr>
            <a:spLocks noChangeArrowheads="1"/>
          </p:cNvSpPr>
          <p:nvPr/>
        </p:nvSpPr>
        <p:spPr bwMode="auto">
          <a:xfrm>
            <a:off x="7494074" y="1092994"/>
            <a:ext cx="336001" cy="2590800"/>
          </a:xfrm>
          <a:prstGeom prst="ellipse">
            <a:avLst/>
          </a:prstGeom>
          <a:solidFill>
            <a:schemeClr val="accent2"/>
          </a:solidFill>
          <a:ln w="57150">
            <a:noFill/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48" name="Oval 2"/>
          <p:cNvSpPr>
            <a:spLocks noChangeArrowheads="1"/>
          </p:cNvSpPr>
          <p:nvPr/>
        </p:nvSpPr>
        <p:spPr bwMode="auto">
          <a:xfrm>
            <a:off x="7583073" y="2099775"/>
            <a:ext cx="293686" cy="1669011"/>
          </a:xfrm>
          <a:prstGeom prst="ellipse">
            <a:avLst/>
          </a:prstGeom>
          <a:solidFill>
            <a:schemeClr val="accent2"/>
          </a:solidFill>
          <a:ln w="57150">
            <a:noFill/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10515600" cy="533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800" dirty="0">
                <a:latin typeface="Gill Sans Light"/>
              </a:rPr>
              <a:t>Recall: Processes Protected from each other</a:t>
            </a:r>
            <a:endParaRPr lang="en-US" sz="280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96350459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762000"/>
            <a:ext cx="10972800" cy="5186065"/>
          </a:xfrm>
        </p:spPr>
        <p:txBody>
          <a:bodyPr/>
          <a:lstStyle/>
          <a:p>
            <a:r>
              <a:rPr lang="en-US" dirty="0"/>
              <a:t>Producer (writer) and consumer (reader) may be distinct processes</a:t>
            </a:r>
          </a:p>
          <a:p>
            <a:pPr lvl="1"/>
            <a:r>
              <a:rPr lang="en-US" dirty="0"/>
              <a:t>Potentially separated in time</a:t>
            </a:r>
          </a:p>
          <a:p>
            <a:pPr lvl="1"/>
            <a:r>
              <a:rPr lang="en-US" dirty="0"/>
              <a:t>How to allow selective communication?</a:t>
            </a:r>
          </a:p>
          <a:p>
            <a:pPr lvl="1"/>
            <a:endParaRPr lang="en-US" dirty="0"/>
          </a:p>
          <a:p>
            <a:r>
              <a:rPr lang="en-US" dirty="0"/>
              <a:t>Simple option: use a file!</a:t>
            </a:r>
          </a:p>
          <a:p>
            <a:pPr lvl="1"/>
            <a:r>
              <a:rPr lang="en-US" dirty="0"/>
              <a:t>We have already shown how parents and children share file descriptions: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Why might this be wasteful?</a:t>
            </a:r>
          </a:p>
          <a:p>
            <a:pPr lvl="1"/>
            <a:r>
              <a:rPr lang="en-US" dirty="0"/>
              <a:t>Very expensive if you only want transient communication (non-persistent)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7A24C6-9F1F-406F-973D-07748CB5D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Between Processes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42963" y="3352800"/>
            <a:ext cx="11521191" cy="1680865"/>
            <a:chOff x="442963" y="4643735"/>
            <a:chExt cx="11521191" cy="1680865"/>
          </a:xfrm>
        </p:grpSpPr>
        <p:sp>
          <p:nvSpPr>
            <p:cNvPr id="9" name="Right Arrow 8"/>
            <p:cNvSpPr/>
            <p:nvPr/>
          </p:nvSpPr>
          <p:spPr bwMode="auto">
            <a:xfrm>
              <a:off x="4248713" y="5330305"/>
              <a:ext cx="1105009" cy="381000"/>
            </a:xfrm>
            <a:prstGeom prst="rightArrow">
              <a:avLst/>
            </a:prstGeom>
            <a:solidFill>
              <a:srgbClr val="F430AB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19" name="Right Arrow 18"/>
            <p:cNvSpPr/>
            <p:nvPr/>
          </p:nvSpPr>
          <p:spPr bwMode="auto">
            <a:xfrm>
              <a:off x="6728540" y="5330305"/>
              <a:ext cx="1188370" cy="381000"/>
            </a:xfrm>
            <a:prstGeom prst="rightArrow">
              <a:avLst/>
            </a:prstGeom>
            <a:solidFill>
              <a:srgbClr val="F430AB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D503613-36DA-4D9F-8614-7983C2EB16C8}"/>
                </a:ext>
              </a:extLst>
            </p:cNvPr>
            <p:cNvSpPr/>
            <p:nvPr/>
          </p:nvSpPr>
          <p:spPr>
            <a:xfrm>
              <a:off x="442963" y="4643735"/>
              <a:ext cx="4668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write(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wfd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wbuf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wlen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); 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5A6351-8A40-42B0-87E2-6AC5E2FA7D30}"/>
                </a:ext>
              </a:extLst>
            </p:cNvPr>
            <p:cNvSpPr/>
            <p:nvPr/>
          </p:nvSpPr>
          <p:spPr>
            <a:xfrm>
              <a:off x="7345410" y="5862935"/>
              <a:ext cx="461874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n = read(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rfd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rbuf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rmax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); 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0BD695E-EDEF-46AF-B4E1-E938344704B9}"/>
                </a:ext>
              </a:extLst>
            </p:cNvPr>
            <p:cNvSpPr/>
            <p:nvPr/>
          </p:nvSpPr>
          <p:spPr>
            <a:xfrm>
              <a:off x="3057791" y="5247593"/>
              <a:ext cx="1201074" cy="54642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Process A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E2CCB54-E4B7-408B-8A80-07AFF7AB11D6}"/>
                </a:ext>
              </a:extLst>
            </p:cNvPr>
            <p:cNvSpPr/>
            <p:nvPr/>
          </p:nvSpPr>
          <p:spPr>
            <a:xfrm>
              <a:off x="7916910" y="5247593"/>
              <a:ext cx="1150890" cy="54642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Process B</a:t>
              </a:r>
            </a:p>
          </p:txBody>
        </p:sp>
        <p:sp>
          <p:nvSpPr>
            <p:cNvPr id="11" name="Can 3">
              <a:extLst>
                <a:ext uri="{FF2B5EF4-FFF2-40B4-BE49-F238E27FC236}">
                  <a16:creationId xmlns:a16="http://schemas.microsoft.com/office/drawing/2014/main" id="{B0FC7800-4CEF-4504-A668-77F82B048506}"/>
                </a:ext>
              </a:extLst>
            </p:cNvPr>
            <p:cNvSpPr/>
            <p:nvPr/>
          </p:nvSpPr>
          <p:spPr bwMode="auto">
            <a:xfrm>
              <a:off x="5353722" y="4793210"/>
              <a:ext cx="1351878" cy="145519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ill Sans Light"/>
                </a:rPr>
                <a:t>Persistent Storage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62422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9250360" y="1886927"/>
            <a:ext cx="1287463" cy="399072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654384" y="1920874"/>
            <a:ext cx="1253331" cy="365125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26626" name="Oval 2"/>
          <p:cNvSpPr>
            <a:spLocks noChangeArrowheads="1"/>
          </p:cNvSpPr>
          <p:nvPr/>
        </p:nvSpPr>
        <p:spPr bwMode="auto">
          <a:xfrm>
            <a:off x="7299325" y="1006475"/>
            <a:ext cx="609600" cy="3292474"/>
          </a:xfrm>
          <a:prstGeom prst="ellipse">
            <a:avLst/>
          </a:prstGeom>
          <a:solidFill>
            <a:schemeClr val="accent2"/>
          </a:solidFill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27" name="Oval 3"/>
          <p:cNvSpPr>
            <a:spLocks noChangeArrowheads="1"/>
          </p:cNvSpPr>
          <p:nvPr/>
        </p:nvSpPr>
        <p:spPr bwMode="auto">
          <a:xfrm>
            <a:off x="4419600" y="930274"/>
            <a:ext cx="609600" cy="3441091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664494" y="3400425"/>
            <a:ext cx="12112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dirty="0" err="1">
                <a:latin typeface="Gill Sans Light"/>
              </a:rPr>
              <a:t>Prog</a:t>
            </a:r>
            <a:r>
              <a:rPr lang="en-US" altLang="en-US" sz="2000" dirty="0">
                <a:latin typeface="Gill Sans Light"/>
              </a:rPr>
              <a:t> 1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Virtual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Address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Space 1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9307513" y="3400425"/>
            <a:ext cx="12112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dirty="0" err="1">
                <a:latin typeface="Gill Sans Light"/>
              </a:rPr>
              <a:t>Prog</a:t>
            </a:r>
            <a:r>
              <a:rPr lang="en-US" altLang="en-US" sz="2000" dirty="0">
                <a:latin typeface="Gill Sans Light"/>
              </a:rPr>
              <a:t> 2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Virtual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Address</a:t>
            </a:r>
          </a:p>
          <a:p>
            <a:pPr algn="ctr"/>
            <a:r>
              <a:rPr lang="en-US" altLang="en-US" sz="2000" dirty="0">
                <a:solidFill>
                  <a:schemeClr val="hlink"/>
                </a:solidFill>
                <a:latin typeface="Gill Sans Light"/>
              </a:rPr>
              <a:t>Space 2</a:t>
            </a:r>
          </a:p>
        </p:txBody>
      </p:sp>
      <p:sp>
        <p:nvSpPr>
          <p:cNvPr id="26652" name="Rectangle 18"/>
          <p:cNvSpPr>
            <a:spLocks noChangeArrowheads="1"/>
          </p:cNvSpPr>
          <p:nvPr/>
        </p:nvSpPr>
        <p:spPr bwMode="auto">
          <a:xfrm>
            <a:off x="5394325" y="777875"/>
            <a:ext cx="1295400" cy="457200"/>
          </a:xfrm>
          <a:prstGeom prst="rect">
            <a:avLst/>
          </a:prstGeom>
          <a:solidFill>
            <a:srgbClr val="00AE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Gill Sans Light"/>
              </a:rPr>
              <a:t>Data 2</a:t>
            </a:r>
          </a:p>
        </p:txBody>
      </p:sp>
      <p:sp>
        <p:nvSpPr>
          <p:cNvPr id="47133" name="Rectangle 19"/>
          <p:cNvSpPr>
            <a:spLocks noChangeArrowheads="1"/>
          </p:cNvSpPr>
          <p:nvPr/>
        </p:nvSpPr>
        <p:spPr bwMode="auto">
          <a:xfrm>
            <a:off x="5394325" y="1235075"/>
            <a:ext cx="1295400" cy="457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algn="ctr">
              <a:defRPr/>
            </a:pPr>
            <a:r>
              <a:rPr lang="en-US">
                <a:latin typeface="Gill Sans Light"/>
                <a:ea typeface="Helvetica" charset="0"/>
                <a:cs typeface="Helvetica" charset="0"/>
              </a:rPr>
              <a:t>Stack 1</a:t>
            </a:r>
          </a:p>
        </p:txBody>
      </p:sp>
      <p:sp>
        <p:nvSpPr>
          <p:cNvPr id="26654" name="Rectangle 20"/>
          <p:cNvSpPr>
            <a:spLocks noChangeArrowheads="1"/>
          </p:cNvSpPr>
          <p:nvPr/>
        </p:nvSpPr>
        <p:spPr bwMode="auto">
          <a:xfrm>
            <a:off x="5394325" y="1692275"/>
            <a:ext cx="1295400" cy="457200"/>
          </a:xfrm>
          <a:prstGeom prst="rect">
            <a:avLst/>
          </a:prstGeom>
          <a:solidFill>
            <a:srgbClr val="A0BCFE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Gill Sans Light"/>
              </a:rPr>
              <a:t>Heap 1</a:t>
            </a:r>
          </a:p>
        </p:txBody>
      </p:sp>
      <p:sp>
        <p:nvSpPr>
          <p:cNvPr id="26655" name="Rectangle 21"/>
          <p:cNvSpPr>
            <a:spLocks noChangeArrowheads="1"/>
          </p:cNvSpPr>
          <p:nvPr/>
        </p:nvSpPr>
        <p:spPr bwMode="auto">
          <a:xfrm>
            <a:off x="5394325" y="5791200"/>
            <a:ext cx="1295400" cy="552515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dirty="0">
                <a:latin typeface="Gill Sans Light"/>
              </a:rPr>
              <a:t>OS heap &amp; </a:t>
            </a:r>
          </a:p>
          <a:p>
            <a:pPr algn="ctr"/>
            <a:r>
              <a:rPr lang="en-US" altLang="en-US" dirty="0">
                <a:latin typeface="Gill Sans Light"/>
              </a:rPr>
              <a:t>Stacks</a:t>
            </a:r>
          </a:p>
        </p:txBody>
      </p:sp>
      <p:sp>
        <p:nvSpPr>
          <p:cNvPr id="26656" name="Rectangle 22"/>
          <p:cNvSpPr>
            <a:spLocks noChangeArrowheads="1"/>
          </p:cNvSpPr>
          <p:nvPr/>
        </p:nvSpPr>
        <p:spPr bwMode="auto">
          <a:xfrm>
            <a:off x="5394325" y="2149475"/>
            <a:ext cx="1295400" cy="457200"/>
          </a:xfrm>
          <a:prstGeom prst="rect">
            <a:avLst/>
          </a:prstGeom>
          <a:solidFill>
            <a:srgbClr val="A0BCFE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Gill Sans Light"/>
              </a:rPr>
              <a:t>Code 1</a:t>
            </a:r>
          </a:p>
        </p:txBody>
      </p:sp>
      <p:sp>
        <p:nvSpPr>
          <p:cNvPr id="26657" name="Rectangle 23"/>
          <p:cNvSpPr>
            <a:spLocks noChangeArrowheads="1"/>
          </p:cNvSpPr>
          <p:nvPr/>
        </p:nvSpPr>
        <p:spPr bwMode="auto">
          <a:xfrm>
            <a:off x="5394325" y="2606675"/>
            <a:ext cx="1295400" cy="457200"/>
          </a:xfrm>
          <a:prstGeom prst="rect">
            <a:avLst/>
          </a:prstGeom>
          <a:solidFill>
            <a:srgbClr val="00AE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Gill Sans Light"/>
              </a:rPr>
              <a:t>Stack 2</a:t>
            </a:r>
          </a:p>
        </p:txBody>
      </p:sp>
      <p:sp>
        <p:nvSpPr>
          <p:cNvPr id="26658" name="Rectangle 24"/>
          <p:cNvSpPr>
            <a:spLocks noChangeArrowheads="1"/>
          </p:cNvSpPr>
          <p:nvPr/>
        </p:nvSpPr>
        <p:spPr bwMode="auto">
          <a:xfrm>
            <a:off x="5394325" y="3063875"/>
            <a:ext cx="1295400" cy="457200"/>
          </a:xfrm>
          <a:prstGeom prst="rect">
            <a:avLst/>
          </a:prstGeom>
          <a:solidFill>
            <a:srgbClr val="A0BCFE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Gill Sans Light"/>
              </a:rPr>
              <a:t>Data 1</a:t>
            </a:r>
          </a:p>
        </p:txBody>
      </p:sp>
      <p:sp>
        <p:nvSpPr>
          <p:cNvPr id="26659" name="Rectangle 25"/>
          <p:cNvSpPr>
            <a:spLocks noChangeArrowheads="1"/>
          </p:cNvSpPr>
          <p:nvPr/>
        </p:nvSpPr>
        <p:spPr bwMode="auto">
          <a:xfrm>
            <a:off x="5394325" y="3521075"/>
            <a:ext cx="1295400" cy="4572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Gill Sans Light"/>
              </a:rPr>
              <a:t>Heap 2</a:t>
            </a:r>
          </a:p>
        </p:txBody>
      </p:sp>
      <p:sp>
        <p:nvSpPr>
          <p:cNvPr id="26660" name="Rectangle 26"/>
          <p:cNvSpPr>
            <a:spLocks noChangeArrowheads="1"/>
          </p:cNvSpPr>
          <p:nvPr/>
        </p:nvSpPr>
        <p:spPr bwMode="auto">
          <a:xfrm>
            <a:off x="5394325" y="3978275"/>
            <a:ext cx="1295400" cy="457200"/>
          </a:xfrm>
          <a:prstGeom prst="rect">
            <a:avLst/>
          </a:prstGeom>
          <a:solidFill>
            <a:srgbClr val="00AE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Gill Sans Light"/>
              </a:rPr>
              <a:t>Code 2</a:t>
            </a:r>
          </a:p>
        </p:txBody>
      </p:sp>
      <p:sp>
        <p:nvSpPr>
          <p:cNvPr id="26661" name="Rectangle 27"/>
          <p:cNvSpPr>
            <a:spLocks noChangeArrowheads="1"/>
          </p:cNvSpPr>
          <p:nvPr/>
        </p:nvSpPr>
        <p:spPr bwMode="auto">
          <a:xfrm>
            <a:off x="5394325" y="4876800"/>
            <a:ext cx="1295400" cy="4572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Gill Sans Light"/>
              </a:rPr>
              <a:t>OS code</a:t>
            </a:r>
          </a:p>
        </p:txBody>
      </p:sp>
      <p:sp>
        <p:nvSpPr>
          <p:cNvPr id="26662" name="Rectangle 28"/>
          <p:cNvSpPr>
            <a:spLocks noChangeArrowheads="1"/>
          </p:cNvSpPr>
          <p:nvPr/>
        </p:nvSpPr>
        <p:spPr bwMode="auto">
          <a:xfrm>
            <a:off x="5394325" y="5334000"/>
            <a:ext cx="1295400" cy="4572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Gill Sans Light"/>
              </a:rPr>
              <a:t>OS data</a:t>
            </a:r>
          </a:p>
        </p:txBody>
      </p:sp>
      <p:sp>
        <p:nvSpPr>
          <p:cNvPr id="26634" name="Line 29"/>
          <p:cNvSpPr>
            <a:spLocks noChangeShapeType="1"/>
          </p:cNvSpPr>
          <p:nvPr/>
        </p:nvSpPr>
        <p:spPr bwMode="auto">
          <a:xfrm>
            <a:off x="2917825" y="1311275"/>
            <a:ext cx="24765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5" name="Line 30"/>
          <p:cNvSpPr>
            <a:spLocks noChangeShapeType="1"/>
          </p:cNvSpPr>
          <p:nvPr/>
        </p:nvSpPr>
        <p:spPr bwMode="auto">
          <a:xfrm>
            <a:off x="2917825" y="1658327"/>
            <a:ext cx="2476500" cy="163414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6" name="Line 31"/>
          <p:cNvSpPr>
            <a:spLocks noChangeShapeType="1"/>
          </p:cNvSpPr>
          <p:nvPr/>
        </p:nvSpPr>
        <p:spPr bwMode="auto">
          <a:xfrm flipV="1">
            <a:off x="2951958" y="1920875"/>
            <a:ext cx="2442368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7" name="Line 32"/>
          <p:cNvSpPr>
            <a:spLocks noChangeShapeType="1"/>
          </p:cNvSpPr>
          <p:nvPr/>
        </p:nvSpPr>
        <p:spPr bwMode="auto">
          <a:xfrm flipV="1">
            <a:off x="2917825" y="1463674"/>
            <a:ext cx="247650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8" name="Line 33"/>
          <p:cNvSpPr>
            <a:spLocks noChangeShapeType="1"/>
          </p:cNvSpPr>
          <p:nvPr/>
        </p:nvSpPr>
        <p:spPr bwMode="auto">
          <a:xfrm flipH="1">
            <a:off x="6689724" y="1143000"/>
            <a:ext cx="2518569" cy="3063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39" name="Line 34"/>
          <p:cNvSpPr>
            <a:spLocks noChangeShapeType="1"/>
          </p:cNvSpPr>
          <p:nvPr/>
        </p:nvSpPr>
        <p:spPr bwMode="auto">
          <a:xfrm flipH="1" flipV="1">
            <a:off x="6689725" y="1006474"/>
            <a:ext cx="2530474" cy="73562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40" name="Line 35"/>
          <p:cNvSpPr>
            <a:spLocks noChangeShapeType="1"/>
          </p:cNvSpPr>
          <p:nvPr/>
        </p:nvSpPr>
        <p:spPr bwMode="auto">
          <a:xfrm flipH="1">
            <a:off x="6689724" y="2504097"/>
            <a:ext cx="2552699" cy="124557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41" name="Line 36"/>
          <p:cNvSpPr>
            <a:spLocks noChangeShapeType="1"/>
          </p:cNvSpPr>
          <p:nvPr/>
        </p:nvSpPr>
        <p:spPr bwMode="auto">
          <a:xfrm flipH="1" flipV="1">
            <a:off x="6689723" y="2835275"/>
            <a:ext cx="2518569" cy="22859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42" name="Rectangle 37"/>
          <p:cNvSpPr>
            <a:spLocks noChangeArrowheads="1"/>
          </p:cNvSpPr>
          <p:nvPr/>
        </p:nvSpPr>
        <p:spPr bwMode="auto">
          <a:xfrm>
            <a:off x="4465637" y="1600200"/>
            <a:ext cx="258763" cy="1371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45" name="Rectangle 40"/>
          <p:cNvSpPr>
            <a:spLocks noChangeArrowheads="1"/>
          </p:cNvSpPr>
          <p:nvPr/>
        </p:nvSpPr>
        <p:spPr bwMode="auto">
          <a:xfrm rot="-689794">
            <a:off x="7680325" y="1311275"/>
            <a:ext cx="1524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46" name="Oval 41"/>
          <p:cNvSpPr>
            <a:spLocks noChangeArrowheads="1"/>
          </p:cNvSpPr>
          <p:nvPr/>
        </p:nvSpPr>
        <p:spPr bwMode="auto">
          <a:xfrm>
            <a:off x="7299325" y="1006474"/>
            <a:ext cx="609600" cy="3292475"/>
          </a:xfrm>
          <a:prstGeom prst="ellips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6647" name="Text Box 42"/>
          <p:cNvSpPr txBox="1">
            <a:spLocks noChangeArrowheads="1"/>
          </p:cNvSpPr>
          <p:nvPr/>
        </p:nvSpPr>
        <p:spPr bwMode="auto">
          <a:xfrm>
            <a:off x="1812925" y="5257800"/>
            <a:ext cx="287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 dirty="0">
                <a:solidFill>
                  <a:schemeClr val="hlink"/>
                </a:solidFill>
                <a:latin typeface="Gill Sans Light"/>
              </a:rPr>
              <a:t>Translation Map 1</a:t>
            </a:r>
          </a:p>
        </p:txBody>
      </p:sp>
      <p:sp>
        <p:nvSpPr>
          <p:cNvPr id="26648" name="Text Box 43"/>
          <p:cNvSpPr txBox="1">
            <a:spLocks noChangeArrowheads="1"/>
          </p:cNvSpPr>
          <p:nvPr/>
        </p:nvSpPr>
        <p:spPr bwMode="auto">
          <a:xfrm>
            <a:off x="7070725" y="5257800"/>
            <a:ext cx="287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>
                <a:solidFill>
                  <a:schemeClr val="hlink"/>
                </a:solidFill>
                <a:latin typeface="Gill Sans Light"/>
              </a:rPr>
              <a:t>Translation Map 2</a:t>
            </a:r>
          </a:p>
        </p:txBody>
      </p:sp>
      <p:sp>
        <p:nvSpPr>
          <p:cNvPr id="26649" name="Line 44"/>
          <p:cNvSpPr>
            <a:spLocks noChangeShapeType="1"/>
          </p:cNvSpPr>
          <p:nvPr/>
        </p:nvSpPr>
        <p:spPr bwMode="auto">
          <a:xfrm flipV="1">
            <a:off x="4556125" y="44196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50" name="Line 45"/>
          <p:cNvSpPr>
            <a:spLocks noChangeShapeType="1"/>
          </p:cNvSpPr>
          <p:nvPr/>
        </p:nvSpPr>
        <p:spPr bwMode="auto">
          <a:xfrm flipH="1" flipV="1">
            <a:off x="7604125" y="4419600"/>
            <a:ext cx="762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26651" name="Text Box 46"/>
          <p:cNvSpPr txBox="1">
            <a:spLocks noChangeArrowheads="1"/>
          </p:cNvSpPr>
          <p:nvPr/>
        </p:nvSpPr>
        <p:spPr bwMode="auto">
          <a:xfrm>
            <a:off x="6783387" y="6052404"/>
            <a:ext cx="37322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 dirty="0">
                <a:solidFill>
                  <a:schemeClr val="hlink"/>
                </a:solidFill>
                <a:latin typeface="Gill Sans Light"/>
              </a:rPr>
              <a:t>Physical Address Space</a:t>
            </a:r>
          </a:p>
        </p:txBody>
      </p:sp>
      <p:sp>
        <p:nvSpPr>
          <p:cNvPr id="47" name="Oval 2"/>
          <p:cNvSpPr>
            <a:spLocks noChangeArrowheads="1"/>
          </p:cNvSpPr>
          <p:nvPr/>
        </p:nvSpPr>
        <p:spPr bwMode="auto">
          <a:xfrm>
            <a:off x="7494074" y="1092994"/>
            <a:ext cx="336001" cy="2590800"/>
          </a:xfrm>
          <a:prstGeom prst="ellipse">
            <a:avLst/>
          </a:prstGeom>
          <a:solidFill>
            <a:schemeClr val="accent2"/>
          </a:solidFill>
          <a:ln w="57150">
            <a:noFill/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48" name="Oval 2"/>
          <p:cNvSpPr>
            <a:spLocks noChangeArrowheads="1"/>
          </p:cNvSpPr>
          <p:nvPr/>
        </p:nvSpPr>
        <p:spPr bwMode="auto">
          <a:xfrm>
            <a:off x="7583073" y="2099775"/>
            <a:ext cx="293686" cy="1669011"/>
          </a:xfrm>
          <a:prstGeom prst="ellipse">
            <a:avLst/>
          </a:prstGeom>
          <a:solidFill>
            <a:schemeClr val="accent2"/>
          </a:solidFill>
          <a:ln w="57150">
            <a:noFill/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506" y="127304"/>
            <a:ext cx="10515600" cy="533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800" dirty="0">
                <a:latin typeface="Gill Sans Light"/>
              </a:rPr>
              <a:t>Shared Memory: Better Option?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00200" y="896326"/>
            <a:ext cx="1317625" cy="2414221"/>
            <a:chOff x="1600200" y="896326"/>
            <a:chExt cx="1317625" cy="2414221"/>
          </a:xfrm>
          <a:noFill/>
        </p:grpSpPr>
        <p:sp>
          <p:nvSpPr>
            <p:cNvPr id="26667" name="Rectangle 8"/>
            <p:cNvSpPr>
              <a:spLocks noChangeArrowheads="1"/>
            </p:cNvSpPr>
            <p:nvPr/>
          </p:nvSpPr>
          <p:spPr bwMode="auto">
            <a:xfrm>
              <a:off x="1622425" y="896326"/>
              <a:ext cx="1295400" cy="2414221"/>
            </a:xfrm>
            <a:prstGeom prst="rect">
              <a:avLst/>
            </a:prstGeom>
            <a:grpFill/>
            <a:ln w="57150">
              <a:solidFill>
                <a:srgbClr val="2A40E2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en-US" altLang="en-US" sz="2400" dirty="0">
                  <a:latin typeface="Gill Sans Light"/>
                </a:rPr>
                <a:t>Code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 dirty="0">
                  <a:latin typeface="Gill Sans Light"/>
                </a:rPr>
                <a:t>Data</a:t>
              </a:r>
              <a:br>
                <a:rPr lang="en-US" altLang="en-US" sz="2400" dirty="0">
                  <a:latin typeface="Gill Sans Light"/>
                </a:rPr>
              </a:br>
              <a:r>
                <a:rPr lang="en-US" altLang="en-US" sz="2400" dirty="0">
                  <a:latin typeface="Gill Sans Light"/>
                </a:rPr>
                <a:t>Shared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 dirty="0">
                  <a:latin typeface="Gill Sans Light"/>
                </a:rPr>
                <a:t>Heap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 dirty="0">
                  <a:latin typeface="Gill Sans Light"/>
                </a:rPr>
                <a:t>Stack</a:t>
              </a:r>
            </a:p>
          </p:txBody>
        </p:sp>
        <p:sp>
          <p:nvSpPr>
            <p:cNvPr id="26668" name="Line 9"/>
            <p:cNvSpPr>
              <a:spLocks noChangeShapeType="1"/>
            </p:cNvSpPr>
            <p:nvPr/>
          </p:nvSpPr>
          <p:spPr bwMode="auto">
            <a:xfrm>
              <a:off x="1622425" y="1429727"/>
              <a:ext cx="1295400" cy="0"/>
            </a:xfrm>
            <a:prstGeom prst="line">
              <a:avLst/>
            </a:prstGeom>
            <a:grpFill/>
            <a:ln w="57150">
              <a:solidFill>
                <a:srgbClr val="2A40E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6669" name="Line 10"/>
            <p:cNvSpPr>
              <a:spLocks noChangeShapeType="1"/>
            </p:cNvSpPr>
            <p:nvPr/>
          </p:nvSpPr>
          <p:spPr bwMode="auto">
            <a:xfrm>
              <a:off x="1622425" y="1886927"/>
              <a:ext cx="1295400" cy="0"/>
            </a:xfrm>
            <a:prstGeom prst="line">
              <a:avLst/>
            </a:prstGeom>
            <a:grpFill/>
            <a:ln w="57150">
              <a:solidFill>
                <a:srgbClr val="2A40E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6670" name="Line 11"/>
            <p:cNvSpPr>
              <a:spLocks noChangeShapeType="1"/>
            </p:cNvSpPr>
            <p:nvPr/>
          </p:nvSpPr>
          <p:spPr bwMode="auto">
            <a:xfrm>
              <a:off x="1622425" y="2286000"/>
              <a:ext cx="1295400" cy="0"/>
            </a:xfrm>
            <a:prstGeom prst="line">
              <a:avLst/>
            </a:prstGeom>
            <a:grpFill/>
            <a:ln w="57150">
              <a:solidFill>
                <a:srgbClr val="2A40E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9" name="Line 11"/>
            <p:cNvSpPr>
              <a:spLocks noChangeShapeType="1"/>
            </p:cNvSpPr>
            <p:nvPr/>
          </p:nvSpPr>
          <p:spPr bwMode="auto">
            <a:xfrm>
              <a:off x="1600200" y="2743200"/>
              <a:ext cx="1295400" cy="0"/>
            </a:xfrm>
            <a:prstGeom prst="line">
              <a:avLst/>
            </a:prstGeom>
            <a:grpFill/>
            <a:ln w="57150">
              <a:solidFill>
                <a:srgbClr val="2A40E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9220200" y="896326"/>
            <a:ext cx="1317625" cy="2414221"/>
            <a:chOff x="1600200" y="896326"/>
            <a:chExt cx="1317625" cy="2414221"/>
          </a:xfrm>
          <a:noFill/>
        </p:grpSpPr>
        <p:sp>
          <p:nvSpPr>
            <p:cNvPr id="52" name="Rectangle 8"/>
            <p:cNvSpPr>
              <a:spLocks noChangeArrowheads="1"/>
            </p:cNvSpPr>
            <p:nvPr/>
          </p:nvSpPr>
          <p:spPr bwMode="auto">
            <a:xfrm>
              <a:off x="1622425" y="896326"/>
              <a:ext cx="1295400" cy="2414221"/>
            </a:xfrm>
            <a:prstGeom prst="rect">
              <a:avLst/>
            </a:prstGeom>
            <a:grpFill/>
            <a:ln w="571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lIns="91429" tIns="45714" rIns="91429" bIns="45714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en-US" altLang="en-US" sz="2400" dirty="0">
                  <a:latin typeface="Gill Sans Light"/>
                </a:rPr>
                <a:t>Code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 dirty="0">
                  <a:latin typeface="Gill Sans Light"/>
                </a:rPr>
                <a:t>Data</a:t>
              </a:r>
              <a:br>
                <a:rPr lang="en-US" altLang="en-US" sz="2400" dirty="0">
                  <a:latin typeface="Gill Sans Light"/>
                </a:rPr>
              </a:br>
              <a:r>
                <a:rPr lang="en-US" altLang="en-US" sz="2400" dirty="0">
                  <a:latin typeface="Gill Sans Light"/>
                </a:rPr>
                <a:t>Shared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 dirty="0">
                  <a:latin typeface="Gill Sans Light"/>
                </a:rPr>
                <a:t>Heap</a:t>
              </a:r>
            </a:p>
            <a:p>
              <a:pPr algn="ctr">
                <a:lnSpc>
                  <a:spcPct val="120000"/>
                </a:lnSpc>
              </a:pPr>
              <a:r>
                <a:rPr lang="en-US" altLang="en-US" sz="2400" dirty="0">
                  <a:latin typeface="Gill Sans Light"/>
                </a:rPr>
                <a:t>Stack</a:t>
              </a:r>
            </a:p>
          </p:txBody>
        </p:sp>
        <p:sp>
          <p:nvSpPr>
            <p:cNvPr id="53" name="Line 9"/>
            <p:cNvSpPr>
              <a:spLocks noChangeShapeType="1"/>
            </p:cNvSpPr>
            <p:nvPr/>
          </p:nvSpPr>
          <p:spPr bwMode="auto">
            <a:xfrm>
              <a:off x="1622425" y="1429727"/>
              <a:ext cx="1295400" cy="0"/>
            </a:xfrm>
            <a:prstGeom prst="line">
              <a:avLst/>
            </a:prstGeom>
            <a:grp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4" name="Line 10"/>
            <p:cNvSpPr>
              <a:spLocks noChangeShapeType="1"/>
            </p:cNvSpPr>
            <p:nvPr/>
          </p:nvSpPr>
          <p:spPr bwMode="auto">
            <a:xfrm>
              <a:off x="1622425" y="1886927"/>
              <a:ext cx="1295400" cy="0"/>
            </a:xfrm>
            <a:prstGeom prst="line">
              <a:avLst/>
            </a:prstGeom>
            <a:grp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5" name="Line 11"/>
            <p:cNvSpPr>
              <a:spLocks noChangeShapeType="1"/>
            </p:cNvSpPr>
            <p:nvPr/>
          </p:nvSpPr>
          <p:spPr bwMode="auto">
            <a:xfrm>
              <a:off x="1622425" y="2286000"/>
              <a:ext cx="1295400" cy="0"/>
            </a:xfrm>
            <a:prstGeom prst="line">
              <a:avLst/>
            </a:prstGeom>
            <a:grp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6" name="Line 11"/>
            <p:cNvSpPr>
              <a:spLocks noChangeShapeType="1"/>
            </p:cNvSpPr>
            <p:nvPr/>
          </p:nvSpPr>
          <p:spPr bwMode="auto">
            <a:xfrm>
              <a:off x="1600200" y="2743200"/>
              <a:ext cx="1295400" cy="0"/>
            </a:xfrm>
            <a:prstGeom prst="line">
              <a:avLst/>
            </a:prstGeom>
            <a:grp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7" name="Rectangle 26"/>
          <p:cNvSpPr>
            <a:spLocks noChangeArrowheads="1"/>
          </p:cNvSpPr>
          <p:nvPr/>
        </p:nvSpPr>
        <p:spPr bwMode="auto">
          <a:xfrm>
            <a:off x="5394325" y="4449153"/>
            <a:ext cx="1295400" cy="457200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dirty="0">
                <a:latin typeface="Gill Sans Light"/>
              </a:rPr>
              <a:t>Shared</a:t>
            </a:r>
          </a:p>
        </p:txBody>
      </p:sp>
      <p:sp>
        <p:nvSpPr>
          <p:cNvPr id="58" name="Line 30"/>
          <p:cNvSpPr>
            <a:spLocks noChangeShapeType="1"/>
          </p:cNvSpPr>
          <p:nvPr/>
        </p:nvSpPr>
        <p:spPr bwMode="auto">
          <a:xfrm>
            <a:off x="2900521" y="2095380"/>
            <a:ext cx="2552700" cy="259458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60" name="Oval 2"/>
          <p:cNvSpPr>
            <a:spLocks noChangeArrowheads="1"/>
          </p:cNvSpPr>
          <p:nvPr/>
        </p:nvSpPr>
        <p:spPr bwMode="auto">
          <a:xfrm>
            <a:off x="4448114" y="1447800"/>
            <a:ext cx="336001" cy="2590800"/>
          </a:xfrm>
          <a:prstGeom prst="ellipse">
            <a:avLst/>
          </a:prstGeom>
          <a:solidFill>
            <a:schemeClr val="accent1"/>
          </a:solidFill>
          <a:ln w="57150">
            <a:noFill/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61" name="Line 35"/>
          <p:cNvSpPr>
            <a:spLocks noChangeShapeType="1"/>
          </p:cNvSpPr>
          <p:nvPr/>
        </p:nvSpPr>
        <p:spPr bwMode="auto">
          <a:xfrm flipH="1">
            <a:off x="6723856" y="2107222"/>
            <a:ext cx="2484435" cy="257272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Gill Sans Light"/>
            </a:endParaRPr>
          </a:p>
        </p:txBody>
      </p:sp>
      <p:sp>
        <p:nvSpPr>
          <p:cNvPr id="62" name="Oval 2"/>
          <p:cNvSpPr>
            <a:spLocks noChangeArrowheads="1"/>
          </p:cNvSpPr>
          <p:nvPr/>
        </p:nvSpPr>
        <p:spPr bwMode="auto">
          <a:xfrm>
            <a:off x="7549710" y="2410437"/>
            <a:ext cx="293686" cy="1669011"/>
          </a:xfrm>
          <a:prstGeom prst="ellipse">
            <a:avLst/>
          </a:prstGeom>
          <a:solidFill>
            <a:schemeClr val="accent2"/>
          </a:solidFill>
          <a:ln w="57150">
            <a:noFill/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  <p:sp>
        <p:nvSpPr>
          <p:cNvPr id="63" name="Oval 3"/>
          <p:cNvSpPr>
            <a:spLocks noChangeArrowheads="1"/>
          </p:cNvSpPr>
          <p:nvPr/>
        </p:nvSpPr>
        <p:spPr bwMode="auto">
          <a:xfrm>
            <a:off x="4419600" y="914400"/>
            <a:ext cx="609600" cy="3441091"/>
          </a:xfrm>
          <a:prstGeom prst="ellips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45994076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A24C6-9F1F-406F-973D-07748CB5D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10210800" cy="533400"/>
          </a:xfrm>
        </p:spPr>
        <p:txBody>
          <a:bodyPr/>
          <a:lstStyle/>
          <a:p>
            <a:r>
              <a:rPr lang="en-US" dirty="0"/>
              <a:t>Communication Between Processes (Another Option)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F168-7C6B-42DA-A8FA-5103AFF5E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787828"/>
            <a:ext cx="10515600" cy="5689172"/>
          </a:xfrm>
        </p:spPr>
        <p:txBody>
          <a:bodyPr/>
          <a:lstStyle/>
          <a:p>
            <a:r>
              <a:rPr lang="en-US" dirty="0"/>
              <a:t>Suppose we ask Kernel to help?</a:t>
            </a:r>
          </a:p>
          <a:p>
            <a:pPr lvl="1"/>
            <a:r>
              <a:rPr lang="en-US" dirty="0"/>
              <a:t>Consider an in-memory queue</a:t>
            </a:r>
          </a:p>
          <a:p>
            <a:pPr lvl="1"/>
            <a:r>
              <a:rPr lang="en-US" dirty="0"/>
              <a:t>Accessed via system calls (for security reasons):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Data written by A is held in memory until B reads it</a:t>
            </a:r>
          </a:p>
          <a:p>
            <a:pPr lvl="1"/>
            <a:r>
              <a:rPr lang="en-US" dirty="0"/>
              <a:t>Same interface as we use for files!</a:t>
            </a:r>
          </a:p>
          <a:p>
            <a:pPr lvl="1"/>
            <a:r>
              <a:rPr lang="en-US" dirty="0"/>
              <a:t>Internally more efficient, since nothing goes to disk</a:t>
            </a:r>
          </a:p>
          <a:p>
            <a:r>
              <a:rPr lang="en-US" dirty="0"/>
              <a:t>Some questions:</a:t>
            </a:r>
          </a:p>
          <a:p>
            <a:pPr lvl="1"/>
            <a:r>
              <a:rPr lang="en-US" dirty="0"/>
              <a:t>How to set up?</a:t>
            </a:r>
          </a:p>
          <a:p>
            <a:pPr lvl="1"/>
            <a:r>
              <a:rPr lang="en-US" dirty="0"/>
              <a:t>What if A generates data faster than B can consume it?</a:t>
            </a:r>
          </a:p>
          <a:p>
            <a:pPr lvl="1"/>
            <a:r>
              <a:rPr lang="en-US" dirty="0"/>
              <a:t>What if B consumes data faster than A can produce it?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42963" y="2057400"/>
            <a:ext cx="11521191" cy="1680865"/>
            <a:chOff x="442963" y="2205335"/>
            <a:chExt cx="11521191" cy="1680865"/>
          </a:xfrm>
        </p:grpSpPr>
        <p:sp>
          <p:nvSpPr>
            <p:cNvPr id="28" name="Right Arrow 27"/>
            <p:cNvSpPr/>
            <p:nvPr/>
          </p:nvSpPr>
          <p:spPr bwMode="auto">
            <a:xfrm>
              <a:off x="6884190" y="2872258"/>
              <a:ext cx="1032719" cy="381000"/>
            </a:xfrm>
            <a:prstGeom prst="rightArrow">
              <a:avLst/>
            </a:prstGeom>
            <a:solidFill>
              <a:srgbClr val="F430AB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27" name="Right Arrow 26"/>
            <p:cNvSpPr/>
            <p:nvPr/>
          </p:nvSpPr>
          <p:spPr bwMode="auto">
            <a:xfrm>
              <a:off x="4258866" y="2872206"/>
              <a:ext cx="922438" cy="381000"/>
            </a:xfrm>
            <a:prstGeom prst="rightArrow">
              <a:avLst/>
            </a:prstGeom>
            <a:solidFill>
              <a:srgbClr val="F430AB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D503613-36DA-4D9F-8614-7983C2EB16C8}"/>
                </a:ext>
              </a:extLst>
            </p:cNvPr>
            <p:cNvSpPr/>
            <p:nvPr/>
          </p:nvSpPr>
          <p:spPr>
            <a:xfrm>
              <a:off x="442963" y="2205335"/>
              <a:ext cx="4668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write(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wfd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wbuf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wlen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); 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5A6351-8A40-42B0-87E2-6AC5E2FA7D30}"/>
                </a:ext>
              </a:extLst>
            </p:cNvPr>
            <p:cNvSpPr/>
            <p:nvPr/>
          </p:nvSpPr>
          <p:spPr>
            <a:xfrm>
              <a:off x="7345410" y="3424535"/>
              <a:ext cx="461874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n = read(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rfd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rbuf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rmax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); 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0BD695E-EDEF-46AF-B4E1-E938344704B9}"/>
                </a:ext>
              </a:extLst>
            </p:cNvPr>
            <p:cNvSpPr/>
            <p:nvPr/>
          </p:nvSpPr>
          <p:spPr>
            <a:xfrm>
              <a:off x="3057791" y="2789494"/>
              <a:ext cx="1201074" cy="54642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Gill Sans Light"/>
                </a:rPr>
                <a:t>Process A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E2CCB54-E4B7-408B-8A80-07AFF7AB11D6}"/>
                </a:ext>
              </a:extLst>
            </p:cNvPr>
            <p:cNvSpPr/>
            <p:nvPr/>
          </p:nvSpPr>
          <p:spPr>
            <a:xfrm>
              <a:off x="7916910" y="2789494"/>
              <a:ext cx="1150890" cy="54642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Gill Sans Light"/>
                </a:rPr>
                <a:t>Process B</a:t>
              </a:r>
            </a:p>
          </p:txBody>
        </p:sp>
        <p:sp>
          <p:nvSpPr>
            <p:cNvPr id="26" name="Can 3">
              <a:extLst>
                <a:ext uri="{FF2B5EF4-FFF2-40B4-BE49-F238E27FC236}">
                  <a16:creationId xmlns:a16="http://schemas.microsoft.com/office/drawing/2014/main" id="{B0FC7800-4CEF-4504-A668-77F82B048506}"/>
                </a:ext>
              </a:extLst>
            </p:cNvPr>
            <p:cNvSpPr/>
            <p:nvPr/>
          </p:nvSpPr>
          <p:spPr bwMode="auto">
            <a:xfrm>
              <a:off x="5181303" y="2635004"/>
              <a:ext cx="1676697" cy="867128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ill Sans Light"/>
                </a:rPr>
                <a:t>In-Memory Queue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6781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A24C6-9F1F-406F-973D-07748CB5D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10210800" cy="533400"/>
          </a:xfrm>
        </p:spPr>
        <p:txBody>
          <a:bodyPr/>
          <a:lstStyle/>
          <a:p>
            <a:r>
              <a:rPr lang="en-US" dirty="0"/>
              <a:t>One example of this pattern: POSIX/Unix PIPE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F168-7C6B-42DA-A8FA-5103AFF5E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787828"/>
            <a:ext cx="11277600" cy="568917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Memory Buffer is finite:</a:t>
            </a:r>
          </a:p>
          <a:p>
            <a:pPr lvl="1"/>
            <a:r>
              <a:rPr lang="en-US" dirty="0"/>
              <a:t>If producer (A) tries to write when buffer full, it </a:t>
            </a:r>
            <a:r>
              <a:rPr lang="en-US" i="1" dirty="0"/>
              <a:t>blocks </a:t>
            </a:r>
            <a:r>
              <a:rPr lang="en-US" dirty="0"/>
              <a:t>(Put sleep until space)</a:t>
            </a:r>
          </a:p>
          <a:p>
            <a:pPr lvl="1"/>
            <a:r>
              <a:rPr lang="en-US" dirty="0"/>
              <a:t>If consumer (B) tries to read when buffer empty, it </a:t>
            </a:r>
            <a:r>
              <a:rPr lang="en-US" i="1" dirty="0"/>
              <a:t>blocks</a:t>
            </a:r>
            <a:r>
              <a:rPr lang="en-US" dirty="0"/>
              <a:t> (Put to sleep until data)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 err="1"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pipe(</a:t>
            </a:r>
            <a:r>
              <a:rPr lang="en-US" b="1" dirty="0" err="1"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fileds</a:t>
            </a:r>
            <a:r>
              <a:rPr lang="en-US" b="1" dirty="0">
                <a:latin typeface="Consolas" panose="020B0609020204030204" pitchFamily="49" charset="0"/>
              </a:rPr>
              <a:t>[2]);</a:t>
            </a:r>
            <a:endParaRPr lang="en-US" dirty="0"/>
          </a:p>
          <a:p>
            <a:pPr lvl="1"/>
            <a:r>
              <a:rPr lang="en-US" dirty="0"/>
              <a:t>Allocates two new file descriptors in the process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Writes to </a:t>
            </a:r>
            <a:r>
              <a:rPr lang="en-US" dirty="0" err="1">
                <a:latin typeface="Consolas" panose="020B0609020204030204" pitchFamily="49" charset="0"/>
              </a:rPr>
              <a:t>fileds</a:t>
            </a:r>
            <a:r>
              <a:rPr lang="en-US" dirty="0">
                <a:latin typeface="Consolas" panose="020B0609020204030204" pitchFamily="49" charset="0"/>
              </a:rPr>
              <a:t>[1]</a:t>
            </a:r>
            <a:r>
              <a:rPr lang="en-US" dirty="0"/>
              <a:t> read from </a:t>
            </a:r>
            <a:r>
              <a:rPr lang="en-US" dirty="0" err="1">
                <a:latin typeface="Consolas" panose="020B0609020204030204" pitchFamily="49" charset="0"/>
              </a:rPr>
              <a:t>fileds</a:t>
            </a:r>
            <a:r>
              <a:rPr lang="en-US" dirty="0">
                <a:latin typeface="Consolas" panose="020B0609020204030204" pitchFamily="49" charset="0"/>
              </a:rPr>
              <a:t>[0]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Implemented as a fixed-size queue</a:t>
            </a:r>
          </a:p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42963" y="762000"/>
            <a:ext cx="11521191" cy="1680865"/>
            <a:chOff x="442963" y="762000"/>
            <a:chExt cx="11521191" cy="1680865"/>
          </a:xfrm>
        </p:grpSpPr>
        <p:grpSp>
          <p:nvGrpSpPr>
            <p:cNvPr id="6" name="Group 5"/>
            <p:cNvGrpSpPr/>
            <p:nvPr/>
          </p:nvGrpSpPr>
          <p:grpSpPr>
            <a:xfrm>
              <a:off x="4891045" y="1186533"/>
              <a:ext cx="2173123" cy="865675"/>
              <a:chOff x="4913476" y="2069612"/>
              <a:chExt cx="2173123" cy="865675"/>
            </a:xfrm>
          </p:grpSpPr>
          <p:sp>
            <p:nvSpPr>
              <p:cNvPr id="4" name="Flowchart: Direct Access Storage 3"/>
              <p:cNvSpPr/>
              <p:nvPr/>
            </p:nvSpPr>
            <p:spPr bwMode="auto">
              <a:xfrm flipH="1">
                <a:off x="4913476" y="2069612"/>
                <a:ext cx="2173123" cy="865675"/>
              </a:xfrm>
              <a:prstGeom prst="flowChartMagneticDrum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5715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ill Sans Light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5638800" y="2302394"/>
                <a:ext cx="141096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Gill Sans Light"/>
                  </a:rPr>
                  <a:t>UNIX Pipe</a:t>
                </a:r>
              </a:p>
            </p:txBody>
          </p:sp>
        </p:grpSp>
        <p:sp>
          <p:nvSpPr>
            <p:cNvPr id="17" name="Right Arrow 16"/>
            <p:cNvSpPr/>
            <p:nvPr/>
          </p:nvSpPr>
          <p:spPr bwMode="auto">
            <a:xfrm>
              <a:off x="4250072" y="1428870"/>
              <a:ext cx="1007727" cy="381000"/>
            </a:xfrm>
            <a:prstGeom prst="rightArrow">
              <a:avLst/>
            </a:prstGeom>
            <a:solidFill>
              <a:srgbClr val="F430AB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18" name="Right Arrow 17"/>
            <p:cNvSpPr/>
            <p:nvPr/>
          </p:nvSpPr>
          <p:spPr bwMode="auto">
            <a:xfrm>
              <a:off x="7084708" y="1421818"/>
              <a:ext cx="832202" cy="381000"/>
            </a:xfrm>
            <a:prstGeom prst="rightArrow">
              <a:avLst/>
            </a:prstGeom>
            <a:solidFill>
              <a:srgbClr val="F430AB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D503613-36DA-4D9F-8614-7983C2EB16C8}"/>
                </a:ext>
              </a:extLst>
            </p:cNvPr>
            <p:cNvSpPr/>
            <p:nvPr/>
          </p:nvSpPr>
          <p:spPr>
            <a:xfrm>
              <a:off x="442963" y="762000"/>
              <a:ext cx="4668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write(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wfd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wbuf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wlen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); 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5A6351-8A40-42B0-87E2-6AC5E2FA7D30}"/>
                </a:ext>
              </a:extLst>
            </p:cNvPr>
            <p:cNvSpPr/>
            <p:nvPr/>
          </p:nvSpPr>
          <p:spPr>
            <a:xfrm>
              <a:off x="7345410" y="1981200"/>
              <a:ext cx="461874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n = read(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rfd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rbuf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0" dirty="0" err="1">
                  <a:latin typeface="Consolas" charset="0"/>
                  <a:ea typeface="Consolas" charset="0"/>
                  <a:cs typeface="Consolas" charset="0"/>
                </a:rPr>
                <a:t>rmax</a:t>
              </a:r>
              <a:r>
                <a:rPr lang="en-US" sz="2400" b="0" dirty="0">
                  <a:latin typeface="Consolas" charset="0"/>
                  <a:ea typeface="Consolas" charset="0"/>
                  <a:cs typeface="Consolas" charset="0"/>
                </a:rPr>
                <a:t>); 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0BD695E-EDEF-46AF-B4E1-E938344704B9}"/>
                </a:ext>
              </a:extLst>
            </p:cNvPr>
            <p:cNvSpPr/>
            <p:nvPr/>
          </p:nvSpPr>
          <p:spPr>
            <a:xfrm>
              <a:off x="3057791" y="1346159"/>
              <a:ext cx="1201074" cy="54642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Gill Sans Light"/>
                </a:rPr>
                <a:t>Process A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E2CCB54-E4B7-408B-8A80-07AFF7AB11D6}"/>
                </a:ext>
              </a:extLst>
            </p:cNvPr>
            <p:cNvSpPr/>
            <p:nvPr/>
          </p:nvSpPr>
          <p:spPr>
            <a:xfrm>
              <a:off x="7916910" y="1346159"/>
              <a:ext cx="1150890" cy="54642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Gill Sans Light"/>
                </a:rPr>
                <a:t>Process 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45318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B006F-0EA8-42AA-AEDD-F53E9C7DE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914400"/>
            <a:ext cx="10515600" cy="5486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696795"/>
                </a:solidFill>
                <a:latin typeface="Consolas" panose="020B0609020204030204" pitchFamily="49" charset="0"/>
              </a:rPr>
              <a:t>#include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9D206F"/>
                </a:solidFill>
                <a:latin typeface="Consolas" panose="020B0609020204030204" pitchFamily="49" charset="0"/>
              </a:rPr>
              <a:t>unistd.h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&gt;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2D961E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4A00FF"/>
                </a:solidFill>
                <a:latin typeface="Consolas" panose="020B0609020204030204" pitchFamily="49" charset="0"/>
              </a:rPr>
              <a:t>main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2D961E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nsolas" panose="020B0609020204030204" pitchFamily="49" charset="0"/>
              </a:rPr>
              <a:t>argc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D961E"/>
                </a:solidFill>
                <a:latin typeface="Consolas" panose="020B0609020204030204" pitchFamily="49" charset="0"/>
              </a:rPr>
              <a:t>char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  <a:r>
              <a:rPr lang="en-US" dirty="0" err="1">
                <a:solidFill>
                  <a:srgbClr val="C1651C"/>
                </a:solidFill>
                <a:latin typeface="Consolas" panose="020B0609020204030204" pitchFamily="49" charset="0"/>
              </a:rPr>
              <a:t>argv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[])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>
                <a:solidFill>
                  <a:srgbClr val="2D961E"/>
                </a:solidFill>
                <a:latin typeface="Consolas" panose="020B0609020204030204" pitchFamily="49" charset="0"/>
              </a:rPr>
              <a:t>char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  <a:r>
              <a:rPr lang="en-US" dirty="0">
                <a:solidFill>
                  <a:srgbClr val="C1651C"/>
                </a:solidFill>
                <a:latin typeface="Consolas" panose="020B0609020204030204" pitchFamily="49" charset="0"/>
              </a:rPr>
              <a:t>msg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"Message in a pipe.\n"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9D206F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>
                <a:solidFill>
                  <a:srgbClr val="2D961E"/>
                </a:solidFill>
                <a:latin typeface="Consolas" panose="020B0609020204030204" pitchFamily="49" charset="0"/>
              </a:rPr>
              <a:t>char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nsolas" panose="020B0609020204030204" pitchFamily="49" charset="0"/>
              </a:rPr>
              <a:t>buf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[BUFSIZE];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>
                <a:solidFill>
                  <a:srgbClr val="2D961E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[2];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>
                <a:solidFill>
                  <a:srgbClr val="C2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pipe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== -1)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fprintf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(stderr, 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"Pipe failed.\n"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dirty="0">
                <a:solidFill>
                  <a:srgbClr val="C200FF"/>
                </a:solidFill>
                <a:latin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EXIT_FAILURE;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}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 err="1">
                <a:solidFill>
                  <a:srgbClr val="2D961E"/>
                </a:solidFill>
                <a:latin typeface="Consolas" panose="020B0609020204030204" pitchFamily="49" charset="0"/>
              </a:rPr>
              <a:t>ssize_t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nsolas" panose="020B0609020204030204" pitchFamily="49" charset="0"/>
              </a:rPr>
              <a:t>writelen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write(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[1]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msg,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strlen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(msg)+1);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"Sent: %s [%</a:t>
            </a:r>
            <a:r>
              <a:rPr lang="en-US" dirty="0" err="1">
                <a:solidFill>
                  <a:srgbClr val="9D206F"/>
                </a:solidFill>
                <a:latin typeface="Consolas" panose="020B0609020204030204" pitchFamily="49" charset="0"/>
              </a:rPr>
              <a:t>ld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, %</a:t>
            </a:r>
            <a:r>
              <a:rPr lang="en-US" dirty="0" err="1">
                <a:solidFill>
                  <a:srgbClr val="9D206F"/>
                </a:solidFill>
                <a:latin typeface="Consolas" panose="020B0609020204030204" pitchFamily="49" charset="0"/>
              </a:rPr>
              <a:t>ld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]\n"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msg,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strlen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(msg)+1,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writelen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 err="1">
                <a:solidFill>
                  <a:srgbClr val="2D961E"/>
                </a:solidFill>
                <a:latin typeface="Consolas" panose="020B0609020204030204" pitchFamily="49" charset="0"/>
              </a:rPr>
              <a:t>ssize_t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nsolas" panose="020B0609020204030204" pitchFamily="49" charset="0"/>
              </a:rPr>
              <a:t>readlen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=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read(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[0]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buf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BUFSIZE);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"Rcvd: %s [%</a:t>
            </a:r>
            <a:r>
              <a:rPr lang="en-US" dirty="0" err="1">
                <a:solidFill>
                  <a:srgbClr val="9D206F"/>
                </a:solidFill>
                <a:latin typeface="Consolas" panose="020B0609020204030204" pitchFamily="49" charset="0"/>
              </a:rPr>
              <a:t>ld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]\n"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msg,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readlen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close(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[0])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close(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[1])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Single-Process Pipe Example</a:t>
            </a:r>
          </a:p>
        </p:txBody>
      </p:sp>
    </p:spTree>
    <p:extLst>
      <p:ext uri="{BB962C8B-B14F-4D97-AF65-F5344CB8AC3E}">
        <p14:creationId xmlns:p14="http://schemas.microsoft.com/office/powerpoint/2010/main" val="43709634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Pipes </a:t>
            </a:r>
            <a:r>
              <a:rPr lang="en-US" i="1" dirty="0">
                <a:latin typeface="Gill Sans Light"/>
              </a:rPr>
              <a:t>Between</a:t>
            </a:r>
            <a:r>
              <a:rPr lang="en-US" dirty="0">
                <a:latin typeface="Gill Sans Light"/>
              </a:rPr>
              <a:t> Processes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3619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841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286478" y="2892701"/>
            <a:ext cx="1863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13968" y="3398007"/>
            <a:ext cx="2135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6552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6552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997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988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932561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Gill Sans Light"/>
              </a:rPr>
              <a:t>3</a:t>
            </a:r>
          </a:p>
          <a:p>
            <a:pPr algn="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Gill Sans Light"/>
              </a:rPr>
              <a:t>4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6218851" y="4123730"/>
            <a:ext cx="595193" cy="14513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In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Gill Sans Light"/>
            </a:endParaRPr>
          </a:p>
          <a:p>
            <a:pPr algn="ctr"/>
            <a:endParaRPr lang="en-US" sz="1600" dirty="0">
              <a:solidFill>
                <a:schemeClr val="tx1"/>
              </a:solidFill>
              <a:latin typeface="Gill Sans Light"/>
            </a:endParaRPr>
          </a:p>
          <a:p>
            <a:pPr algn="ctr"/>
            <a:endParaRPr lang="en-US" sz="1600" dirty="0">
              <a:solidFill>
                <a:schemeClr val="tx1"/>
              </a:solidFill>
              <a:latin typeface="Gill Sans Light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Out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605015" y="918629"/>
            <a:ext cx="2052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Parent Process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  <a:endCxn id="18" idx="2"/>
          </p:cNvCxnSpPr>
          <p:nvPr/>
        </p:nvCxnSpPr>
        <p:spPr>
          <a:xfrm>
            <a:off x="3838007" y="4123730"/>
            <a:ext cx="2678441" cy="1451397"/>
          </a:xfrm>
          <a:prstGeom prst="curvedConnector4">
            <a:avLst>
              <a:gd name="adj1" fmla="val 23913"/>
              <a:gd name="adj2" fmla="val 115750"/>
            </a:avLst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3577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6510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6510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954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945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928332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accent6"/>
                </a:solidFill>
                <a:latin typeface="Gill Sans Light"/>
              </a:rPr>
              <a:t>3</a:t>
            </a:r>
          </a:p>
          <a:p>
            <a:pPr algn="r"/>
            <a:r>
              <a:rPr lang="en-US" dirty="0">
                <a:solidFill>
                  <a:schemeClr val="accent6"/>
                </a:solidFill>
                <a:latin typeface="Gill Sans Light"/>
              </a:rPr>
              <a:t>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312117" y="914400"/>
            <a:ext cx="1895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Child Process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2"/>
          </p:cNvCxnSpPr>
          <p:nvPr/>
        </p:nvCxnSpPr>
        <p:spPr>
          <a:xfrm rot="10800000" flipV="1">
            <a:off x="6516448" y="4167287"/>
            <a:ext cx="2961500" cy="1407839"/>
          </a:xfrm>
          <a:prstGeom prst="curvedConnector4">
            <a:avLst>
              <a:gd name="adj1" fmla="val -8722"/>
              <a:gd name="adj2" fmla="val 116238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2317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2317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499766" y="4437769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Pipe</a:t>
            </a:r>
          </a:p>
        </p:txBody>
      </p:sp>
      <p:cxnSp>
        <p:nvCxnSpPr>
          <p:cNvPr id="41" name="Connector: Curved 40">
            <a:extLst>
              <a:ext uri="{FF2B5EF4-FFF2-40B4-BE49-F238E27FC236}">
                <a16:creationId xmlns:a16="http://schemas.microsoft.com/office/drawing/2014/main" id="{776E0046-AAF5-470A-A034-43AF0239BA26}"/>
              </a:ext>
            </a:extLst>
          </p:cNvPr>
          <p:cNvCxnSpPr>
            <a:cxnSpLocks/>
            <a:endCxn id="18" idx="0"/>
          </p:cNvCxnSpPr>
          <p:nvPr/>
        </p:nvCxnSpPr>
        <p:spPr>
          <a:xfrm flipV="1">
            <a:off x="3838008" y="4123730"/>
            <a:ext cx="2678440" cy="310819"/>
          </a:xfrm>
          <a:prstGeom prst="curvedConnector4">
            <a:avLst>
              <a:gd name="adj1" fmla="val 27375"/>
              <a:gd name="adj2" fmla="val 173548"/>
            </a:avLst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Curved 45">
            <a:extLst>
              <a:ext uri="{FF2B5EF4-FFF2-40B4-BE49-F238E27FC236}">
                <a16:creationId xmlns:a16="http://schemas.microsoft.com/office/drawing/2014/main" id="{143E3CF3-2690-49DF-B3D1-61273A0D5AC0}"/>
              </a:ext>
            </a:extLst>
          </p:cNvPr>
          <p:cNvCxnSpPr>
            <a:cxnSpLocks/>
            <a:endCxn id="18" idx="0"/>
          </p:cNvCxnSpPr>
          <p:nvPr/>
        </p:nvCxnSpPr>
        <p:spPr>
          <a:xfrm rot="10800000">
            <a:off x="6516448" y="4123731"/>
            <a:ext cx="2961500" cy="317615"/>
          </a:xfrm>
          <a:prstGeom prst="curvedConnector4">
            <a:avLst>
              <a:gd name="adj1" fmla="val -10064"/>
              <a:gd name="adj2" fmla="val 186577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EF16932A-06C5-4780-A246-EF32DE141D77}"/>
              </a:ext>
            </a:extLst>
          </p:cNvPr>
          <p:cNvSpPr txBox="1"/>
          <p:nvPr/>
        </p:nvSpPr>
        <p:spPr>
          <a:xfrm>
            <a:off x="564679" y="1143000"/>
            <a:ext cx="1512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pipe(…)</a:t>
            </a:r>
          </a:p>
          <a:p>
            <a:r>
              <a:rPr lang="en-US" sz="2400" dirty="0">
                <a:solidFill>
                  <a:schemeClr val="accent6"/>
                </a:solidFill>
                <a:latin typeface="Consolas" panose="020B0609020204030204" pitchFamily="49" charset="0"/>
              </a:rPr>
              <a:t>fork()</a:t>
            </a:r>
          </a:p>
        </p:txBody>
      </p:sp>
      <p:sp>
        <p:nvSpPr>
          <p:cNvPr id="32" name="Right Arrow 31"/>
          <p:cNvSpPr/>
          <p:nvPr/>
        </p:nvSpPr>
        <p:spPr bwMode="auto">
          <a:xfrm>
            <a:off x="5310244" y="3529528"/>
            <a:ext cx="838200" cy="330144"/>
          </a:xfrm>
          <a:prstGeom prst="rightArrow">
            <a:avLst/>
          </a:prstGeom>
          <a:solidFill>
            <a:srgbClr val="F430AB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5" name="Right Arrow 34"/>
          <p:cNvSpPr/>
          <p:nvPr/>
        </p:nvSpPr>
        <p:spPr bwMode="auto">
          <a:xfrm rot="10800000">
            <a:off x="6951825" y="3505266"/>
            <a:ext cx="838200" cy="330144"/>
          </a:xfrm>
          <a:prstGeom prst="rightArrow">
            <a:avLst/>
          </a:prstGeom>
          <a:solidFill>
            <a:srgbClr val="F430AB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6" name="Right Arrow 35"/>
          <p:cNvSpPr/>
          <p:nvPr/>
        </p:nvSpPr>
        <p:spPr bwMode="auto">
          <a:xfrm flipH="1">
            <a:off x="5257800" y="5891662"/>
            <a:ext cx="838200" cy="330144"/>
          </a:xfrm>
          <a:prstGeom prst="rightArrow">
            <a:avLst/>
          </a:prstGeom>
          <a:solidFill>
            <a:srgbClr val="F430AB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7" name="Right Arrow 36"/>
          <p:cNvSpPr/>
          <p:nvPr/>
        </p:nvSpPr>
        <p:spPr bwMode="auto">
          <a:xfrm rot="10800000" flipH="1">
            <a:off x="6899381" y="5867400"/>
            <a:ext cx="838200" cy="330144"/>
          </a:xfrm>
          <a:prstGeom prst="rightArrow">
            <a:avLst/>
          </a:prstGeom>
          <a:solidFill>
            <a:srgbClr val="F430AB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30811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2" grpId="0" animBg="1"/>
      <p:bldP spid="25" grpId="0" animBg="1"/>
      <p:bldP spid="26" grpId="0" animBg="1"/>
      <p:bldP spid="29" grpId="0" animBg="1"/>
      <p:bldP spid="31" grpId="0"/>
      <p:bldP spid="33" grpId="0"/>
      <p:bldP spid="42" grpId="0"/>
      <p:bldP spid="44" grpId="0"/>
      <p:bldP spid="32" grpId="0" animBg="1"/>
      <p:bldP spid="35" grpId="0" animBg="1"/>
      <p:bldP spid="36" grpId="0" animBg="1"/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BA7CE-EE86-4412-BE13-1C22BD64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Today: IPC and Sockets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7E6D-E2A8-4E51-B414-F6BB69EB1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Idea: </a:t>
            </a:r>
            <a:r>
              <a:rPr lang="en-US" dirty="0"/>
              <a:t>Communication between processes and</a:t>
            </a:r>
            <a:br>
              <a:rPr lang="en-US" dirty="0"/>
            </a:br>
            <a:r>
              <a:rPr lang="en-US" dirty="0"/>
              <a:t>across the world looks like File I/O</a:t>
            </a:r>
          </a:p>
          <a:p>
            <a:r>
              <a:rPr lang="en-US" dirty="0"/>
              <a:t>Introduce Pipes and Sockets</a:t>
            </a:r>
          </a:p>
          <a:p>
            <a:r>
              <a:rPr lang="en-US" dirty="0"/>
              <a:t>Introduce TCP/IP Connection setup for Webserver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A04336-B193-493B-B5E8-C870DD3ADA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4400" y="914400"/>
            <a:ext cx="2527819" cy="2336800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182662" y="3733800"/>
            <a:ext cx="9465282" cy="2120541"/>
            <a:chOff x="182662" y="3867747"/>
            <a:chExt cx="9465282" cy="2120541"/>
          </a:xfrm>
        </p:grpSpPr>
        <p:grpSp>
          <p:nvGrpSpPr>
            <p:cNvPr id="22" name="Group 21"/>
            <p:cNvGrpSpPr/>
            <p:nvPr/>
          </p:nvGrpSpPr>
          <p:grpSpPr>
            <a:xfrm>
              <a:off x="182662" y="3867747"/>
              <a:ext cx="9465282" cy="2120541"/>
              <a:chOff x="117777" y="1663376"/>
              <a:chExt cx="9465282" cy="2120541"/>
            </a:xfrm>
          </p:grpSpPr>
          <p:sp>
            <p:nvSpPr>
              <p:cNvPr id="23" name="Cloud 22">
                <a:extLst>
                  <a:ext uri="{FF2B5EF4-FFF2-40B4-BE49-F238E27FC236}">
                    <a16:creationId xmlns:a16="http://schemas.microsoft.com/office/drawing/2014/main" id="{D9B4B69D-93E5-49AB-85FF-AD0ADA007143}"/>
                  </a:ext>
                </a:extLst>
              </p:cNvPr>
              <p:cNvSpPr/>
              <p:nvPr/>
            </p:nvSpPr>
            <p:spPr>
              <a:xfrm>
                <a:off x="4420065" y="2091546"/>
                <a:ext cx="2921441" cy="1159307"/>
              </a:xfrm>
              <a:prstGeom prst="cloud">
                <a:avLst/>
              </a:prstGeom>
              <a:no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8D4B934-4D6E-4926-B6A9-84F82FE83049}"/>
                  </a:ext>
                </a:extLst>
              </p:cNvPr>
              <p:cNvSpPr/>
              <p:nvPr/>
            </p:nvSpPr>
            <p:spPr>
              <a:xfrm>
                <a:off x="117777" y="1663376"/>
                <a:ext cx="409767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2400" b="1" dirty="0">
                    <a:latin typeface="Consolas" charset="0"/>
                    <a:ea typeface="Consolas" charset="0"/>
                    <a:cs typeface="Consolas" charset="0"/>
                  </a:rPr>
                  <a:t>write(</a:t>
                </a:r>
                <a:r>
                  <a:rPr lang="en-US" sz="2400" b="1" dirty="0" err="1">
                    <a:latin typeface="Consolas" charset="0"/>
                    <a:ea typeface="Consolas" charset="0"/>
                    <a:cs typeface="Consolas" charset="0"/>
                  </a:rPr>
                  <a:t>wfd</a:t>
                </a:r>
                <a:r>
                  <a:rPr lang="en-US" sz="2400" b="1" dirty="0">
                    <a:latin typeface="Consolas" charset="0"/>
                    <a:ea typeface="Consolas" charset="0"/>
                    <a:cs typeface="Consolas" charset="0"/>
                  </a:rPr>
                  <a:t>, </a:t>
                </a:r>
                <a:r>
                  <a:rPr lang="en-US" sz="2400" b="1" dirty="0" err="1">
                    <a:latin typeface="Consolas" charset="0"/>
                    <a:ea typeface="Consolas" charset="0"/>
                    <a:cs typeface="Consolas" charset="0"/>
                  </a:rPr>
                  <a:t>wbuf</a:t>
                </a:r>
                <a:r>
                  <a:rPr lang="en-US" sz="2400" b="1" dirty="0">
                    <a:latin typeface="Consolas" charset="0"/>
                    <a:ea typeface="Consolas" charset="0"/>
                    <a:cs typeface="Consolas" charset="0"/>
                  </a:rPr>
                  <a:t>, </a:t>
                </a:r>
                <a:r>
                  <a:rPr lang="en-US" sz="2400" b="1" dirty="0" err="1">
                    <a:latin typeface="Consolas" charset="0"/>
                    <a:ea typeface="Consolas" charset="0"/>
                    <a:cs typeface="Consolas" charset="0"/>
                  </a:rPr>
                  <a:t>wlen</a:t>
                </a:r>
                <a:r>
                  <a:rPr lang="en-US" sz="2400" b="1" dirty="0">
                    <a:latin typeface="Consolas" charset="0"/>
                    <a:ea typeface="Consolas" charset="0"/>
                    <a:cs typeface="Consolas" charset="0"/>
                  </a:rPr>
                  <a:t>); 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DE898800-31A0-41AA-A267-ECEEB729F14D}"/>
                  </a:ext>
                </a:extLst>
              </p:cNvPr>
              <p:cNvSpPr/>
              <p:nvPr/>
            </p:nvSpPr>
            <p:spPr>
              <a:xfrm>
                <a:off x="4964315" y="3322252"/>
                <a:ext cx="461874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>
                    <a:latin typeface="Consolas" charset="0"/>
                    <a:ea typeface="Consolas" charset="0"/>
                    <a:cs typeface="Consolas" charset="0"/>
                  </a:rPr>
                  <a:t>n = read(</a:t>
                </a:r>
                <a:r>
                  <a:rPr lang="en-US" sz="2400" b="1" dirty="0" err="1">
                    <a:latin typeface="Consolas" charset="0"/>
                    <a:ea typeface="Consolas" charset="0"/>
                    <a:cs typeface="Consolas" charset="0"/>
                  </a:rPr>
                  <a:t>rfd</a:t>
                </a:r>
                <a:r>
                  <a:rPr lang="en-US" sz="2400" b="1" dirty="0">
                    <a:latin typeface="Consolas" charset="0"/>
                    <a:ea typeface="Consolas" charset="0"/>
                    <a:cs typeface="Consolas" charset="0"/>
                  </a:rPr>
                  <a:t>, </a:t>
                </a:r>
                <a:r>
                  <a:rPr lang="en-US" sz="2400" b="1" dirty="0" err="1">
                    <a:latin typeface="Consolas" charset="0"/>
                    <a:ea typeface="Consolas" charset="0"/>
                    <a:cs typeface="Consolas" charset="0"/>
                  </a:rPr>
                  <a:t>rbuf</a:t>
                </a:r>
                <a:r>
                  <a:rPr lang="en-US" sz="2400" b="1" dirty="0">
                    <a:latin typeface="Consolas" charset="0"/>
                    <a:ea typeface="Consolas" charset="0"/>
                    <a:cs typeface="Consolas" charset="0"/>
                  </a:rPr>
                  <a:t>, </a:t>
                </a:r>
                <a:r>
                  <a:rPr lang="en-US" sz="2400" b="1" dirty="0" err="1">
                    <a:latin typeface="Consolas" charset="0"/>
                    <a:ea typeface="Consolas" charset="0"/>
                    <a:cs typeface="Consolas" charset="0"/>
                  </a:rPr>
                  <a:t>rmax</a:t>
                </a:r>
                <a:r>
                  <a:rPr lang="en-US" sz="2400" b="1" dirty="0">
                    <a:latin typeface="Consolas" charset="0"/>
                    <a:ea typeface="Consolas" charset="0"/>
                    <a:cs typeface="Consolas" charset="0"/>
                  </a:rPr>
                  <a:t>); </a:t>
                </a:r>
              </a:p>
            </p:txBody>
          </p:sp>
          <p:sp>
            <p:nvSpPr>
              <p:cNvPr id="26" name="Cube 25">
                <a:extLst>
                  <a:ext uri="{FF2B5EF4-FFF2-40B4-BE49-F238E27FC236}">
                    <a16:creationId xmlns:a16="http://schemas.microsoft.com/office/drawing/2014/main" id="{309767BE-249F-47D3-9A7A-7D583B9AF6A8}"/>
                  </a:ext>
                </a:extLst>
              </p:cNvPr>
              <p:cNvSpPr/>
              <p:nvPr/>
            </p:nvSpPr>
            <p:spPr>
              <a:xfrm>
                <a:off x="4250616" y="2188574"/>
                <a:ext cx="990135" cy="457815"/>
              </a:xfrm>
              <a:prstGeom prst="cube">
                <a:avLst/>
              </a:prstGeom>
              <a:solidFill>
                <a:srgbClr val="BCFFBC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Gill Sans Light"/>
                  </a:rPr>
                  <a:t>Socket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392EFE0-50D3-4058-BE90-A36DEB2FAA8A}"/>
                  </a:ext>
                </a:extLst>
              </p:cNvPr>
              <p:cNvSpPr/>
              <p:nvPr/>
            </p:nvSpPr>
            <p:spPr>
              <a:xfrm>
                <a:off x="2758085" y="2201241"/>
                <a:ext cx="989338" cy="546424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Gill Sans Light"/>
                  </a:rPr>
                  <a:t>Process</a:t>
                </a:r>
              </a:p>
            </p:txBody>
          </p: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FB7AEC5A-F289-414B-A55A-2F146758F3CA}"/>
                  </a:ext>
                </a:extLst>
              </p:cNvPr>
              <p:cNvCxnSpPr>
                <a:stCxn id="27" idx="3"/>
                <a:endCxn id="26" idx="2"/>
              </p:cNvCxnSpPr>
              <p:nvPr/>
            </p:nvCxnSpPr>
            <p:spPr>
              <a:xfrm>
                <a:off x="3747423" y="2474453"/>
                <a:ext cx="503193" cy="255"/>
              </a:xfrm>
              <a:prstGeom prst="straightConnector1">
                <a:avLst/>
              </a:prstGeom>
              <a:ln w="57150">
                <a:headEnd type="triangl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ube 28">
                <a:extLst>
                  <a:ext uri="{FF2B5EF4-FFF2-40B4-BE49-F238E27FC236}">
                    <a16:creationId xmlns:a16="http://schemas.microsoft.com/office/drawing/2014/main" id="{309767BE-249F-47D3-9A7A-7D583B9AF6A8}"/>
                  </a:ext>
                </a:extLst>
              </p:cNvPr>
              <p:cNvSpPr/>
              <p:nvPr/>
            </p:nvSpPr>
            <p:spPr>
              <a:xfrm>
                <a:off x="6629400" y="2637969"/>
                <a:ext cx="990135" cy="457815"/>
              </a:xfrm>
              <a:prstGeom prst="cube">
                <a:avLst/>
              </a:prstGeom>
              <a:solidFill>
                <a:srgbClr val="BCFFBC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Gill Sans Light"/>
                  </a:rPr>
                  <a:t>Socket</a:t>
                </a:r>
              </a:p>
            </p:txBody>
          </p: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544D4374-BAAF-4C64-BAC8-2943EED0F6F7}"/>
                  </a:ext>
                </a:extLst>
              </p:cNvPr>
              <p:cNvCxnSpPr>
                <a:stCxn id="29" idx="5"/>
                <a:endCxn id="31" idx="1"/>
              </p:cNvCxnSpPr>
              <p:nvPr/>
            </p:nvCxnSpPr>
            <p:spPr>
              <a:xfrm>
                <a:off x="7619535" y="2809650"/>
                <a:ext cx="590397" cy="12922"/>
              </a:xfrm>
              <a:prstGeom prst="straightConnector1">
                <a:avLst/>
              </a:prstGeom>
              <a:ln w="57150">
                <a:headEnd type="triangl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8392EFE0-50D3-4058-BE90-A36DEB2FAA8A}"/>
                  </a:ext>
                </a:extLst>
              </p:cNvPr>
              <p:cNvSpPr/>
              <p:nvPr/>
            </p:nvSpPr>
            <p:spPr>
              <a:xfrm>
                <a:off x="8209932" y="2549360"/>
                <a:ext cx="989338" cy="546424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Gill Sans Light"/>
                  </a:rPr>
                  <a:t>Process</a:t>
                </a:r>
              </a:p>
            </p:txBody>
          </p:sp>
        </p:grpSp>
        <p:sp>
          <p:nvSpPr>
            <p:cNvPr id="32" name="Left-Right Arrow 31"/>
            <p:cNvSpPr/>
            <p:nvPr/>
          </p:nvSpPr>
          <p:spPr bwMode="auto">
            <a:xfrm rot="905306">
              <a:off x="5328290" y="4677074"/>
              <a:ext cx="1343341" cy="381000"/>
            </a:xfrm>
            <a:prstGeom prst="leftRightArrow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9105754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EB5A1-B0C6-46FA-8211-46B7B1E8D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066800"/>
            <a:ext cx="10515600" cy="53094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2D961E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// continuing from earlier </a:t>
            </a:r>
          </a:p>
          <a:p>
            <a:pPr marL="0" indent="0">
              <a:buNone/>
            </a:pPr>
            <a:r>
              <a:rPr lang="en-US" dirty="0">
                <a:solidFill>
                  <a:srgbClr val="2D961E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2D961E"/>
                </a:solidFill>
                <a:latin typeface="Consolas" panose="020B0609020204030204" pitchFamily="49" charset="0"/>
              </a:rPr>
              <a:t>pid_t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nsolas" panose="020B0609020204030204" pitchFamily="49" charset="0"/>
              </a:rPr>
              <a:t>pid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fork()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>
                <a:solidFill>
                  <a:srgbClr val="C2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&lt; 0)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fprintf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(stderr, 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"Fork failed.\n"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>
                <a:solidFill>
                  <a:srgbClr val="C200FF"/>
                </a:solidFill>
                <a:latin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EXIT_FAILURE;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}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dirty="0">
                <a:solidFill>
                  <a:srgbClr val="C2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&gt; 0)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2D961E"/>
                </a:solidFill>
                <a:latin typeface="Consolas" panose="020B0609020204030204" pitchFamily="49" charset="0"/>
              </a:rPr>
              <a:t>ssize_t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nsolas" panose="020B0609020204030204" pitchFamily="49" charset="0"/>
              </a:rPr>
              <a:t>writelen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write(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[1], 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msg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msglen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"Parent: %s [%</a:t>
            </a:r>
            <a:r>
              <a:rPr lang="en-US" dirty="0" err="1">
                <a:solidFill>
                  <a:srgbClr val="9D206F"/>
                </a:solidFill>
                <a:latin typeface="Consolas" panose="020B0609020204030204" pitchFamily="49" charset="0"/>
              </a:rPr>
              <a:t>ld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, %</a:t>
            </a:r>
            <a:r>
              <a:rPr lang="en-US" dirty="0" err="1">
                <a:solidFill>
                  <a:srgbClr val="9D206F"/>
                </a:solidFill>
                <a:latin typeface="Consolas" panose="020B0609020204030204" pitchFamily="49" charset="0"/>
              </a:rPr>
              <a:t>ld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]\n"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msg,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msglen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writelen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close(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[0])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} </a:t>
            </a:r>
            <a:r>
              <a:rPr lang="en-US" dirty="0">
                <a:solidFill>
                  <a:srgbClr val="C200FF"/>
                </a:solidFill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2D961E"/>
                </a:solidFill>
                <a:latin typeface="Consolas" panose="020B0609020204030204" pitchFamily="49" charset="0"/>
              </a:rPr>
              <a:t>ssize_t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nsolas" panose="020B0609020204030204" pitchFamily="49" charset="0"/>
              </a:rPr>
              <a:t>readlen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=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read(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[0]</a:t>
            </a:r>
            <a:r>
              <a:rPr lang="en-US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buf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, BUFSIZE)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"Child Rcvd: %s [%</a:t>
            </a:r>
            <a:r>
              <a:rPr lang="en-US" dirty="0" err="1">
                <a:solidFill>
                  <a:srgbClr val="9D206F"/>
                </a:solidFill>
                <a:latin typeface="Consolas" panose="020B0609020204030204" pitchFamily="49" charset="0"/>
              </a:rPr>
              <a:t>ld</a:t>
            </a:r>
            <a:r>
              <a:rPr lang="en-US" dirty="0">
                <a:solidFill>
                  <a:srgbClr val="9D206F"/>
                </a:solidFill>
                <a:latin typeface="Consolas" panose="020B0609020204030204" pitchFamily="49" charset="0"/>
              </a:rPr>
              <a:t>]\n"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msg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readlen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close(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pipe_fd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[1])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152400"/>
            <a:ext cx="10820400" cy="533400"/>
          </a:xfrm>
        </p:spPr>
        <p:txBody>
          <a:bodyPr/>
          <a:lstStyle/>
          <a:p>
            <a:r>
              <a:rPr lang="en-US" dirty="0"/>
              <a:t>Inter-Process Communication (IPC): Parent </a:t>
            </a:r>
            <a:r>
              <a:rPr lang="en-US" dirty="0">
                <a:sym typeface="Symbol" panose="05050102010706020507" pitchFamily="18" charset="2"/>
              </a:rPr>
              <a:t> Child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562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6C23F-F611-4A92-BF51-81DECE618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 we get EOF on a pipe?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D11D1-88EF-49BC-8287-6DB807511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2362200"/>
            <a:ext cx="10769600" cy="3505200"/>
          </a:xfrm>
        </p:spPr>
        <p:txBody>
          <a:bodyPr/>
          <a:lstStyle/>
          <a:p>
            <a:r>
              <a:rPr lang="en-US" dirty="0"/>
              <a:t>After last “write” descriptor is closed, pipe is effectively closed:</a:t>
            </a:r>
          </a:p>
          <a:p>
            <a:pPr lvl="1"/>
            <a:r>
              <a:rPr lang="en-US" dirty="0"/>
              <a:t>Reads return only “EOF”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After last “read” descriptor is closed, writes generate SIGPIPE signals:</a:t>
            </a:r>
          </a:p>
          <a:p>
            <a:pPr lvl="1"/>
            <a:r>
              <a:rPr lang="en-US" dirty="0"/>
              <a:t>If process ignores, then the write fails with an “EPIPE” error</a:t>
            </a:r>
          </a:p>
        </p:txBody>
      </p:sp>
    </p:spTree>
    <p:extLst>
      <p:ext uri="{BB962C8B-B14F-4D97-AF65-F5344CB8AC3E}">
        <p14:creationId xmlns:p14="http://schemas.microsoft.com/office/powerpoint/2010/main" val="3386701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EOF on a Pipe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3619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841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286478" y="2892701"/>
            <a:ext cx="1863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13968" y="3398007"/>
            <a:ext cx="2135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6552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6552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997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988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25" y="3932561"/>
            <a:ext cx="312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endParaRPr lang="en-US" dirty="0">
              <a:solidFill>
                <a:schemeClr val="accent1">
                  <a:lumMod val="75000"/>
                </a:schemeClr>
              </a:solidFill>
              <a:latin typeface="Gill Sans Light"/>
            </a:endParaRPr>
          </a:p>
          <a:p>
            <a:pPr algn="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Gill Sans Light"/>
              </a:rPr>
              <a:t>4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6218851" y="4123730"/>
            <a:ext cx="595193" cy="14513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In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Gill Sans Light"/>
            </a:endParaRPr>
          </a:p>
          <a:p>
            <a:pPr algn="ctr"/>
            <a:endParaRPr lang="en-US" sz="1600" dirty="0">
              <a:solidFill>
                <a:schemeClr val="tx1"/>
              </a:solidFill>
              <a:latin typeface="Gill Sans Light"/>
            </a:endParaRPr>
          </a:p>
          <a:p>
            <a:pPr algn="ctr"/>
            <a:endParaRPr lang="en-US" sz="1600" dirty="0">
              <a:solidFill>
                <a:schemeClr val="tx1"/>
              </a:solidFill>
              <a:latin typeface="Gill Sans Light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Out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9186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3577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6510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6510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954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945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679" y="3928332"/>
            <a:ext cx="312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accent6"/>
                </a:solidFill>
                <a:latin typeface="Gill Sans Light"/>
              </a:rPr>
              <a:t>3</a:t>
            </a:r>
          </a:p>
          <a:p>
            <a:pPr algn="r"/>
            <a:endParaRPr lang="en-US" dirty="0">
              <a:solidFill>
                <a:schemeClr val="accent6"/>
              </a:solidFill>
              <a:latin typeface="Gill Sans Light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9144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2"/>
          </p:cNvCxnSpPr>
          <p:nvPr/>
        </p:nvCxnSpPr>
        <p:spPr>
          <a:xfrm rot="10800000" flipV="1">
            <a:off x="6516448" y="4167287"/>
            <a:ext cx="2961500" cy="1407839"/>
          </a:xfrm>
          <a:prstGeom prst="curvedConnector4">
            <a:avLst>
              <a:gd name="adj1" fmla="val -8722"/>
              <a:gd name="adj2" fmla="val 116238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2317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2317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499766" y="4437769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Pipe</a:t>
            </a:r>
          </a:p>
        </p:txBody>
      </p:sp>
      <p:cxnSp>
        <p:nvCxnSpPr>
          <p:cNvPr id="41" name="Connector: Curved 40">
            <a:extLst>
              <a:ext uri="{FF2B5EF4-FFF2-40B4-BE49-F238E27FC236}">
                <a16:creationId xmlns:a16="http://schemas.microsoft.com/office/drawing/2014/main" id="{776E0046-AAF5-470A-A034-43AF0239BA26}"/>
              </a:ext>
            </a:extLst>
          </p:cNvPr>
          <p:cNvCxnSpPr>
            <a:cxnSpLocks/>
            <a:endCxn id="18" idx="0"/>
          </p:cNvCxnSpPr>
          <p:nvPr/>
        </p:nvCxnSpPr>
        <p:spPr>
          <a:xfrm flipV="1">
            <a:off x="3838008" y="4123730"/>
            <a:ext cx="2678440" cy="310819"/>
          </a:xfrm>
          <a:prstGeom prst="curvedConnector4">
            <a:avLst>
              <a:gd name="adj1" fmla="val 27375"/>
              <a:gd name="adj2" fmla="val 173548"/>
            </a:avLst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996C7B4-8948-47E6-88DE-60350170306B}"/>
              </a:ext>
            </a:extLst>
          </p:cNvPr>
          <p:cNvSpPr txBox="1"/>
          <p:nvPr/>
        </p:nvSpPr>
        <p:spPr>
          <a:xfrm>
            <a:off x="564679" y="1143000"/>
            <a:ext cx="15848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pipe(…)</a:t>
            </a:r>
          </a:p>
          <a:p>
            <a:r>
              <a:rPr lang="en-US" sz="2400" dirty="0">
                <a:solidFill>
                  <a:schemeClr val="accent6"/>
                </a:solidFill>
                <a:latin typeface="Consolas" panose="020B0609020204030204" pitchFamily="49" charset="0"/>
              </a:rPr>
              <a:t>fork()</a:t>
            </a:r>
          </a:p>
          <a:p>
            <a:r>
              <a:rPr lang="en-US" sz="2400" dirty="0">
                <a:solidFill>
                  <a:schemeClr val="accent4"/>
                </a:solidFill>
                <a:latin typeface="Consolas" panose="020B0609020204030204" pitchFamily="49" charset="0"/>
              </a:rPr>
              <a:t>close(3)</a:t>
            </a:r>
          </a:p>
          <a:p>
            <a:r>
              <a:rPr lang="en-US" sz="2400" dirty="0">
                <a:solidFill>
                  <a:schemeClr val="accent4"/>
                </a:solidFill>
                <a:latin typeface="Consolas" panose="020B0609020204030204" pitchFamily="49" charset="0"/>
              </a:rPr>
              <a:t>close(4)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15AB2FB-C003-4314-9F2A-24F059C3EEC8}"/>
              </a:ext>
            </a:extLst>
          </p:cNvPr>
          <p:cNvSpPr txBox="1"/>
          <p:nvPr/>
        </p:nvSpPr>
        <p:spPr>
          <a:xfrm>
            <a:off x="10718768" y="1287371"/>
            <a:ext cx="1584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accent6"/>
              </a:solidFill>
              <a:latin typeface="Gill Sans Light"/>
            </a:endParaRPr>
          </a:p>
          <a:p>
            <a:endParaRPr lang="en-US" sz="2400" dirty="0">
              <a:solidFill>
                <a:schemeClr val="accent6"/>
              </a:solidFill>
              <a:latin typeface="Gill Sans Light"/>
            </a:endParaRPr>
          </a:p>
          <a:p>
            <a:r>
              <a:rPr lang="en-US" sz="2400" dirty="0">
                <a:solidFill>
                  <a:schemeClr val="accent4"/>
                </a:solidFill>
                <a:latin typeface="Gill Sans Light"/>
              </a:rPr>
              <a:t>close(4)</a:t>
            </a:r>
          </a:p>
        </p:txBody>
      </p:sp>
      <p:sp>
        <p:nvSpPr>
          <p:cNvPr id="36" name="Right Arrow 35"/>
          <p:cNvSpPr/>
          <p:nvPr/>
        </p:nvSpPr>
        <p:spPr bwMode="auto">
          <a:xfrm>
            <a:off x="5310244" y="3529528"/>
            <a:ext cx="838200" cy="330144"/>
          </a:xfrm>
          <a:prstGeom prst="rightArrow">
            <a:avLst/>
          </a:prstGeom>
          <a:solidFill>
            <a:srgbClr val="F430AB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9" name="Right Arrow 38"/>
          <p:cNvSpPr/>
          <p:nvPr/>
        </p:nvSpPr>
        <p:spPr bwMode="auto">
          <a:xfrm rot="10800000" flipH="1">
            <a:off x="6899381" y="5867400"/>
            <a:ext cx="838200" cy="330144"/>
          </a:xfrm>
          <a:prstGeom prst="rightArrow">
            <a:avLst/>
          </a:prstGeom>
          <a:solidFill>
            <a:srgbClr val="F430AB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37581" y="579120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ill Sans Light"/>
              </a:rPr>
              <a:t>EOF</a:t>
            </a:r>
          </a:p>
        </p:txBody>
      </p:sp>
    </p:spTree>
    <p:extLst>
      <p:ext uri="{BB962C8B-B14F-4D97-AF65-F5344CB8AC3E}">
        <p14:creationId xmlns:p14="http://schemas.microsoft.com/office/powerpoint/2010/main" val="2419430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repeatCount="indefinit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C3850-FEF9-4334-A665-155BD526F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Once we have communication, we need a </a:t>
            </a:r>
            <a:r>
              <a:rPr lang="en-US" i="1" dirty="0"/>
              <a:t>protocol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77F27-5735-4ECF-BE55-2E30CB9F4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1163637"/>
            <a:ext cx="10515600" cy="4530725"/>
          </a:xfrm>
        </p:spPr>
        <p:txBody>
          <a:bodyPr/>
          <a:lstStyle/>
          <a:p>
            <a:r>
              <a:rPr lang="en-US" dirty="0"/>
              <a:t>A protocol is an </a:t>
            </a:r>
            <a:r>
              <a:rPr lang="en-US" dirty="0">
                <a:solidFill>
                  <a:srgbClr val="FF0000"/>
                </a:solidFill>
              </a:rPr>
              <a:t>agreement on how to communicate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Includes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Syntax</a:t>
            </a:r>
            <a:r>
              <a:rPr lang="en-US" dirty="0"/>
              <a:t>: how a communication is specified &amp; structured</a:t>
            </a:r>
          </a:p>
          <a:p>
            <a:pPr lvl="2"/>
            <a:r>
              <a:rPr lang="en-US" dirty="0"/>
              <a:t>Format, order messages are sent and received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Semantics</a:t>
            </a:r>
            <a:r>
              <a:rPr lang="en-US" dirty="0"/>
              <a:t>: what a communication means</a:t>
            </a:r>
          </a:p>
          <a:p>
            <a:pPr lvl="2"/>
            <a:r>
              <a:rPr lang="en-US" dirty="0"/>
              <a:t>Actions taken when transmitting, receiving, or when a timer expires</a:t>
            </a:r>
          </a:p>
          <a:p>
            <a:pPr lvl="2"/>
            <a:endParaRPr lang="en-US" dirty="0"/>
          </a:p>
          <a:p>
            <a:r>
              <a:rPr lang="en-US" dirty="0"/>
              <a:t>Described formally by a state machine</a:t>
            </a:r>
          </a:p>
          <a:p>
            <a:pPr lvl="1"/>
            <a:r>
              <a:rPr lang="en-US" dirty="0"/>
              <a:t>Often represented as a message transaction diagram</a:t>
            </a:r>
          </a:p>
        </p:txBody>
      </p:sp>
    </p:spTree>
    <p:extLst>
      <p:ext uri="{BB962C8B-B14F-4D97-AF65-F5344CB8AC3E}">
        <p14:creationId xmlns:p14="http://schemas.microsoft.com/office/powerpoint/2010/main" val="3247878161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4B885-BC88-4155-8364-4F5C955DA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Protocols in Human Interaction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5A1D7-E3DD-4E09-B7C8-3A5F1087C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6127"/>
            <a:ext cx="10515600" cy="508187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Telephone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(Pick up / open up the phone)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Listen for a dial tone / see that you have 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Should hear ringing …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					</a:t>
            </a:r>
            <a:r>
              <a:rPr lang="en-US" dirty="0" err="1">
                <a:solidFill>
                  <a:schemeClr val="accent1"/>
                </a:solidFill>
              </a:rPr>
              <a:t>Callee</a:t>
            </a:r>
            <a:r>
              <a:rPr lang="en-US" dirty="0">
                <a:solidFill>
                  <a:schemeClr val="accent1"/>
                </a:solidFill>
              </a:rPr>
              <a:t>: “Hello?”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Caller: “Hi, it’s Natacha….”</a:t>
            </a:r>
            <a:br>
              <a:rPr lang="en-US" dirty="0"/>
            </a:br>
            <a:r>
              <a:rPr lang="en-US" dirty="0"/>
              <a:t>Caller: “Hey, do you think … blah blah blah …” pause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						</a:t>
            </a:r>
            <a:r>
              <a:rPr lang="en-US" dirty="0" err="1">
                <a:solidFill>
                  <a:schemeClr val="accent1"/>
                </a:solidFill>
              </a:rPr>
              <a:t>Callee</a:t>
            </a:r>
            <a:r>
              <a:rPr lang="en-US" dirty="0">
                <a:solidFill>
                  <a:schemeClr val="accent1"/>
                </a:solidFill>
              </a:rPr>
              <a:t>: “Yeah, blah blah blah …” </a:t>
            </a:r>
            <a:r>
              <a:rPr lang="en-US" b="1" dirty="0">
                <a:solidFill>
                  <a:schemeClr val="accent1"/>
                </a:solidFill>
              </a:rPr>
              <a:t>pause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Caller: Bye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						</a:t>
            </a:r>
            <a:r>
              <a:rPr lang="en-US" dirty="0" err="1">
                <a:solidFill>
                  <a:schemeClr val="accent1"/>
                </a:solidFill>
              </a:rPr>
              <a:t>Callee</a:t>
            </a:r>
            <a:r>
              <a:rPr lang="en-US" dirty="0">
                <a:solidFill>
                  <a:schemeClr val="accent1"/>
                </a:solidFill>
              </a:rPr>
              <a:t>: Bye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Hang up</a:t>
            </a:r>
          </a:p>
          <a:p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1E559C4-7CF8-4BE5-996C-53E9DABFEDBA}"/>
              </a:ext>
            </a:extLst>
          </p:cNvPr>
          <p:cNvCxnSpPr>
            <a:cxnSpLocks/>
          </p:cNvCxnSpPr>
          <p:nvPr/>
        </p:nvCxnSpPr>
        <p:spPr>
          <a:xfrm>
            <a:off x="3969106" y="3418260"/>
            <a:ext cx="2314651" cy="1942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064CEAA-1656-405C-9C68-B5C4822462D7}"/>
              </a:ext>
            </a:extLst>
          </p:cNvPr>
          <p:cNvCxnSpPr>
            <a:cxnSpLocks/>
          </p:cNvCxnSpPr>
          <p:nvPr/>
        </p:nvCxnSpPr>
        <p:spPr>
          <a:xfrm flipH="1">
            <a:off x="4037993" y="3799044"/>
            <a:ext cx="2245764" cy="2263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1523B8B-BEA3-432E-BB42-5FFC5DDC6B20}"/>
              </a:ext>
            </a:extLst>
          </p:cNvPr>
          <p:cNvCxnSpPr>
            <a:cxnSpLocks/>
          </p:cNvCxnSpPr>
          <p:nvPr/>
        </p:nvCxnSpPr>
        <p:spPr>
          <a:xfrm>
            <a:off x="2146401" y="4917613"/>
            <a:ext cx="4137356" cy="34032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4586974-633F-4EEB-B212-6B7A5D7F11CF}"/>
              </a:ext>
            </a:extLst>
          </p:cNvPr>
          <p:cNvCxnSpPr>
            <a:cxnSpLocks/>
          </p:cNvCxnSpPr>
          <p:nvPr/>
        </p:nvCxnSpPr>
        <p:spPr>
          <a:xfrm flipH="1">
            <a:off x="2743200" y="5455001"/>
            <a:ext cx="3540557" cy="22570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A9EA988-0410-4693-9FBF-7285F72F71E0}"/>
              </a:ext>
            </a:extLst>
          </p:cNvPr>
          <p:cNvCxnSpPr>
            <a:cxnSpLocks/>
          </p:cNvCxnSpPr>
          <p:nvPr/>
        </p:nvCxnSpPr>
        <p:spPr>
          <a:xfrm>
            <a:off x="2684678" y="5783856"/>
            <a:ext cx="3547872" cy="2767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49A674D-6C36-4BB0-A862-F8C13C603C58}"/>
              </a:ext>
            </a:extLst>
          </p:cNvPr>
          <p:cNvCxnSpPr>
            <a:cxnSpLocks/>
          </p:cNvCxnSpPr>
          <p:nvPr/>
        </p:nvCxnSpPr>
        <p:spPr>
          <a:xfrm flipH="1">
            <a:off x="2743201" y="6140514"/>
            <a:ext cx="3489349" cy="3614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C8E5BDD-1159-4CCF-BDEA-0FE20DE3C162}"/>
              </a:ext>
            </a:extLst>
          </p:cNvPr>
          <p:cNvSpPr txBox="1"/>
          <p:nvPr/>
        </p:nvSpPr>
        <p:spPr>
          <a:xfrm>
            <a:off x="2514600" y="1167447"/>
            <a:ext cx="1162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Crooks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5737D7-779E-4301-991D-233E480DB234}"/>
              </a:ext>
            </a:extLst>
          </p:cNvPr>
          <p:cNvSpPr txBox="1"/>
          <p:nvPr/>
        </p:nvSpPr>
        <p:spPr>
          <a:xfrm>
            <a:off x="6629400" y="1167447"/>
            <a:ext cx="1162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Joseph</a:t>
            </a:r>
          </a:p>
        </p:txBody>
      </p:sp>
    </p:spTree>
    <p:extLst>
      <p:ext uri="{BB962C8B-B14F-4D97-AF65-F5344CB8AC3E}">
        <p14:creationId xmlns:p14="http://schemas.microsoft.com/office/powerpoint/2010/main" val="15192597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ABADD-91BE-421A-BE4E-A537E3E5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Server</a:t>
            </a:r>
          </a:p>
        </p:txBody>
      </p:sp>
      <p:pic>
        <p:nvPicPr>
          <p:cNvPr id="22" name="Picture 21" descr="A picture containing box, table&#10;&#10;Description automatically generated">
            <a:extLst>
              <a:ext uri="{FF2B5EF4-FFF2-40B4-BE49-F238E27FC236}">
                <a16:creationId xmlns:a16="http://schemas.microsoft.com/office/drawing/2014/main" id="{CE8EA256-86F7-42B6-883C-6506856ACA0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flipH="1">
            <a:off x="7614112" y="1994452"/>
            <a:ext cx="2099732" cy="2969787"/>
          </a:xfrm>
          <a:prstGeom prst="rect">
            <a:avLst/>
          </a:prstGeom>
        </p:spPr>
      </p:pic>
      <p:pic>
        <p:nvPicPr>
          <p:cNvPr id="25" name="Picture 24" descr="A close up of a logo&#10;&#10;Description automatically generated">
            <a:extLst>
              <a:ext uri="{FF2B5EF4-FFF2-40B4-BE49-F238E27FC236}">
                <a16:creationId xmlns:a16="http://schemas.microsoft.com/office/drawing/2014/main" id="{03BA7DCE-14F7-4937-A0E3-9AD78A7F6B1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66213" y="2392017"/>
            <a:ext cx="2031190" cy="2073966"/>
          </a:xfrm>
          <a:prstGeom prst="rect">
            <a:avLst/>
          </a:prstGeom>
        </p:spPr>
      </p:pic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CAFD7FF-DF51-43AE-AC63-2730BB0FF06F}"/>
              </a:ext>
            </a:extLst>
          </p:cNvPr>
          <p:cNvCxnSpPr/>
          <p:nvPr/>
        </p:nvCxnSpPr>
        <p:spPr>
          <a:xfrm>
            <a:off x="3849757" y="2895600"/>
            <a:ext cx="38762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BF4F5A6-DE82-4929-87A7-DFB5FC305987}"/>
              </a:ext>
            </a:extLst>
          </p:cNvPr>
          <p:cNvCxnSpPr>
            <a:cxnSpLocks/>
          </p:cNvCxnSpPr>
          <p:nvPr/>
        </p:nvCxnSpPr>
        <p:spPr>
          <a:xfrm flipH="1">
            <a:off x="3849757" y="3677478"/>
            <a:ext cx="38762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58F9B14-B06E-43E7-9499-71DA93820E77}"/>
              </a:ext>
            </a:extLst>
          </p:cNvPr>
          <p:cNvSpPr txBox="1"/>
          <p:nvPr/>
        </p:nvSpPr>
        <p:spPr>
          <a:xfrm>
            <a:off x="2329440" y="4465983"/>
            <a:ext cx="9047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Client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B5127D-6D65-4E8A-B147-249E9EC83C01}"/>
              </a:ext>
            </a:extLst>
          </p:cNvPr>
          <p:cNvSpPr txBox="1"/>
          <p:nvPr/>
        </p:nvSpPr>
        <p:spPr>
          <a:xfrm>
            <a:off x="7846383" y="4465982"/>
            <a:ext cx="16351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Web Server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FD798C5-08EC-4500-A557-81E725B8A4C4}"/>
              </a:ext>
            </a:extLst>
          </p:cNvPr>
          <p:cNvSpPr txBox="1"/>
          <p:nvPr/>
        </p:nvSpPr>
        <p:spPr>
          <a:xfrm>
            <a:off x="5189424" y="2337626"/>
            <a:ext cx="1196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Request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B74120E-0C2C-41BA-93A9-6768BBA3A82E}"/>
              </a:ext>
            </a:extLst>
          </p:cNvPr>
          <p:cNvSpPr txBox="1"/>
          <p:nvPr/>
        </p:nvSpPr>
        <p:spPr>
          <a:xfrm>
            <a:off x="5351998" y="3773370"/>
            <a:ext cx="871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Reply</a:t>
            </a:r>
          </a:p>
        </p:txBody>
      </p:sp>
    </p:spTree>
    <p:extLst>
      <p:ext uri="{BB962C8B-B14F-4D97-AF65-F5344CB8AC3E}">
        <p14:creationId xmlns:p14="http://schemas.microsoft.com/office/powerpoint/2010/main" val="196344987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828A7-25DE-47FE-B893-68887A715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Protocols: Cross-Network IPC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F8CE0-0927-4294-B2E9-36365B575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55095"/>
            <a:ext cx="10515600" cy="1021867"/>
          </a:xfrm>
        </p:spPr>
        <p:txBody>
          <a:bodyPr/>
          <a:lstStyle/>
          <a:p>
            <a:r>
              <a:rPr lang="en-US" dirty="0"/>
              <a:t>Many clients accessing a common server</a:t>
            </a:r>
          </a:p>
          <a:p>
            <a:r>
              <a:rPr lang="en-US" dirty="0"/>
              <a:t>File servers, www, FTP, databases</a:t>
            </a: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927F5E61-3D8E-4979-8400-741B7380B1F5}"/>
              </a:ext>
            </a:extLst>
          </p:cNvPr>
          <p:cNvSpPr/>
          <p:nvPr/>
        </p:nvSpPr>
        <p:spPr>
          <a:xfrm>
            <a:off x="3353817" y="1690688"/>
            <a:ext cx="4630618" cy="310132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C3960F2-E075-41B9-8649-B8F7D2C2E278}"/>
              </a:ext>
            </a:extLst>
          </p:cNvPr>
          <p:cNvSpPr/>
          <p:nvPr/>
        </p:nvSpPr>
        <p:spPr>
          <a:xfrm>
            <a:off x="8773520" y="2371888"/>
            <a:ext cx="1550456" cy="11223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0" dirty="0">
                <a:latin typeface="Gill Sans" charset="0"/>
                <a:ea typeface="Gill Sans" charset="0"/>
                <a:cs typeface="Gill Sans" charset="0"/>
              </a:rPr>
              <a:t>Server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E392B80-0B71-4BAB-B9DA-DCA1EE8E2546}"/>
              </a:ext>
            </a:extLst>
          </p:cNvPr>
          <p:cNvSpPr/>
          <p:nvPr/>
        </p:nvSpPr>
        <p:spPr>
          <a:xfrm>
            <a:off x="1092796" y="1505587"/>
            <a:ext cx="1550456" cy="748462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0" dirty="0">
                <a:solidFill>
                  <a:srgbClr val="3366FF"/>
                </a:solidFill>
                <a:latin typeface="Gill Sans" charset="0"/>
                <a:ea typeface="Gill Sans" charset="0"/>
                <a:cs typeface="Gill Sans" charset="0"/>
              </a:rPr>
              <a:t>Client 1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5B5A117-0A7E-4F57-852A-C198A00CF7C9}"/>
              </a:ext>
            </a:extLst>
          </p:cNvPr>
          <p:cNvSpPr/>
          <p:nvPr/>
        </p:nvSpPr>
        <p:spPr>
          <a:xfrm>
            <a:off x="1092796" y="2558850"/>
            <a:ext cx="1550456" cy="74846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0" dirty="0">
                <a:solidFill>
                  <a:srgbClr val="0000FF"/>
                </a:solidFill>
                <a:latin typeface="Gill Sans" charset="0"/>
                <a:ea typeface="Gill Sans" charset="0"/>
                <a:cs typeface="Gill Sans" charset="0"/>
              </a:rPr>
              <a:t>Client 2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69E62D4-862E-4EC5-95E3-16DFF200F09D}"/>
              </a:ext>
            </a:extLst>
          </p:cNvPr>
          <p:cNvSpPr/>
          <p:nvPr/>
        </p:nvSpPr>
        <p:spPr>
          <a:xfrm>
            <a:off x="1092796" y="4217610"/>
            <a:ext cx="1550456" cy="748462"/>
          </a:xfrm>
          <a:prstGeom prst="roundRect">
            <a:avLst/>
          </a:prstGeom>
          <a:solidFill>
            <a:srgbClr val="DFE9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0" dirty="0">
                <a:solidFill>
                  <a:srgbClr val="0000FF"/>
                </a:solidFill>
                <a:latin typeface="Gill Sans" charset="0"/>
                <a:ea typeface="Gill Sans" charset="0"/>
                <a:cs typeface="Gill Sans" charset="0"/>
              </a:rPr>
              <a:t>Client 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7DA78E-8430-439D-8390-7ACFE2E9A233}"/>
              </a:ext>
            </a:extLst>
          </p:cNvPr>
          <p:cNvSpPr txBox="1"/>
          <p:nvPr/>
        </p:nvSpPr>
        <p:spPr>
          <a:xfrm>
            <a:off x="1581866" y="3590512"/>
            <a:ext cx="47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charset="0"/>
                <a:ea typeface="Gill Sans" charset="0"/>
                <a:cs typeface="Gill Sans" charset="0"/>
              </a:rPr>
              <a:t>***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8B1D9F5-1E1D-46BB-BE53-5460F10FE62E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2643252" y="1879818"/>
            <a:ext cx="6130268" cy="8738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E9C998D-D650-4111-9382-810FF4A5D3E9}"/>
              </a:ext>
            </a:extLst>
          </p:cNvPr>
          <p:cNvCxnSpPr>
            <a:cxnSpLocks/>
            <a:stCxn id="10" idx="3"/>
            <a:endCxn id="8" idx="1"/>
          </p:cNvCxnSpPr>
          <p:nvPr/>
        </p:nvCxnSpPr>
        <p:spPr>
          <a:xfrm>
            <a:off x="2643252" y="2933081"/>
            <a:ext cx="613026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79987AB-1CC4-444C-8034-40C0B65EAFFE}"/>
              </a:ext>
            </a:extLst>
          </p:cNvPr>
          <p:cNvCxnSpPr>
            <a:cxnSpLocks/>
          </p:cNvCxnSpPr>
          <p:nvPr/>
        </p:nvCxnSpPr>
        <p:spPr>
          <a:xfrm flipV="1">
            <a:off x="2643252" y="3122105"/>
            <a:ext cx="6130268" cy="13471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31285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4C04A-66AC-4C3D-80F6-D08D81D2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4A744-7758-45EB-BC65-1D87737FA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990600"/>
            <a:ext cx="5334000" cy="27480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Client is “sometimes on”</a:t>
            </a:r>
          </a:p>
          <a:p>
            <a:pPr lvl="1"/>
            <a:r>
              <a:rPr lang="en-US" dirty="0"/>
              <a:t>Sends the server requests for services when interested</a:t>
            </a:r>
          </a:p>
          <a:p>
            <a:pPr lvl="1"/>
            <a:r>
              <a:rPr lang="en-US" dirty="0"/>
              <a:t>E.g., Web browser on laptop/phone</a:t>
            </a:r>
          </a:p>
          <a:p>
            <a:pPr lvl="1"/>
            <a:r>
              <a:rPr lang="en-US" dirty="0"/>
              <a:t>Doesn’t communicate directly with other clients</a:t>
            </a:r>
          </a:p>
          <a:p>
            <a:pPr lvl="1"/>
            <a:r>
              <a:rPr lang="en-US" dirty="0"/>
              <a:t>Needs to know server’s address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55B34-D12F-4B57-988F-BFEDD1C57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990600"/>
            <a:ext cx="5334000" cy="27480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Server is “always on”</a:t>
            </a:r>
          </a:p>
          <a:p>
            <a:pPr lvl="1"/>
            <a:r>
              <a:rPr lang="en-US" dirty="0"/>
              <a:t>Services requests from many clients</a:t>
            </a:r>
          </a:p>
          <a:p>
            <a:pPr lvl="1"/>
            <a:r>
              <a:rPr lang="en-US" dirty="0"/>
              <a:t>E.g., Web server for </a:t>
            </a:r>
            <a:r>
              <a:rPr lang="en-US" dirty="0">
                <a:latin typeface="Consolas" panose="020B0609020204030204" pitchFamily="49" charset="0"/>
              </a:rPr>
              <a:t>www.cnn.com</a:t>
            </a:r>
          </a:p>
          <a:p>
            <a:pPr lvl="1"/>
            <a:r>
              <a:rPr lang="en-US" dirty="0"/>
              <a:t>Doesn’t initiate contact with clients</a:t>
            </a:r>
          </a:p>
          <a:p>
            <a:pPr lvl="1"/>
            <a:r>
              <a:rPr lang="en-US" dirty="0"/>
              <a:t>Needs a fixed, well-known address</a:t>
            </a:r>
          </a:p>
        </p:txBody>
      </p:sp>
      <p:pic>
        <p:nvPicPr>
          <p:cNvPr id="8" name="Picture 5" descr="j0292020">
            <a:extLst>
              <a:ext uri="{FF2B5EF4-FFF2-40B4-BE49-F238E27FC236}">
                <a16:creationId xmlns:a16="http://schemas.microsoft.com/office/drawing/2014/main" id="{9F659714-0B34-4ACA-8C8C-97DACA8FB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328" y="3704880"/>
            <a:ext cx="1868488" cy="177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j0285750">
            <a:extLst>
              <a:ext uri="{FF2B5EF4-FFF2-40B4-BE49-F238E27FC236}">
                <a16:creationId xmlns:a16="http://schemas.microsoft.com/office/drawing/2014/main" id="{312A144F-0EF3-449D-A662-CFDACDDED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3745" y="3981105"/>
            <a:ext cx="2497137" cy="153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9">
            <a:extLst>
              <a:ext uri="{FF2B5EF4-FFF2-40B4-BE49-F238E27FC236}">
                <a16:creationId xmlns:a16="http://schemas.microsoft.com/office/drawing/2014/main" id="{5B295146-176B-4594-B1B3-A382DF05C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792" y="3842671"/>
            <a:ext cx="27334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en-US" dirty="0">
                <a:latin typeface="Consolas" panose="020B0609020204030204" pitchFamily="49" charset="0"/>
              </a:rPr>
              <a:t>GET /index.html</a:t>
            </a: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40DCF715-4B7D-4EDE-AB5E-C8EA453FD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6016" y="5211555"/>
            <a:ext cx="44037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ja-JP" altLang="en-US" dirty="0">
                <a:latin typeface="Consolas" panose="020B0609020204030204" pitchFamily="49" charset="0"/>
              </a:rPr>
              <a:t>“</a:t>
            </a:r>
            <a:r>
              <a:rPr lang="en-US" altLang="ja-JP" dirty="0">
                <a:latin typeface="Consolas" panose="020B0609020204030204" pitchFamily="49" charset="0"/>
              </a:rPr>
              <a:t>Site under construction</a:t>
            </a:r>
            <a:r>
              <a:rPr lang="ja-JP" altLang="en-US" dirty="0">
                <a:latin typeface="Consolas" panose="020B0609020204030204" pitchFamily="49" charset="0"/>
              </a:rPr>
              <a:t>”</a:t>
            </a:r>
            <a:endParaRPr lang="en-US" dirty="0">
              <a:latin typeface="Consolas" panose="020B0609020204030204" pitchFamily="49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889D16B-C211-4282-8A21-0FBA83AADE16}"/>
              </a:ext>
            </a:extLst>
          </p:cNvPr>
          <p:cNvCxnSpPr>
            <a:cxnSpLocks/>
          </p:cNvCxnSpPr>
          <p:nvPr/>
        </p:nvCxnSpPr>
        <p:spPr>
          <a:xfrm>
            <a:off x="4038600" y="4389783"/>
            <a:ext cx="38762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9CCDB9D-9192-4A48-A77E-CFF3BF28451E}"/>
              </a:ext>
            </a:extLst>
          </p:cNvPr>
          <p:cNvCxnSpPr>
            <a:cxnSpLocks/>
          </p:cNvCxnSpPr>
          <p:nvPr/>
        </p:nvCxnSpPr>
        <p:spPr>
          <a:xfrm flipH="1">
            <a:off x="4038600" y="5171661"/>
            <a:ext cx="38762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60040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12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C1C15-95BC-45F0-B49A-64CC7F93E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Network Connection?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B6377-A9D5-4D5C-B88A-8D58186C8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Bidirectional </a:t>
            </a:r>
            <a:r>
              <a:rPr lang="en-US" i="1" dirty="0"/>
              <a:t>stream</a:t>
            </a:r>
            <a:r>
              <a:rPr lang="en-US" dirty="0"/>
              <a:t> of bytes between two processes on possibly different machines</a:t>
            </a:r>
          </a:p>
          <a:p>
            <a:pPr lvl="1"/>
            <a:r>
              <a:rPr lang="en-US" dirty="0"/>
              <a:t>For now, we are discussing “TCP Connections”</a:t>
            </a:r>
          </a:p>
          <a:p>
            <a:endParaRPr lang="en-US" dirty="0"/>
          </a:p>
          <a:p>
            <a:r>
              <a:rPr lang="en-US" dirty="0"/>
              <a:t>Abstractly, a connection between two endpoints A and B consists of:</a:t>
            </a:r>
          </a:p>
          <a:p>
            <a:pPr lvl="1"/>
            <a:r>
              <a:rPr lang="en-US" dirty="0"/>
              <a:t>A queue (bounded buffer) for data sent from A to B</a:t>
            </a:r>
          </a:p>
          <a:p>
            <a:pPr lvl="1"/>
            <a:r>
              <a:rPr lang="en-US" dirty="0"/>
              <a:t>A queue (bounded buffer) for data sent from B to A</a:t>
            </a:r>
          </a:p>
        </p:txBody>
      </p:sp>
    </p:spTree>
    <p:extLst>
      <p:ext uri="{BB962C8B-B14F-4D97-AF65-F5344CB8AC3E}">
        <p14:creationId xmlns:p14="http://schemas.microsoft.com/office/powerpoint/2010/main" val="35819446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18B71-E4E7-49A5-948E-3B6D8A966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10210800" cy="533400"/>
          </a:xfrm>
        </p:spPr>
        <p:txBody>
          <a:bodyPr/>
          <a:lstStyle/>
          <a:p>
            <a:r>
              <a:rPr lang="en-US" dirty="0"/>
              <a:t>The Socket Abstraction: Endpoint for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9F678-5D24-4CA6-AF9A-B8C9BBAF4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10922000" cy="5715000"/>
          </a:xfrm>
        </p:spPr>
        <p:txBody>
          <a:bodyPr/>
          <a:lstStyle/>
          <a:p>
            <a:r>
              <a:rPr lang="en-US" b="1" dirty="0"/>
              <a:t>Key Idea:</a:t>
            </a:r>
            <a:r>
              <a:rPr lang="en-US" dirty="0"/>
              <a:t> Communication across the world looks like File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Sockets: Endpoint for Communication</a:t>
            </a:r>
          </a:p>
          <a:p>
            <a:pPr lvl="1"/>
            <a:r>
              <a:rPr lang="en-US" dirty="0"/>
              <a:t>Queues to temporarily hold results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Connection: Two Sockets Connected Over the network</a:t>
            </a:r>
          </a:p>
          <a:p>
            <a:pPr lvl="1"/>
            <a:r>
              <a:rPr lang="en-US" dirty="0"/>
              <a:t>How to </a:t>
            </a:r>
            <a:r>
              <a:rPr lang="en-US" b="1" dirty="0"/>
              <a:t>open()</a:t>
            </a:r>
            <a:r>
              <a:rPr lang="en-US" dirty="0"/>
              <a:t>? 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182662" y="1430986"/>
            <a:ext cx="11826675" cy="1999653"/>
            <a:chOff x="117777" y="1663376"/>
            <a:chExt cx="11826675" cy="1999653"/>
          </a:xfrm>
        </p:grpSpPr>
        <p:sp>
          <p:nvSpPr>
            <p:cNvPr id="15" name="Cloud 14">
              <a:extLst>
                <a:ext uri="{FF2B5EF4-FFF2-40B4-BE49-F238E27FC236}">
                  <a16:creationId xmlns:a16="http://schemas.microsoft.com/office/drawing/2014/main" id="{D9B4B69D-93E5-49AB-85FF-AD0ADA007143}"/>
                </a:ext>
              </a:extLst>
            </p:cNvPr>
            <p:cNvSpPr/>
            <p:nvPr/>
          </p:nvSpPr>
          <p:spPr>
            <a:xfrm>
              <a:off x="4420065" y="2091546"/>
              <a:ext cx="2921441" cy="1159307"/>
            </a:xfrm>
            <a:prstGeom prst="cloud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D4B934-4D6E-4926-B6A9-84F82FE83049}"/>
                </a:ext>
              </a:extLst>
            </p:cNvPr>
            <p:cNvSpPr/>
            <p:nvPr/>
          </p:nvSpPr>
          <p:spPr>
            <a:xfrm>
              <a:off x="117777" y="1663376"/>
              <a:ext cx="409767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2400" b="1" dirty="0">
                  <a:latin typeface="Consolas" charset="0"/>
                  <a:ea typeface="Consolas" charset="0"/>
                  <a:cs typeface="Consolas" charset="0"/>
                </a:rPr>
                <a:t>write(</a:t>
              </a:r>
              <a:r>
                <a:rPr lang="en-US" sz="2400" b="1" dirty="0" err="1">
                  <a:latin typeface="Consolas" charset="0"/>
                  <a:ea typeface="Consolas" charset="0"/>
                  <a:cs typeface="Consolas" charset="0"/>
                </a:rPr>
                <a:t>wfd</a:t>
              </a:r>
              <a:r>
                <a:rPr lang="en-US" sz="2400" b="1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1" dirty="0" err="1">
                  <a:latin typeface="Consolas" charset="0"/>
                  <a:ea typeface="Consolas" charset="0"/>
                  <a:cs typeface="Consolas" charset="0"/>
                </a:rPr>
                <a:t>wbuf</a:t>
              </a:r>
              <a:r>
                <a:rPr lang="en-US" sz="2400" b="1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1" dirty="0" err="1">
                  <a:latin typeface="Consolas" charset="0"/>
                  <a:ea typeface="Consolas" charset="0"/>
                  <a:cs typeface="Consolas" charset="0"/>
                </a:rPr>
                <a:t>wlen</a:t>
              </a:r>
              <a:r>
                <a:rPr lang="en-US" sz="2400" b="1" dirty="0">
                  <a:latin typeface="Consolas" charset="0"/>
                  <a:ea typeface="Consolas" charset="0"/>
                  <a:cs typeface="Consolas" charset="0"/>
                </a:rPr>
                <a:t>); 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E898800-31A0-41AA-A267-ECEEB729F14D}"/>
                </a:ext>
              </a:extLst>
            </p:cNvPr>
            <p:cNvSpPr/>
            <p:nvPr/>
          </p:nvSpPr>
          <p:spPr>
            <a:xfrm>
              <a:off x="7325708" y="3201364"/>
              <a:ext cx="461874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latin typeface="Consolas" charset="0"/>
                  <a:ea typeface="Consolas" charset="0"/>
                  <a:cs typeface="Consolas" charset="0"/>
                </a:rPr>
                <a:t>n = read(</a:t>
              </a:r>
              <a:r>
                <a:rPr lang="en-US" sz="2400" b="1" dirty="0" err="1">
                  <a:latin typeface="Consolas" charset="0"/>
                  <a:ea typeface="Consolas" charset="0"/>
                  <a:cs typeface="Consolas" charset="0"/>
                </a:rPr>
                <a:t>rfd</a:t>
              </a:r>
              <a:r>
                <a:rPr lang="en-US" sz="2400" b="1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1" dirty="0" err="1">
                  <a:latin typeface="Consolas" charset="0"/>
                  <a:ea typeface="Consolas" charset="0"/>
                  <a:cs typeface="Consolas" charset="0"/>
                </a:rPr>
                <a:t>rbuf</a:t>
              </a:r>
              <a:r>
                <a:rPr lang="en-US" sz="2400" b="1" dirty="0"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sz="2400" b="1" dirty="0" err="1">
                  <a:latin typeface="Consolas" charset="0"/>
                  <a:ea typeface="Consolas" charset="0"/>
                  <a:cs typeface="Consolas" charset="0"/>
                </a:rPr>
                <a:t>rmax</a:t>
              </a:r>
              <a:r>
                <a:rPr lang="en-US" sz="2400" b="1" dirty="0">
                  <a:latin typeface="Consolas" charset="0"/>
                  <a:ea typeface="Consolas" charset="0"/>
                  <a:cs typeface="Consolas" charset="0"/>
                </a:rPr>
                <a:t>); </a:t>
              </a:r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309767BE-249F-47D3-9A7A-7D583B9AF6A8}"/>
                </a:ext>
              </a:extLst>
            </p:cNvPr>
            <p:cNvSpPr/>
            <p:nvPr/>
          </p:nvSpPr>
          <p:spPr>
            <a:xfrm>
              <a:off x="4250616" y="2188574"/>
              <a:ext cx="990135" cy="457815"/>
            </a:xfrm>
            <a:prstGeom prst="cube">
              <a:avLst/>
            </a:prstGeom>
            <a:solidFill>
              <a:srgbClr val="BCFFBC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Gill Sans Light"/>
                </a:rPr>
                <a:t>Socket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392EFE0-50D3-4058-BE90-A36DEB2FAA8A}"/>
                </a:ext>
              </a:extLst>
            </p:cNvPr>
            <p:cNvSpPr/>
            <p:nvPr/>
          </p:nvSpPr>
          <p:spPr>
            <a:xfrm>
              <a:off x="2758085" y="2201241"/>
              <a:ext cx="989338" cy="546424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Gill Sans Light"/>
                </a:rPr>
                <a:t>Process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B7AEC5A-F289-414B-A55A-2F146758F3CA}"/>
                </a:ext>
              </a:extLst>
            </p:cNvPr>
            <p:cNvCxnSpPr>
              <a:stCxn id="10" idx="3"/>
              <a:endCxn id="9" idx="2"/>
            </p:cNvCxnSpPr>
            <p:nvPr/>
          </p:nvCxnSpPr>
          <p:spPr>
            <a:xfrm>
              <a:off x="3747423" y="2474453"/>
              <a:ext cx="503193" cy="255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309767BE-249F-47D3-9A7A-7D583B9AF6A8}"/>
                </a:ext>
              </a:extLst>
            </p:cNvPr>
            <p:cNvSpPr/>
            <p:nvPr/>
          </p:nvSpPr>
          <p:spPr>
            <a:xfrm>
              <a:off x="6629400" y="2637969"/>
              <a:ext cx="990135" cy="457815"/>
            </a:xfrm>
            <a:prstGeom prst="cube">
              <a:avLst/>
            </a:prstGeom>
            <a:solidFill>
              <a:srgbClr val="BCFFBC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Gill Sans Light"/>
                </a:rPr>
                <a:t>Socket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44D4374-BAAF-4C64-BAC8-2943EED0F6F7}"/>
                </a:ext>
              </a:extLst>
            </p:cNvPr>
            <p:cNvCxnSpPr>
              <a:stCxn id="17" idx="5"/>
              <a:endCxn id="18" idx="1"/>
            </p:cNvCxnSpPr>
            <p:nvPr/>
          </p:nvCxnSpPr>
          <p:spPr>
            <a:xfrm>
              <a:off x="7619535" y="2809650"/>
              <a:ext cx="590397" cy="12922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392EFE0-50D3-4058-BE90-A36DEB2FAA8A}"/>
                </a:ext>
              </a:extLst>
            </p:cNvPr>
            <p:cNvSpPr/>
            <p:nvPr/>
          </p:nvSpPr>
          <p:spPr>
            <a:xfrm>
              <a:off x="8209932" y="2549360"/>
              <a:ext cx="989338" cy="546424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Gill Sans Light"/>
                </a:rPr>
                <a:t>Process</a:t>
              </a:r>
            </a:p>
          </p:txBody>
        </p:sp>
      </p:grpSp>
      <p:sp>
        <p:nvSpPr>
          <p:cNvPr id="27" name="Left-Right Arrow 26"/>
          <p:cNvSpPr/>
          <p:nvPr/>
        </p:nvSpPr>
        <p:spPr bwMode="auto">
          <a:xfrm rot="905306">
            <a:off x="5328290" y="2240313"/>
            <a:ext cx="1343341" cy="381000"/>
          </a:xfrm>
          <a:prstGeom prst="leftRight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7771161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ntr" presetSubtype="37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E7C5-0FC6-4EA1-940E-EB676A1D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Creating Processes with fork()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7DBF8-5E0D-4E3F-8A58-20AD2BD4C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38200"/>
            <a:ext cx="11963400" cy="6019800"/>
          </a:xfrm>
        </p:spPr>
        <p:txBody>
          <a:bodyPr>
            <a:norm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pid_t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</a:rPr>
              <a:t> fork()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– copy the current process</a:t>
            </a:r>
          </a:p>
          <a:p>
            <a:pPr lvl="1"/>
            <a:r>
              <a:rPr lang="en-US" sz="1800" dirty="0"/>
              <a:t>State of original process </a:t>
            </a:r>
            <a:r>
              <a:rPr lang="en-US" sz="1800" dirty="0">
                <a:solidFill>
                  <a:srgbClr val="FF0000"/>
                </a:solidFill>
              </a:rPr>
              <a:t>duplicated</a:t>
            </a:r>
            <a:r>
              <a:rPr lang="en-US" sz="1800" dirty="0"/>
              <a:t> in</a:t>
            </a:r>
            <a:br>
              <a:rPr lang="en-US" sz="1800" dirty="0"/>
            </a:br>
            <a:r>
              <a:rPr lang="en-US" sz="1800" dirty="0"/>
              <a:t>Parent and Child!</a:t>
            </a:r>
          </a:p>
          <a:p>
            <a:pPr lvl="1"/>
            <a:r>
              <a:rPr lang="en-US" sz="1800" dirty="0"/>
              <a:t>Address Space (Memory), File Descriptors, </a:t>
            </a:r>
            <a:r>
              <a:rPr lang="en-US" sz="1800" dirty="0" err="1"/>
              <a:t>etc</a:t>
            </a:r>
            <a:r>
              <a:rPr lang="en-US" sz="1800" dirty="0"/>
              <a:t>…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r>
              <a:rPr lang="en-US" sz="2000" dirty="0"/>
              <a:t>Return value from </a:t>
            </a:r>
            <a:r>
              <a:rPr lang="en-US" sz="2000" b="1" dirty="0">
                <a:latin typeface="Consolas" panose="020B0609020204030204" pitchFamily="49" charset="0"/>
              </a:rPr>
              <a:t>fork()</a:t>
            </a:r>
            <a:r>
              <a:rPr lang="en-US" sz="2000" dirty="0"/>
              <a:t>: </a:t>
            </a:r>
            <a:r>
              <a:rPr lang="en-US" sz="2000" dirty="0" err="1"/>
              <a:t>pid</a:t>
            </a:r>
            <a:r>
              <a:rPr lang="en-US" sz="2000" dirty="0"/>
              <a:t> (like an integer)</a:t>
            </a:r>
          </a:p>
          <a:p>
            <a:pPr lvl="1"/>
            <a:r>
              <a:rPr lang="en-US" sz="1800" dirty="0"/>
              <a:t>When &gt; 0: </a:t>
            </a:r>
          </a:p>
          <a:p>
            <a:pPr lvl="2"/>
            <a:r>
              <a:rPr lang="en-US" sz="1800" dirty="0"/>
              <a:t>Running in (original) </a:t>
            </a:r>
            <a:r>
              <a:rPr lang="en-US" sz="1800" dirty="0">
                <a:solidFill>
                  <a:srgbClr val="FF0000"/>
                </a:solidFill>
              </a:rPr>
              <a:t>Parent</a:t>
            </a:r>
            <a:r>
              <a:rPr lang="en-US" sz="1800" dirty="0"/>
              <a:t> process</a:t>
            </a:r>
          </a:p>
          <a:p>
            <a:pPr lvl="2"/>
            <a:r>
              <a:rPr lang="en-US" sz="1800" dirty="0"/>
              <a:t>return value is </a:t>
            </a:r>
            <a:r>
              <a:rPr lang="en-US" sz="1800" dirty="0" err="1">
                <a:solidFill>
                  <a:srgbClr val="FF0000"/>
                </a:solidFill>
              </a:rPr>
              <a:t>pid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of new child</a:t>
            </a:r>
          </a:p>
          <a:p>
            <a:pPr lvl="1"/>
            <a:r>
              <a:rPr lang="en-US" sz="1800" dirty="0"/>
              <a:t>When = 0: </a:t>
            </a:r>
          </a:p>
          <a:p>
            <a:pPr lvl="2"/>
            <a:r>
              <a:rPr lang="en-US" sz="1800" dirty="0"/>
              <a:t>Running in new </a:t>
            </a:r>
            <a:r>
              <a:rPr lang="en-US" sz="1800" dirty="0">
                <a:solidFill>
                  <a:srgbClr val="FF0000"/>
                </a:solidFill>
              </a:rPr>
              <a:t>Child</a:t>
            </a:r>
            <a:r>
              <a:rPr lang="en-US" sz="1800" dirty="0"/>
              <a:t> process</a:t>
            </a:r>
          </a:p>
          <a:p>
            <a:pPr lvl="1"/>
            <a:r>
              <a:rPr lang="en-US" sz="1800" dirty="0"/>
              <a:t>When &lt; 0:</a:t>
            </a:r>
          </a:p>
          <a:p>
            <a:pPr lvl="2"/>
            <a:r>
              <a:rPr lang="en-US" sz="1800" dirty="0"/>
              <a:t>Error!  Must handle somehow</a:t>
            </a:r>
          </a:p>
          <a:p>
            <a:pPr lvl="2"/>
            <a:r>
              <a:rPr lang="en-US" sz="1800" dirty="0"/>
              <a:t>Running in original process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3F504B-B021-48AA-B3E5-59AF141F5EA4}"/>
              </a:ext>
            </a:extLst>
          </p:cNvPr>
          <p:cNvSpPr txBox="1">
            <a:spLocks/>
          </p:cNvSpPr>
          <p:nvPr/>
        </p:nvSpPr>
        <p:spPr bwMode="auto">
          <a:xfrm>
            <a:off x="6477000" y="914400"/>
            <a:ext cx="5638800" cy="4114800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int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status;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pid_t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tcpid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…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fork();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if (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&gt; 0) {</a:t>
            </a:r>
            <a:b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</a:b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("[%d] parent of [%d]\n",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,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600" kern="0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tcpid</a:t>
            </a:r>
            <a:r>
              <a:rPr lang="en-US" sz="1600" kern="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 = wait(&amp;status);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("[%d] bye %d(%d)\n",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mypid,tcpid,status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 else if (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== 0) {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getpid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();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printf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("[%d] child\n", </a:t>
            </a:r>
            <a:r>
              <a:rPr lang="en-US" sz="1600" kern="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mypid</a:t>
            </a: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600" kern="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exit(42);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kern="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…</a:t>
            </a:r>
            <a:endParaRPr lang="en-US" sz="1600" kern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1139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8CB3F-5EC3-449D-A0A1-28554891F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Sockets: More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85772-A4F5-4B91-97F1-B4B334BB5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Socket:</a:t>
            </a:r>
            <a:r>
              <a:rPr lang="en-US" dirty="0"/>
              <a:t> An abstraction for one endpoint of a network connection</a:t>
            </a:r>
          </a:p>
          <a:p>
            <a:pPr lvl="1"/>
            <a:r>
              <a:rPr lang="en-US" dirty="0"/>
              <a:t>Another mechanism for </a:t>
            </a:r>
            <a:r>
              <a:rPr lang="en-US" b="1" dirty="0"/>
              <a:t>inter-process communication</a:t>
            </a:r>
          </a:p>
          <a:p>
            <a:pPr lvl="1"/>
            <a:r>
              <a:rPr lang="en-US" dirty="0"/>
              <a:t>Most operating systems (Linux, Mac OS X, Windows) provide this, even if they don’t copy rest of UNIX I/O</a:t>
            </a:r>
          </a:p>
          <a:p>
            <a:pPr lvl="1"/>
            <a:r>
              <a:rPr lang="en-US" dirty="0"/>
              <a:t>Standardized by POSIX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Same abstraction for any kind of network</a:t>
            </a:r>
          </a:p>
          <a:p>
            <a:pPr lvl="1"/>
            <a:r>
              <a:rPr lang="en-US" dirty="0"/>
              <a:t>Local (within same machine)</a:t>
            </a:r>
          </a:p>
          <a:p>
            <a:pPr lvl="1"/>
            <a:r>
              <a:rPr lang="en-US" dirty="0"/>
              <a:t>The Internet (TCP/IP, UDP/IP)</a:t>
            </a:r>
          </a:p>
          <a:p>
            <a:pPr lvl="1"/>
            <a:r>
              <a:rPr lang="en-US" dirty="0"/>
              <a:t>Things “no one” uses anymore (OSI, </a:t>
            </a:r>
            <a:r>
              <a:rPr lang="en-US" dirty="0" err="1"/>
              <a:t>Appletalk</a:t>
            </a:r>
            <a:r>
              <a:rPr lang="en-US" dirty="0"/>
              <a:t>, IPX, …)</a:t>
            </a:r>
          </a:p>
        </p:txBody>
      </p:sp>
    </p:spTree>
    <p:extLst>
      <p:ext uri="{BB962C8B-B14F-4D97-AF65-F5344CB8AC3E}">
        <p14:creationId xmlns:p14="http://schemas.microsoft.com/office/powerpoint/2010/main" val="12519896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2140-5A9E-494F-B1AA-F2AD26AF7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Sockets: More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A1F1A-BC01-41F0-8866-E8C3CE947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Looks just like a file with a </a:t>
            </a:r>
            <a:r>
              <a:rPr lang="en-US" b="1" dirty="0"/>
              <a:t>file descriptor</a:t>
            </a:r>
          </a:p>
          <a:p>
            <a:pPr lvl="1"/>
            <a:r>
              <a:rPr lang="en-US" dirty="0"/>
              <a:t>Corresponds to a network connection (</a:t>
            </a:r>
            <a:r>
              <a:rPr lang="en-US" i="1" dirty="0"/>
              <a:t>two</a:t>
            </a:r>
            <a:r>
              <a:rPr lang="en-US" dirty="0"/>
              <a:t> queues)</a:t>
            </a:r>
          </a:p>
          <a:p>
            <a:pPr lvl="1"/>
            <a:r>
              <a:rPr lang="en-US" b="1" dirty="0">
                <a:latin typeface="Consolas" panose="020B0609020204030204" pitchFamily="49" charset="0"/>
              </a:rPr>
              <a:t>write</a:t>
            </a:r>
            <a:r>
              <a:rPr lang="en-US" dirty="0"/>
              <a:t> adds to output queue (queue of data destined for other side)</a:t>
            </a:r>
          </a:p>
          <a:p>
            <a:pPr lvl="1"/>
            <a:r>
              <a:rPr lang="en-US" b="1" dirty="0">
                <a:latin typeface="Consolas" panose="020B0609020204030204" pitchFamily="49" charset="0"/>
              </a:rPr>
              <a:t>read</a:t>
            </a:r>
            <a:r>
              <a:rPr lang="en-US" dirty="0"/>
              <a:t> removes from its input queue (queue of data destined for this side)</a:t>
            </a:r>
          </a:p>
          <a:p>
            <a:pPr lvl="1"/>
            <a:r>
              <a:rPr lang="en-US" dirty="0"/>
              <a:t>Some operations do not work, e.g. </a:t>
            </a:r>
            <a:r>
              <a:rPr lang="en-US" b="1" dirty="0" err="1">
                <a:latin typeface="Consolas" panose="020B0609020204030204" pitchFamily="49" charset="0"/>
              </a:rPr>
              <a:t>lseek</a:t>
            </a:r>
            <a:endParaRPr lang="en-US" b="1" dirty="0">
              <a:latin typeface="Consolas" panose="020B0609020204030204" pitchFamily="49" charset="0"/>
            </a:endParaRPr>
          </a:p>
          <a:p>
            <a:endParaRPr lang="en-US" dirty="0"/>
          </a:p>
          <a:p>
            <a:r>
              <a:rPr lang="en-US" dirty="0"/>
              <a:t>How can we use sockets to support real applications?</a:t>
            </a:r>
          </a:p>
          <a:p>
            <a:pPr lvl="1"/>
            <a:r>
              <a:rPr lang="en-US" dirty="0"/>
              <a:t>A bidirectional byte stream isn’t useful on its own…</a:t>
            </a:r>
          </a:p>
          <a:p>
            <a:pPr lvl="1"/>
            <a:r>
              <a:rPr lang="en-US" dirty="0"/>
              <a:t>May need messaging facility to partition stream into chunks</a:t>
            </a:r>
          </a:p>
          <a:p>
            <a:pPr lvl="1"/>
            <a:r>
              <a:rPr lang="en-US" dirty="0"/>
              <a:t>May need RPC facility to translate one environment to another and provide the abstraction of a function call over the network</a:t>
            </a:r>
          </a:p>
        </p:txBody>
      </p:sp>
    </p:spTree>
    <p:extLst>
      <p:ext uri="{BB962C8B-B14F-4D97-AF65-F5344CB8AC3E}">
        <p14:creationId xmlns:p14="http://schemas.microsoft.com/office/powerpoint/2010/main" val="37017682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ABADD-91BE-421A-BE4E-A537E3E5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Simple Example: Echo Server</a:t>
            </a:r>
          </a:p>
        </p:txBody>
      </p:sp>
      <p:pic>
        <p:nvPicPr>
          <p:cNvPr id="22" name="Picture 21" descr="A picture containing box, table&#10;&#10;Description automatically generated">
            <a:extLst>
              <a:ext uri="{FF2B5EF4-FFF2-40B4-BE49-F238E27FC236}">
                <a16:creationId xmlns:a16="http://schemas.microsoft.com/office/drawing/2014/main" id="{CE8EA256-86F7-42B6-883C-6506856ACA0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flipH="1">
            <a:off x="7614112" y="1994452"/>
            <a:ext cx="2099732" cy="2969787"/>
          </a:xfrm>
          <a:prstGeom prst="rect">
            <a:avLst/>
          </a:prstGeom>
        </p:spPr>
      </p:pic>
      <p:pic>
        <p:nvPicPr>
          <p:cNvPr id="25" name="Picture 24" descr="A close up of a logo&#10;&#10;Description automatically generated">
            <a:extLst>
              <a:ext uri="{FF2B5EF4-FFF2-40B4-BE49-F238E27FC236}">
                <a16:creationId xmlns:a16="http://schemas.microsoft.com/office/drawing/2014/main" id="{03BA7DCE-14F7-4937-A0E3-9AD78A7F6B1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66213" y="2392017"/>
            <a:ext cx="2031190" cy="2073966"/>
          </a:xfrm>
          <a:prstGeom prst="rect">
            <a:avLst/>
          </a:prstGeom>
        </p:spPr>
      </p:pic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CAFD7FF-DF51-43AE-AC63-2730BB0FF06F}"/>
              </a:ext>
            </a:extLst>
          </p:cNvPr>
          <p:cNvCxnSpPr/>
          <p:nvPr/>
        </p:nvCxnSpPr>
        <p:spPr>
          <a:xfrm>
            <a:off x="3849757" y="2895600"/>
            <a:ext cx="38762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BF4F5A6-DE82-4929-87A7-DFB5FC305987}"/>
              </a:ext>
            </a:extLst>
          </p:cNvPr>
          <p:cNvCxnSpPr>
            <a:cxnSpLocks/>
          </p:cNvCxnSpPr>
          <p:nvPr/>
        </p:nvCxnSpPr>
        <p:spPr>
          <a:xfrm flipH="1">
            <a:off x="3849757" y="3677478"/>
            <a:ext cx="38762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58F9B14-B06E-43E7-9499-71DA93820E77}"/>
              </a:ext>
            </a:extLst>
          </p:cNvPr>
          <p:cNvSpPr txBox="1"/>
          <p:nvPr/>
        </p:nvSpPr>
        <p:spPr>
          <a:xfrm>
            <a:off x="2262275" y="4465983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Gill Sans Light"/>
              </a:rPr>
              <a:t>Client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B5127D-6D65-4E8A-B147-249E9EC83C01}"/>
              </a:ext>
            </a:extLst>
          </p:cNvPr>
          <p:cNvSpPr txBox="1"/>
          <p:nvPr/>
        </p:nvSpPr>
        <p:spPr>
          <a:xfrm>
            <a:off x="7727248" y="4465982"/>
            <a:ext cx="187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Gill Sans Light"/>
              </a:rPr>
              <a:t>Web Server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FD798C5-08EC-4500-A557-81E725B8A4C4}"/>
              </a:ext>
            </a:extLst>
          </p:cNvPr>
          <p:cNvSpPr txBox="1"/>
          <p:nvPr/>
        </p:nvSpPr>
        <p:spPr>
          <a:xfrm>
            <a:off x="4688876" y="2337626"/>
            <a:ext cx="2198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Gill Sans Light"/>
              </a:rPr>
              <a:t>“hello, world”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B74120E-0C2C-41BA-93A9-6768BBA3A82E}"/>
              </a:ext>
            </a:extLst>
          </p:cNvPr>
          <p:cNvSpPr txBox="1"/>
          <p:nvPr/>
        </p:nvSpPr>
        <p:spPr>
          <a:xfrm>
            <a:off x="4688870" y="3773370"/>
            <a:ext cx="2198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Gill Sans Light"/>
              </a:rPr>
              <a:t>“hello, world”</a:t>
            </a:r>
          </a:p>
        </p:txBody>
      </p:sp>
    </p:spTree>
    <p:extLst>
      <p:ext uri="{BB962C8B-B14F-4D97-AF65-F5344CB8AC3E}">
        <p14:creationId xmlns:p14="http://schemas.microsoft.com/office/powerpoint/2010/main" val="6571494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loud 27">
            <a:extLst>
              <a:ext uri="{FF2B5EF4-FFF2-40B4-BE49-F238E27FC236}">
                <a16:creationId xmlns:a16="http://schemas.microsoft.com/office/drawing/2014/main" id="{B87FD9EE-3340-4411-8DC9-133A54B7AEDA}"/>
              </a:ext>
            </a:extLst>
          </p:cNvPr>
          <p:cNvSpPr/>
          <p:nvPr/>
        </p:nvSpPr>
        <p:spPr>
          <a:xfrm>
            <a:off x="3655805" y="2148598"/>
            <a:ext cx="3990904" cy="3464371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3849793" y="2185936"/>
            <a:ext cx="803513" cy="3267025"/>
          </a:xfrm>
          <a:prstGeom prst="roundRect">
            <a:avLst>
              <a:gd name="adj" fmla="val 0"/>
            </a:avLst>
          </a:prstGeom>
          <a:solidFill>
            <a:srgbClr val="BCFFBC">
              <a:alpha val="50196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6629400" y="2694975"/>
            <a:ext cx="812117" cy="2181825"/>
          </a:xfrm>
          <a:prstGeom prst="roundRect">
            <a:avLst>
              <a:gd name="adj" fmla="val 0"/>
            </a:avLst>
          </a:prstGeom>
          <a:solidFill>
            <a:srgbClr val="BCFFBC">
              <a:alpha val="50196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6A8615-C556-497D-8A14-3E1785D82A88}"/>
              </a:ext>
            </a:extLst>
          </p:cNvPr>
          <p:cNvSpPr/>
          <p:nvPr/>
        </p:nvSpPr>
        <p:spPr>
          <a:xfrm>
            <a:off x="2486394" y="1702568"/>
            <a:ext cx="5570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Consolas" panose="020B0609020204030204" pitchFamily="49" charset="0"/>
                <a:cs typeface="Courier"/>
              </a:rPr>
              <a:t>write(</a:t>
            </a:r>
            <a:r>
              <a:rPr lang="en-US" sz="2000" b="1" dirty="0" err="1">
                <a:latin typeface="Consolas" panose="020B0609020204030204" pitchFamily="49" charset="0"/>
                <a:cs typeface="Courier"/>
              </a:rPr>
              <a:t>sockfd,sndbuf,strlen</a:t>
            </a:r>
            <a:r>
              <a:rPr lang="en-US" sz="2000" b="1" dirty="0">
                <a:latin typeface="Consolas" panose="020B0609020204030204" pitchFamily="49" charset="0"/>
                <a:cs typeface="Courier"/>
              </a:rPr>
              <a:t>(</a:t>
            </a:r>
            <a:r>
              <a:rPr lang="en-US" sz="2000" b="1" dirty="0" err="1">
                <a:latin typeface="Consolas" panose="020B0609020204030204" pitchFamily="49" charset="0"/>
                <a:cs typeface="Courier"/>
              </a:rPr>
              <a:t>sndbuf</a:t>
            </a:r>
            <a:r>
              <a:rPr lang="en-US" sz="2000" b="1" dirty="0">
                <a:latin typeface="Consolas" panose="020B0609020204030204" pitchFamily="49" charset="0"/>
                <a:cs typeface="Courier"/>
              </a:rPr>
              <a:t>)+1); </a:t>
            </a:r>
            <a:endParaRPr lang="en-US" sz="2000" b="1" dirty="0">
              <a:latin typeface="Consolas" panose="020B06090202040302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F2DF33-907B-4A71-B703-1A2DED13F761}"/>
              </a:ext>
            </a:extLst>
          </p:cNvPr>
          <p:cNvSpPr/>
          <p:nvPr/>
        </p:nvSpPr>
        <p:spPr>
          <a:xfrm>
            <a:off x="7639480" y="1675546"/>
            <a:ext cx="4447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atin typeface="Consolas" panose="020B0609020204030204" pitchFamily="49" charset="0"/>
                <a:cs typeface="Courier"/>
              </a:rPr>
              <a:t>n = read(</a:t>
            </a:r>
            <a:r>
              <a:rPr lang="en-US" sz="2000" b="1" dirty="0" err="1">
                <a:latin typeface="Consolas" panose="020B0609020204030204" pitchFamily="49" charset="0"/>
                <a:cs typeface="Courier"/>
              </a:rPr>
              <a:t>sockfd,reqbuf</a:t>
            </a:r>
            <a:r>
              <a:rPr lang="en-US" sz="2000" b="1" dirty="0">
                <a:latin typeface="Consolas" panose="020B0609020204030204" pitchFamily="49" charset="0"/>
                <a:cs typeface="Courier"/>
              </a:rPr>
              <a:t>,…); </a:t>
            </a:r>
            <a:endParaRPr lang="en-US" sz="2000" b="1" dirty="0">
              <a:latin typeface="Consolas" panose="020B0609020204030204" pitchFamily="49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417279B-769D-4622-B132-6D28D9CFAB38}"/>
              </a:ext>
            </a:extLst>
          </p:cNvPr>
          <p:cNvCxnSpPr>
            <a:stCxn id="45" idx="3"/>
          </p:cNvCxnSpPr>
          <p:nvPr/>
        </p:nvCxnSpPr>
        <p:spPr>
          <a:xfrm>
            <a:off x="3443134" y="2543607"/>
            <a:ext cx="478464" cy="1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407AB1E-5288-4BC0-993D-4F9BF238D82F}"/>
              </a:ext>
            </a:extLst>
          </p:cNvPr>
          <p:cNvSpPr/>
          <p:nvPr/>
        </p:nvSpPr>
        <p:spPr>
          <a:xfrm>
            <a:off x="7766666" y="2103240"/>
            <a:ext cx="989338" cy="109004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3F58B60-1D66-44D0-BD58-634AC9FA557B}"/>
              </a:ext>
            </a:extLst>
          </p:cNvPr>
          <p:cNvCxnSpPr/>
          <p:nvPr/>
        </p:nvCxnSpPr>
        <p:spPr>
          <a:xfrm>
            <a:off x="7315200" y="3048307"/>
            <a:ext cx="425854" cy="441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B564B9D-195F-4FC1-A401-54155A31551F}"/>
              </a:ext>
            </a:extLst>
          </p:cNvPr>
          <p:cNvSpPr txBox="1"/>
          <p:nvPr/>
        </p:nvSpPr>
        <p:spPr>
          <a:xfrm>
            <a:off x="1097800" y="762000"/>
            <a:ext cx="3656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ill Sans Light"/>
              </a:rPr>
              <a:t>Client (issues requests)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BAC13D-E05A-485F-B4BA-C86774A4CAF4}"/>
              </a:ext>
            </a:extLst>
          </p:cNvPr>
          <p:cNvSpPr txBox="1"/>
          <p:nvPr/>
        </p:nvSpPr>
        <p:spPr>
          <a:xfrm>
            <a:off x="6978858" y="764394"/>
            <a:ext cx="4038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ill Sans Light"/>
              </a:rPr>
              <a:t>Server (services requests)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C3E4E37-34A2-4550-AC9D-A797D212195B}"/>
              </a:ext>
            </a:extLst>
          </p:cNvPr>
          <p:cNvSpPr/>
          <p:nvPr/>
        </p:nvSpPr>
        <p:spPr>
          <a:xfrm>
            <a:off x="2453796" y="3376357"/>
            <a:ext cx="989338" cy="206771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35CC9D1-F723-43BD-845D-2ACCC0E11786}"/>
              </a:ext>
            </a:extLst>
          </p:cNvPr>
          <p:cNvCxnSpPr/>
          <p:nvPr/>
        </p:nvCxnSpPr>
        <p:spPr>
          <a:xfrm flipH="1">
            <a:off x="3443134" y="5073027"/>
            <a:ext cx="478464" cy="755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49CF521-1AFB-41D4-B311-B6809023AAB0}"/>
              </a:ext>
            </a:extLst>
          </p:cNvPr>
          <p:cNvSpPr/>
          <p:nvPr/>
        </p:nvSpPr>
        <p:spPr>
          <a:xfrm>
            <a:off x="7786717" y="4254176"/>
            <a:ext cx="989338" cy="54642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D397EB-0393-45A5-8CF0-294757F64DC0}"/>
              </a:ext>
            </a:extLst>
          </p:cNvPr>
          <p:cNvCxnSpPr>
            <a:stCxn id="16" idx="1"/>
          </p:cNvCxnSpPr>
          <p:nvPr/>
        </p:nvCxnSpPr>
        <p:spPr>
          <a:xfrm flipH="1">
            <a:off x="7335557" y="4527388"/>
            <a:ext cx="451160" cy="40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94BDDAF2-0BC7-4416-8166-4397DE0D6E61}"/>
              </a:ext>
            </a:extLst>
          </p:cNvPr>
          <p:cNvSpPr/>
          <p:nvPr/>
        </p:nvSpPr>
        <p:spPr>
          <a:xfrm>
            <a:off x="7298333" y="3867090"/>
            <a:ext cx="44873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atin typeface="Consolas" panose="020B0609020204030204" pitchFamily="49" charset="0"/>
                <a:cs typeface="Courier"/>
              </a:rPr>
              <a:t>write(</a:t>
            </a:r>
            <a:r>
              <a:rPr lang="en-US" sz="2000" b="1" dirty="0" err="1">
                <a:latin typeface="Consolas" panose="020B0609020204030204" pitchFamily="49" charset="0"/>
                <a:cs typeface="Courier"/>
              </a:rPr>
              <a:t>sockfd,reqbuf</a:t>
            </a:r>
            <a:r>
              <a:rPr lang="en-US" sz="2000" b="1" dirty="0">
                <a:latin typeface="Consolas" panose="020B0609020204030204" pitchFamily="49" charset="0"/>
                <a:cs typeface="Courier"/>
              </a:rPr>
              <a:t>,…); </a:t>
            </a:r>
            <a:endParaRPr lang="en-US" sz="2000" b="1" dirty="0">
              <a:latin typeface="Consolas" panose="020B0609020204030204" pitchFamily="49" charset="0"/>
            </a:endParaRPr>
          </a:p>
        </p:txBody>
      </p:sp>
      <p:sp>
        <p:nvSpPr>
          <p:cNvPr id="22" name="Freeform 28">
            <a:extLst>
              <a:ext uri="{FF2B5EF4-FFF2-40B4-BE49-F238E27FC236}">
                <a16:creationId xmlns:a16="http://schemas.microsoft.com/office/drawing/2014/main" id="{B73CA20A-0DD1-4C80-AF52-F271194D58ED}"/>
              </a:ext>
            </a:extLst>
          </p:cNvPr>
          <p:cNvSpPr/>
          <p:nvPr/>
        </p:nvSpPr>
        <p:spPr>
          <a:xfrm>
            <a:off x="8154559" y="3193287"/>
            <a:ext cx="266515" cy="1085186"/>
          </a:xfrm>
          <a:custGeom>
            <a:avLst/>
            <a:gdLst>
              <a:gd name="connsiteX0" fmla="*/ 44682 w 266515"/>
              <a:gd name="connsiteY0" fmla="*/ 0 h 767949"/>
              <a:gd name="connsiteX1" fmla="*/ 266176 w 266515"/>
              <a:gd name="connsiteY1" fmla="*/ 221524 h 767949"/>
              <a:gd name="connsiteX2" fmla="*/ 384 w 266515"/>
              <a:gd name="connsiteY2" fmla="*/ 413511 h 767949"/>
              <a:gd name="connsiteX3" fmla="*/ 207111 w 266515"/>
              <a:gd name="connsiteY3" fmla="*/ 635034 h 767949"/>
              <a:gd name="connsiteX4" fmla="*/ 207111 w 266515"/>
              <a:gd name="connsiteY4" fmla="*/ 767949 h 76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515" h="767949">
                <a:moveTo>
                  <a:pt x="44682" y="0"/>
                </a:moveTo>
                <a:cubicBezTo>
                  <a:pt x="159120" y="76302"/>
                  <a:pt x="273559" y="152605"/>
                  <a:pt x="266176" y="221524"/>
                </a:cubicBezTo>
                <a:cubicBezTo>
                  <a:pt x="258793" y="290443"/>
                  <a:pt x="10228" y="344593"/>
                  <a:pt x="384" y="413511"/>
                </a:cubicBezTo>
                <a:cubicBezTo>
                  <a:pt x="-9460" y="482429"/>
                  <a:pt x="172657" y="575961"/>
                  <a:pt x="207111" y="635034"/>
                </a:cubicBezTo>
                <a:cubicBezTo>
                  <a:pt x="241565" y="694107"/>
                  <a:pt x="207111" y="767949"/>
                  <a:pt x="207111" y="767949"/>
                </a:cubicBezTo>
              </a:path>
            </a:pathLst>
          </a:custGeom>
          <a:ln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24BD654-078F-43C1-B8B4-AEB323BED04D}"/>
              </a:ext>
            </a:extLst>
          </p:cNvPr>
          <p:cNvSpPr txBox="1"/>
          <p:nvPr/>
        </p:nvSpPr>
        <p:spPr>
          <a:xfrm>
            <a:off x="8972596" y="337044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Gill Sans Light"/>
              </a:rPr>
              <a:t>print</a:t>
            </a:r>
          </a:p>
        </p:txBody>
      </p:sp>
      <p:sp>
        <p:nvSpPr>
          <p:cNvPr id="24" name="Freeform 30">
            <a:extLst>
              <a:ext uri="{FF2B5EF4-FFF2-40B4-BE49-F238E27FC236}">
                <a16:creationId xmlns:a16="http://schemas.microsoft.com/office/drawing/2014/main" id="{EC5B8904-7774-4730-B220-A21A87C06A4E}"/>
              </a:ext>
            </a:extLst>
          </p:cNvPr>
          <p:cNvSpPr/>
          <p:nvPr/>
        </p:nvSpPr>
        <p:spPr>
          <a:xfrm>
            <a:off x="2717506" y="3411447"/>
            <a:ext cx="266515" cy="2024398"/>
          </a:xfrm>
          <a:custGeom>
            <a:avLst/>
            <a:gdLst>
              <a:gd name="connsiteX0" fmla="*/ 44682 w 266515"/>
              <a:gd name="connsiteY0" fmla="*/ 0 h 767949"/>
              <a:gd name="connsiteX1" fmla="*/ 266176 w 266515"/>
              <a:gd name="connsiteY1" fmla="*/ 221524 h 767949"/>
              <a:gd name="connsiteX2" fmla="*/ 384 w 266515"/>
              <a:gd name="connsiteY2" fmla="*/ 413511 h 767949"/>
              <a:gd name="connsiteX3" fmla="*/ 207111 w 266515"/>
              <a:gd name="connsiteY3" fmla="*/ 635034 h 767949"/>
              <a:gd name="connsiteX4" fmla="*/ 207111 w 266515"/>
              <a:gd name="connsiteY4" fmla="*/ 767949 h 76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515" h="767949">
                <a:moveTo>
                  <a:pt x="44682" y="0"/>
                </a:moveTo>
                <a:cubicBezTo>
                  <a:pt x="159120" y="76302"/>
                  <a:pt x="273559" y="152605"/>
                  <a:pt x="266176" y="221524"/>
                </a:cubicBezTo>
                <a:cubicBezTo>
                  <a:pt x="258793" y="290443"/>
                  <a:pt x="10228" y="344593"/>
                  <a:pt x="384" y="413511"/>
                </a:cubicBezTo>
                <a:cubicBezTo>
                  <a:pt x="-9460" y="482429"/>
                  <a:pt x="172657" y="575961"/>
                  <a:pt x="207111" y="635034"/>
                </a:cubicBezTo>
                <a:cubicBezTo>
                  <a:pt x="241565" y="694107"/>
                  <a:pt x="207111" y="767949"/>
                  <a:pt x="207111" y="767949"/>
                </a:cubicBezTo>
              </a:path>
            </a:pathLst>
          </a:custGeom>
          <a:ln>
            <a:solidFill>
              <a:srgbClr val="4F81BD"/>
            </a:solidFill>
            <a:prstDash val="dash"/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4E7D4B9-CAC1-4F35-9189-8B9B50620EBB}"/>
              </a:ext>
            </a:extLst>
          </p:cNvPr>
          <p:cNvSpPr txBox="1"/>
          <p:nvPr/>
        </p:nvSpPr>
        <p:spPr>
          <a:xfrm>
            <a:off x="2362200" y="3766137"/>
            <a:ext cx="655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Gill Sans Light"/>
              </a:rPr>
              <a:t>wait</a:t>
            </a:r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A380C0E2-92B9-4088-AAA0-ADB7602957BA}"/>
              </a:ext>
            </a:extLst>
          </p:cNvPr>
          <p:cNvSpPr/>
          <p:nvPr/>
        </p:nvSpPr>
        <p:spPr>
          <a:xfrm>
            <a:off x="3921598" y="2309464"/>
            <a:ext cx="647503" cy="45781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ABE29466-EBD7-4BD6-9DCD-87EF8D1754B1}"/>
              </a:ext>
            </a:extLst>
          </p:cNvPr>
          <p:cNvSpPr/>
          <p:nvPr/>
        </p:nvSpPr>
        <p:spPr>
          <a:xfrm>
            <a:off x="6705600" y="2819400"/>
            <a:ext cx="630193" cy="45781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29" name="Cube 28">
            <a:extLst>
              <a:ext uri="{FF2B5EF4-FFF2-40B4-BE49-F238E27FC236}">
                <a16:creationId xmlns:a16="http://schemas.microsoft.com/office/drawing/2014/main" id="{2FD4FA8B-4FF4-4639-AC57-E3DE08BD266F}"/>
              </a:ext>
            </a:extLst>
          </p:cNvPr>
          <p:cNvSpPr/>
          <p:nvPr/>
        </p:nvSpPr>
        <p:spPr>
          <a:xfrm>
            <a:off x="6705600" y="4267200"/>
            <a:ext cx="630193" cy="45781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30" name="Cube 29">
            <a:extLst>
              <a:ext uri="{FF2B5EF4-FFF2-40B4-BE49-F238E27FC236}">
                <a16:creationId xmlns:a16="http://schemas.microsoft.com/office/drawing/2014/main" id="{1C1749D7-5D53-4D75-ABAB-92DB5AB745AA}"/>
              </a:ext>
            </a:extLst>
          </p:cNvPr>
          <p:cNvSpPr/>
          <p:nvPr/>
        </p:nvSpPr>
        <p:spPr>
          <a:xfrm>
            <a:off x="3921598" y="4798998"/>
            <a:ext cx="647503" cy="45781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762000" y="1219200"/>
            <a:ext cx="4837404" cy="1726329"/>
            <a:chOff x="762000" y="1219200"/>
            <a:chExt cx="4837404" cy="1726329"/>
          </a:xfrm>
        </p:grpSpPr>
        <p:pic>
          <p:nvPicPr>
            <p:cNvPr id="41" name="Picture 40" descr="A close up of a logo&#10;&#10;Description automatically generated">
              <a:extLst>
                <a:ext uri="{FF2B5EF4-FFF2-40B4-BE49-F238E27FC236}">
                  <a16:creationId xmlns:a16="http://schemas.microsoft.com/office/drawing/2014/main" id="{D3E18327-9A2F-4907-96AC-A760D142823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27082" y="1660629"/>
              <a:ext cx="1258399" cy="1284900"/>
            </a:xfrm>
            <a:prstGeom prst="rect">
              <a:avLst/>
            </a:prstGeom>
          </p:spPr>
        </p:pic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380F692-4C0F-4A13-A37A-AF190A0A415F}"/>
                </a:ext>
              </a:extLst>
            </p:cNvPr>
            <p:cNvSpPr/>
            <p:nvPr/>
          </p:nvSpPr>
          <p:spPr>
            <a:xfrm>
              <a:off x="762000" y="1219200"/>
              <a:ext cx="48374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err="1">
                  <a:latin typeface="Consolas" panose="020B0609020204030204" pitchFamily="49" charset="0"/>
                  <a:cs typeface="Courier"/>
                </a:rPr>
                <a:t>fgets</a:t>
              </a:r>
              <a:r>
                <a:rPr lang="en-US" sz="2000" b="1" dirty="0">
                  <a:latin typeface="Consolas" panose="020B0609020204030204" pitchFamily="49" charset="0"/>
                  <a:cs typeface="Courier"/>
                </a:rPr>
                <a:t>(</a:t>
              </a:r>
              <a:r>
                <a:rPr lang="en-US" sz="2000" b="1" dirty="0" err="1">
                  <a:latin typeface="Consolas" panose="020B0609020204030204" pitchFamily="49" charset="0"/>
                  <a:cs typeface="Courier"/>
                </a:rPr>
                <a:t>sndbuf</a:t>
              </a:r>
              <a:r>
                <a:rPr lang="en-US" sz="2000" dirty="0" err="1">
                  <a:latin typeface="Consolas" panose="020B0609020204030204" pitchFamily="49" charset="0"/>
                  <a:cs typeface="Courier"/>
                </a:rPr>
                <a:t>,bufsize</a:t>
              </a:r>
              <a:r>
                <a:rPr lang="en-US" sz="2000" b="1" dirty="0" err="1">
                  <a:latin typeface="Consolas" panose="020B0609020204030204" pitchFamily="49" charset="0"/>
                  <a:cs typeface="Courier"/>
                </a:rPr>
                <a:t>,stdin</a:t>
              </a:r>
              <a:r>
                <a:rPr lang="en-US" sz="2000" b="1" dirty="0">
                  <a:latin typeface="Consolas" panose="020B0609020204030204" pitchFamily="49" charset="0"/>
                  <a:cs typeface="Courier"/>
                </a:rPr>
                <a:t>); </a:t>
              </a:r>
              <a:endParaRPr lang="en-US" sz="2000" b="1" dirty="0">
                <a:latin typeface="Consolas" panose="020B0609020204030204" pitchFamily="49" charset="0"/>
              </a:endParaRPr>
            </a:p>
          </p:txBody>
        </p:sp>
      </p:grpSp>
      <p:pic>
        <p:nvPicPr>
          <p:cNvPr id="33" name="Picture 32" descr="imgres.png">
            <a:extLst>
              <a:ext uri="{FF2B5EF4-FFF2-40B4-BE49-F238E27FC236}">
                <a16:creationId xmlns:a16="http://schemas.microsoft.com/office/drawing/2014/main" id="{1005DD79-CE9D-4B7B-AF5A-945AD6845B0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6961" y="2924743"/>
            <a:ext cx="948330" cy="822411"/>
          </a:xfrm>
          <a:prstGeom prst="rect">
            <a:avLst/>
          </a:prstGeom>
        </p:spPr>
      </p:pic>
      <p:pic>
        <p:nvPicPr>
          <p:cNvPr id="34" name="Picture 33" descr="imgres.png">
            <a:extLst>
              <a:ext uri="{FF2B5EF4-FFF2-40B4-BE49-F238E27FC236}">
                <a16:creationId xmlns:a16="http://schemas.microsoft.com/office/drawing/2014/main" id="{58A49D54-CF10-4C3B-82C1-570CBB232EF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1074" y="5573454"/>
            <a:ext cx="948330" cy="822411"/>
          </a:xfrm>
          <a:prstGeom prst="rect">
            <a:avLst/>
          </a:prstGeom>
        </p:spPr>
      </p:pic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B2A4F59-C863-49FC-A3C9-52A490B4EC9C}"/>
              </a:ext>
            </a:extLst>
          </p:cNvPr>
          <p:cNvCxnSpPr>
            <a:stCxn id="22" idx="1"/>
            <a:endCxn id="33" idx="1"/>
          </p:cNvCxnSpPr>
          <p:nvPr/>
        </p:nvCxnSpPr>
        <p:spPr>
          <a:xfrm flipV="1">
            <a:off x="8420735" y="3335949"/>
            <a:ext cx="1326226" cy="1703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24B54B39-DC98-44DB-88AC-3AFCB04616E3}"/>
              </a:ext>
            </a:extLst>
          </p:cNvPr>
          <p:cNvSpPr txBox="1"/>
          <p:nvPr/>
        </p:nvSpPr>
        <p:spPr>
          <a:xfrm>
            <a:off x="3918056" y="5915601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Gill Sans Light"/>
              </a:rPr>
              <a:t>print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567CAD5-5F22-48BA-B762-B787BC906D31}"/>
              </a:ext>
            </a:extLst>
          </p:cNvPr>
          <p:cNvCxnSpPr>
            <a:cxnSpLocks/>
          </p:cNvCxnSpPr>
          <p:nvPr/>
        </p:nvCxnSpPr>
        <p:spPr>
          <a:xfrm>
            <a:off x="3144058" y="5444074"/>
            <a:ext cx="1387059" cy="4715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Freeform 45">
            <a:extLst>
              <a:ext uri="{FF2B5EF4-FFF2-40B4-BE49-F238E27FC236}">
                <a16:creationId xmlns:a16="http://schemas.microsoft.com/office/drawing/2014/main" id="{14435F38-29AB-4486-9A71-AC0243C5A8FB}"/>
              </a:ext>
            </a:extLst>
          </p:cNvPr>
          <p:cNvSpPr/>
          <p:nvPr/>
        </p:nvSpPr>
        <p:spPr>
          <a:xfrm>
            <a:off x="654413" y="2994114"/>
            <a:ext cx="2351677" cy="3300577"/>
          </a:xfrm>
          <a:custGeom>
            <a:avLst/>
            <a:gdLst>
              <a:gd name="connsiteX0" fmla="*/ 1654195 w 1654195"/>
              <a:gd name="connsiteY0" fmla="*/ 2997952 h 3812587"/>
              <a:gd name="connsiteX1" fmla="*/ 1432702 w 1654195"/>
              <a:gd name="connsiteY1" fmla="*/ 3647754 h 3812587"/>
              <a:gd name="connsiteX2" fmla="*/ 738688 w 1654195"/>
              <a:gd name="connsiteY2" fmla="*/ 3721596 h 3812587"/>
              <a:gd name="connsiteX3" fmla="*/ 236635 w 1654195"/>
              <a:gd name="connsiteY3" fmla="*/ 2525368 h 3812587"/>
              <a:gd name="connsiteX4" fmla="*/ 375 w 1654195"/>
              <a:gd name="connsiteY4" fmla="*/ 989472 h 3812587"/>
              <a:gd name="connsiteX5" fmla="*/ 177570 w 1654195"/>
              <a:gd name="connsiteY5" fmla="*/ 0 h 3812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4195" h="3812587">
                <a:moveTo>
                  <a:pt x="1654195" y="2997952"/>
                </a:moveTo>
                <a:cubicBezTo>
                  <a:pt x="1619740" y="3262549"/>
                  <a:pt x="1585286" y="3527147"/>
                  <a:pt x="1432702" y="3647754"/>
                </a:cubicBezTo>
                <a:cubicBezTo>
                  <a:pt x="1280118" y="3768361"/>
                  <a:pt x="938032" y="3908660"/>
                  <a:pt x="738688" y="3721596"/>
                </a:cubicBezTo>
                <a:cubicBezTo>
                  <a:pt x="539343" y="3534532"/>
                  <a:pt x="359687" y="2980722"/>
                  <a:pt x="236635" y="2525368"/>
                </a:cubicBezTo>
                <a:cubicBezTo>
                  <a:pt x="113583" y="2070014"/>
                  <a:pt x="10219" y="1410367"/>
                  <a:pt x="375" y="989472"/>
                </a:cubicBezTo>
                <a:cubicBezTo>
                  <a:pt x="-9469" y="568577"/>
                  <a:pt x="177570" y="0"/>
                  <a:pt x="177570" y="0"/>
                </a:cubicBezTo>
              </a:path>
            </a:pathLst>
          </a:custGeom>
          <a:ln>
            <a:solidFill>
              <a:srgbClr val="4F81BD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39" name="Freeform 46">
            <a:extLst>
              <a:ext uri="{FF2B5EF4-FFF2-40B4-BE49-F238E27FC236}">
                <a16:creationId xmlns:a16="http://schemas.microsoft.com/office/drawing/2014/main" id="{70B229D8-6293-4810-8722-AABC35C20F97}"/>
              </a:ext>
            </a:extLst>
          </p:cNvPr>
          <p:cNvSpPr/>
          <p:nvPr/>
        </p:nvSpPr>
        <p:spPr>
          <a:xfrm>
            <a:off x="8326493" y="1371601"/>
            <a:ext cx="3008744" cy="4081360"/>
          </a:xfrm>
          <a:custGeom>
            <a:avLst/>
            <a:gdLst>
              <a:gd name="connsiteX0" fmla="*/ 0 w 2055225"/>
              <a:gd name="connsiteY0" fmla="*/ 2095367 h 2387676"/>
              <a:gd name="connsiteX1" fmla="*/ 221493 w 2055225"/>
              <a:gd name="connsiteY1" fmla="*/ 2361196 h 2387676"/>
              <a:gd name="connsiteX2" fmla="*/ 1196066 w 2055225"/>
              <a:gd name="connsiteY2" fmla="*/ 2346428 h 2387676"/>
              <a:gd name="connsiteX3" fmla="*/ 1919612 w 2055225"/>
              <a:gd name="connsiteY3" fmla="*/ 2080599 h 2387676"/>
              <a:gd name="connsiteX4" fmla="*/ 2052508 w 2055225"/>
              <a:gd name="connsiteY4" fmla="*/ 1017286 h 2387676"/>
              <a:gd name="connsiteX5" fmla="*/ 1875313 w 2055225"/>
              <a:gd name="connsiteY5" fmla="*/ 116424 h 2387676"/>
              <a:gd name="connsiteX6" fmla="*/ 1151767 w 2055225"/>
              <a:gd name="connsiteY6" fmla="*/ 13046 h 2387676"/>
              <a:gd name="connsiteX7" fmla="*/ 472520 w 2055225"/>
              <a:gd name="connsiteY7" fmla="*/ 131192 h 2387676"/>
              <a:gd name="connsiteX8" fmla="*/ 251026 w 2055225"/>
              <a:gd name="connsiteY8" fmla="*/ 515166 h 2387676"/>
              <a:gd name="connsiteX0" fmla="*/ 0 w 2053606"/>
              <a:gd name="connsiteY0" fmla="*/ 2095367 h 2382030"/>
              <a:gd name="connsiteX1" fmla="*/ 221493 w 2053606"/>
              <a:gd name="connsiteY1" fmla="*/ 2361196 h 2382030"/>
              <a:gd name="connsiteX2" fmla="*/ 1380403 w 2053606"/>
              <a:gd name="connsiteY2" fmla="*/ 2333015 h 2382030"/>
              <a:gd name="connsiteX3" fmla="*/ 1919612 w 2053606"/>
              <a:gd name="connsiteY3" fmla="*/ 2080599 h 2382030"/>
              <a:gd name="connsiteX4" fmla="*/ 2052508 w 2053606"/>
              <a:gd name="connsiteY4" fmla="*/ 1017286 h 2382030"/>
              <a:gd name="connsiteX5" fmla="*/ 1875313 w 2053606"/>
              <a:gd name="connsiteY5" fmla="*/ 116424 h 2382030"/>
              <a:gd name="connsiteX6" fmla="*/ 1151767 w 2053606"/>
              <a:gd name="connsiteY6" fmla="*/ 13046 h 2382030"/>
              <a:gd name="connsiteX7" fmla="*/ 472520 w 2053606"/>
              <a:gd name="connsiteY7" fmla="*/ 131192 h 2382030"/>
              <a:gd name="connsiteX8" fmla="*/ 251026 w 2053606"/>
              <a:gd name="connsiteY8" fmla="*/ 515166 h 2382030"/>
              <a:gd name="connsiteX0" fmla="*/ 0 w 2053606"/>
              <a:gd name="connsiteY0" fmla="*/ 2095367 h 2382030"/>
              <a:gd name="connsiteX1" fmla="*/ 221493 w 2053606"/>
              <a:gd name="connsiteY1" fmla="*/ 2361196 h 2382030"/>
              <a:gd name="connsiteX2" fmla="*/ 1380403 w 2053606"/>
              <a:gd name="connsiteY2" fmla="*/ 2333015 h 2382030"/>
              <a:gd name="connsiteX3" fmla="*/ 1919612 w 2053606"/>
              <a:gd name="connsiteY3" fmla="*/ 2080599 h 2382030"/>
              <a:gd name="connsiteX4" fmla="*/ 2052508 w 2053606"/>
              <a:gd name="connsiteY4" fmla="*/ 1017286 h 2382030"/>
              <a:gd name="connsiteX5" fmla="*/ 1875313 w 2053606"/>
              <a:gd name="connsiteY5" fmla="*/ 116424 h 2382030"/>
              <a:gd name="connsiteX6" fmla="*/ 1151767 w 2053606"/>
              <a:gd name="connsiteY6" fmla="*/ 13046 h 2382030"/>
              <a:gd name="connsiteX7" fmla="*/ 472520 w 2053606"/>
              <a:gd name="connsiteY7" fmla="*/ 131192 h 2382030"/>
              <a:gd name="connsiteX8" fmla="*/ 251026 w 2053606"/>
              <a:gd name="connsiteY8" fmla="*/ 515166 h 2382030"/>
              <a:gd name="connsiteX0" fmla="*/ 0 w 2053606"/>
              <a:gd name="connsiteY0" fmla="*/ 2095367 h 2414995"/>
              <a:gd name="connsiteX1" fmla="*/ 826349 w 2053606"/>
              <a:gd name="connsiteY1" fmla="*/ 2401432 h 2414995"/>
              <a:gd name="connsiteX2" fmla="*/ 1380403 w 2053606"/>
              <a:gd name="connsiteY2" fmla="*/ 2333015 h 2414995"/>
              <a:gd name="connsiteX3" fmla="*/ 1919612 w 2053606"/>
              <a:gd name="connsiteY3" fmla="*/ 2080599 h 2414995"/>
              <a:gd name="connsiteX4" fmla="*/ 2052508 w 2053606"/>
              <a:gd name="connsiteY4" fmla="*/ 1017286 h 2414995"/>
              <a:gd name="connsiteX5" fmla="*/ 1875313 w 2053606"/>
              <a:gd name="connsiteY5" fmla="*/ 116424 h 2414995"/>
              <a:gd name="connsiteX6" fmla="*/ 1151767 w 2053606"/>
              <a:gd name="connsiteY6" fmla="*/ 13046 h 2414995"/>
              <a:gd name="connsiteX7" fmla="*/ 472520 w 2053606"/>
              <a:gd name="connsiteY7" fmla="*/ 131192 h 2414995"/>
              <a:gd name="connsiteX8" fmla="*/ 251026 w 2053606"/>
              <a:gd name="connsiteY8" fmla="*/ 515166 h 2414995"/>
              <a:gd name="connsiteX0" fmla="*/ 0 w 1984480"/>
              <a:gd name="connsiteY0" fmla="*/ 2537978 h 2570071"/>
              <a:gd name="connsiteX1" fmla="*/ 757223 w 1984480"/>
              <a:gd name="connsiteY1" fmla="*/ 2401432 h 2570071"/>
              <a:gd name="connsiteX2" fmla="*/ 1311277 w 1984480"/>
              <a:gd name="connsiteY2" fmla="*/ 2333015 h 2570071"/>
              <a:gd name="connsiteX3" fmla="*/ 1850486 w 1984480"/>
              <a:gd name="connsiteY3" fmla="*/ 2080599 h 2570071"/>
              <a:gd name="connsiteX4" fmla="*/ 1983382 w 1984480"/>
              <a:gd name="connsiteY4" fmla="*/ 1017286 h 2570071"/>
              <a:gd name="connsiteX5" fmla="*/ 1806187 w 1984480"/>
              <a:gd name="connsiteY5" fmla="*/ 116424 h 2570071"/>
              <a:gd name="connsiteX6" fmla="*/ 1082641 w 1984480"/>
              <a:gd name="connsiteY6" fmla="*/ 13046 h 2570071"/>
              <a:gd name="connsiteX7" fmla="*/ 403394 w 1984480"/>
              <a:gd name="connsiteY7" fmla="*/ 131192 h 2570071"/>
              <a:gd name="connsiteX8" fmla="*/ 181900 w 1984480"/>
              <a:gd name="connsiteY8" fmla="*/ 515166 h 2570071"/>
              <a:gd name="connsiteX0" fmla="*/ 0 w 1984480"/>
              <a:gd name="connsiteY0" fmla="*/ 2537978 h 2834267"/>
              <a:gd name="connsiteX1" fmla="*/ 734181 w 1984480"/>
              <a:gd name="connsiteY1" fmla="*/ 2830630 h 2834267"/>
              <a:gd name="connsiteX2" fmla="*/ 1311277 w 1984480"/>
              <a:gd name="connsiteY2" fmla="*/ 2333015 h 2834267"/>
              <a:gd name="connsiteX3" fmla="*/ 1850486 w 1984480"/>
              <a:gd name="connsiteY3" fmla="*/ 2080599 h 2834267"/>
              <a:gd name="connsiteX4" fmla="*/ 1983382 w 1984480"/>
              <a:gd name="connsiteY4" fmla="*/ 1017286 h 2834267"/>
              <a:gd name="connsiteX5" fmla="*/ 1806187 w 1984480"/>
              <a:gd name="connsiteY5" fmla="*/ 116424 h 2834267"/>
              <a:gd name="connsiteX6" fmla="*/ 1082641 w 1984480"/>
              <a:gd name="connsiteY6" fmla="*/ 13046 h 2834267"/>
              <a:gd name="connsiteX7" fmla="*/ 403394 w 1984480"/>
              <a:gd name="connsiteY7" fmla="*/ 131192 h 2834267"/>
              <a:gd name="connsiteX8" fmla="*/ 181900 w 1984480"/>
              <a:gd name="connsiteY8" fmla="*/ 515166 h 2834267"/>
              <a:gd name="connsiteX0" fmla="*/ 0 w 1984005"/>
              <a:gd name="connsiteY0" fmla="*/ 2537978 h 2831059"/>
              <a:gd name="connsiteX1" fmla="*/ 734181 w 1984005"/>
              <a:gd name="connsiteY1" fmla="*/ 2830630 h 2831059"/>
              <a:gd name="connsiteX2" fmla="*/ 1495614 w 1984005"/>
              <a:gd name="connsiteY2" fmla="*/ 2473845 h 2831059"/>
              <a:gd name="connsiteX3" fmla="*/ 1850486 w 1984005"/>
              <a:gd name="connsiteY3" fmla="*/ 2080599 h 2831059"/>
              <a:gd name="connsiteX4" fmla="*/ 1983382 w 1984005"/>
              <a:gd name="connsiteY4" fmla="*/ 1017286 h 2831059"/>
              <a:gd name="connsiteX5" fmla="*/ 1806187 w 1984005"/>
              <a:gd name="connsiteY5" fmla="*/ 116424 h 2831059"/>
              <a:gd name="connsiteX6" fmla="*/ 1082641 w 1984005"/>
              <a:gd name="connsiteY6" fmla="*/ 13046 h 2831059"/>
              <a:gd name="connsiteX7" fmla="*/ 403394 w 1984005"/>
              <a:gd name="connsiteY7" fmla="*/ 131192 h 2831059"/>
              <a:gd name="connsiteX8" fmla="*/ 181900 w 1984005"/>
              <a:gd name="connsiteY8" fmla="*/ 515166 h 2831059"/>
              <a:gd name="connsiteX0" fmla="*/ 0 w 1984005"/>
              <a:gd name="connsiteY0" fmla="*/ 2537978 h 2831059"/>
              <a:gd name="connsiteX1" fmla="*/ 734181 w 1984005"/>
              <a:gd name="connsiteY1" fmla="*/ 2830630 h 2831059"/>
              <a:gd name="connsiteX2" fmla="*/ 1495614 w 1984005"/>
              <a:gd name="connsiteY2" fmla="*/ 2473845 h 2831059"/>
              <a:gd name="connsiteX3" fmla="*/ 1850486 w 1984005"/>
              <a:gd name="connsiteY3" fmla="*/ 2080599 h 2831059"/>
              <a:gd name="connsiteX4" fmla="*/ 1983382 w 1984005"/>
              <a:gd name="connsiteY4" fmla="*/ 1017286 h 2831059"/>
              <a:gd name="connsiteX5" fmla="*/ 1806187 w 1984005"/>
              <a:gd name="connsiteY5" fmla="*/ 116424 h 2831059"/>
              <a:gd name="connsiteX6" fmla="*/ 1082641 w 1984005"/>
              <a:gd name="connsiteY6" fmla="*/ 13046 h 2831059"/>
              <a:gd name="connsiteX7" fmla="*/ 403394 w 1984005"/>
              <a:gd name="connsiteY7" fmla="*/ 131192 h 2831059"/>
              <a:gd name="connsiteX8" fmla="*/ 56636 w 1984005"/>
              <a:gd name="connsiteY8" fmla="*/ 313424 h 2831059"/>
              <a:gd name="connsiteX0" fmla="*/ 0 w 1984005"/>
              <a:gd name="connsiteY0" fmla="*/ 2537978 h 2831059"/>
              <a:gd name="connsiteX1" fmla="*/ 734181 w 1984005"/>
              <a:gd name="connsiteY1" fmla="*/ 2830630 h 2831059"/>
              <a:gd name="connsiteX2" fmla="*/ 1495614 w 1984005"/>
              <a:gd name="connsiteY2" fmla="*/ 2473845 h 2831059"/>
              <a:gd name="connsiteX3" fmla="*/ 1850486 w 1984005"/>
              <a:gd name="connsiteY3" fmla="*/ 2080599 h 2831059"/>
              <a:gd name="connsiteX4" fmla="*/ 1983382 w 1984005"/>
              <a:gd name="connsiteY4" fmla="*/ 1017286 h 2831059"/>
              <a:gd name="connsiteX5" fmla="*/ 1806187 w 1984005"/>
              <a:gd name="connsiteY5" fmla="*/ 116424 h 2831059"/>
              <a:gd name="connsiteX6" fmla="*/ 1082641 w 1984005"/>
              <a:gd name="connsiteY6" fmla="*/ 13046 h 2831059"/>
              <a:gd name="connsiteX7" fmla="*/ 403394 w 1984005"/>
              <a:gd name="connsiteY7" fmla="*/ 131192 h 2831059"/>
              <a:gd name="connsiteX8" fmla="*/ 56636 w 1984005"/>
              <a:gd name="connsiteY8" fmla="*/ 339455 h 2831059"/>
              <a:gd name="connsiteX0" fmla="*/ 0 w 1984005"/>
              <a:gd name="connsiteY0" fmla="*/ 2641130 h 2934211"/>
              <a:gd name="connsiteX1" fmla="*/ 734181 w 1984005"/>
              <a:gd name="connsiteY1" fmla="*/ 2933782 h 2934211"/>
              <a:gd name="connsiteX2" fmla="*/ 1495614 w 1984005"/>
              <a:gd name="connsiteY2" fmla="*/ 2576997 h 2934211"/>
              <a:gd name="connsiteX3" fmla="*/ 1850486 w 1984005"/>
              <a:gd name="connsiteY3" fmla="*/ 2183751 h 2934211"/>
              <a:gd name="connsiteX4" fmla="*/ 1983382 w 1984005"/>
              <a:gd name="connsiteY4" fmla="*/ 1120438 h 2934211"/>
              <a:gd name="connsiteX5" fmla="*/ 1806187 w 1984005"/>
              <a:gd name="connsiteY5" fmla="*/ 219576 h 2934211"/>
              <a:gd name="connsiteX6" fmla="*/ 1082641 w 1984005"/>
              <a:gd name="connsiteY6" fmla="*/ 116198 h 2934211"/>
              <a:gd name="connsiteX7" fmla="*/ 152866 w 1984005"/>
              <a:gd name="connsiteY7" fmla="*/ 26094 h 2934211"/>
              <a:gd name="connsiteX8" fmla="*/ 56636 w 1984005"/>
              <a:gd name="connsiteY8" fmla="*/ 442607 h 2934211"/>
              <a:gd name="connsiteX0" fmla="*/ 4021 w 1936782"/>
              <a:gd name="connsiteY0" fmla="*/ 2495740 h 2934320"/>
              <a:gd name="connsiteX1" fmla="*/ 686958 w 1936782"/>
              <a:gd name="connsiteY1" fmla="*/ 2933782 h 2934320"/>
              <a:gd name="connsiteX2" fmla="*/ 1448391 w 1936782"/>
              <a:gd name="connsiteY2" fmla="*/ 2576997 h 2934320"/>
              <a:gd name="connsiteX3" fmla="*/ 1803263 w 1936782"/>
              <a:gd name="connsiteY3" fmla="*/ 2183751 h 2934320"/>
              <a:gd name="connsiteX4" fmla="*/ 1936159 w 1936782"/>
              <a:gd name="connsiteY4" fmla="*/ 1120438 h 2934320"/>
              <a:gd name="connsiteX5" fmla="*/ 1758964 w 1936782"/>
              <a:gd name="connsiteY5" fmla="*/ 219576 h 2934320"/>
              <a:gd name="connsiteX6" fmla="*/ 1035418 w 1936782"/>
              <a:gd name="connsiteY6" fmla="*/ 116198 h 2934320"/>
              <a:gd name="connsiteX7" fmla="*/ 105643 w 1936782"/>
              <a:gd name="connsiteY7" fmla="*/ 26094 h 2934320"/>
              <a:gd name="connsiteX8" fmla="*/ 9413 w 1936782"/>
              <a:gd name="connsiteY8" fmla="*/ 442607 h 2934320"/>
              <a:gd name="connsiteX0" fmla="*/ 15675 w 1948436"/>
              <a:gd name="connsiteY0" fmla="*/ 2495740 h 2934320"/>
              <a:gd name="connsiteX1" fmla="*/ 698612 w 1948436"/>
              <a:gd name="connsiteY1" fmla="*/ 2933782 h 2934320"/>
              <a:gd name="connsiteX2" fmla="*/ 1460045 w 1948436"/>
              <a:gd name="connsiteY2" fmla="*/ 2576997 h 2934320"/>
              <a:gd name="connsiteX3" fmla="*/ 1814917 w 1948436"/>
              <a:gd name="connsiteY3" fmla="*/ 2183751 h 2934320"/>
              <a:gd name="connsiteX4" fmla="*/ 1947813 w 1948436"/>
              <a:gd name="connsiteY4" fmla="*/ 1120438 h 2934320"/>
              <a:gd name="connsiteX5" fmla="*/ 1770618 w 1948436"/>
              <a:gd name="connsiteY5" fmla="*/ 219576 h 2934320"/>
              <a:gd name="connsiteX6" fmla="*/ 1047072 w 1948436"/>
              <a:gd name="connsiteY6" fmla="*/ 116198 h 2934320"/>
              <a:gd name="connsiteX7" fmla="*/ 117297 w 1948436"/>
              <a:gd name="connsiteY7" fmla="*/ 26094 h 2934320"/>
              <a:gd name="connsiteX8" fmla="*/ 3985 w 1948436"/>
              <a:gd name="connsiteY8" fmla="*/ 505820 h 293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48436" h="2934320">
                <a:moveTo>
                  <a:pt x="15675" y="2495740"/>
                </a:moveTo>
                <a:cubicBezTo>
                  <a:pt x="26749" y="2607733"/>
                  <a:pt x="457884" y="2920239"/>
                  <a:pt x="698612" y="2933782"/>
                </a:cubicBezTo>
                <a:cubicBezTo>
                  <a:pt x="939340" y="2947325"/>
                  <a:pt x="1273994" y="2702002"/>
                  <a:pt x="1460045" y="2576997"/>
                </a:cubicBezTo>
                <a:cubicBezTo>
                  <a:pt x="1646096" y="2451992"/>
                  <a:pt x="1733622" y="2426511"/>
                  <a:pt x="1814917" y="2183751"/>
                </a:cubicBezTo>
                <a:cubicBezTo>
                  <a:pt x="1896212" y="1940991"/>
                  <a:pt x="1955196" y="1447800"/>
                  <a:pt x="1947813" y="1120438"/>
                </a:cubicBezTo>
                <a:cubicBezTo>
                  <a:pt x="1940430" y="793076"/>
                  <a:pt x="1920742" y="386949"/>
                  <a:pt x="1770618" y="219576"/>
                </a:cubicBezTo>
                <a:cubicBezTo>
                  <a:pt x="1620495" y="52203"/>
                  <a:pt x="1322625" y="148445"/>
                  <a:pt x="1047072" y="116198"/>
                </a:cubicBezTo>
                <a:cubicBezTo>
                  <a:pt x="771519" y="83951"/>
                  <a:pt x="267421" y="-57593"/>
                  <a:pt x="117297" y="26094"/>
                </a:cubicBezTo>
                <a:cubicBezTo>
                  <a:pt x="-32826" y="109781"/>
                  <a:pt x="3985" y="505820"/>
                  <a:pt x="3985" y="505820"/>
                </a:cubicBezTo>
              </a:path>
            </a:pathLst>
          </a:custGeom>
          <a:ln>
            <a:solidFill>
              <a:srgbClr val="4F81BD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Gill Sans Light"/>
            </a:endParaRPr>
          </a:p>
        </p:txBody>
      </p:sp>
      <p:sp>
        <p:nvSpPr>
          <p:cNvPr id="40" name="Title 3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Simple Example: Echo Server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C3E4E37-34A2-4550-AC9D-A797D212195B}"/>
              </a:ext>
            </a:extLst>
          </p:cNvPr>
          <p:cNvSpPr/>
          <p:nvPr/>
        </p:nvSpPr>
        <p:spPr>
          <a:xfrm>
            <a:off x="2453796" y="2270395"/>
            <a:ext cx="989338" cy="54642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ill Sans Light"/>
            </a:endParaRPr>
          </a:p>
        </p:txBody>
      </p:sp>
      <p:sp>
        <p:nvSpPr>
          <p:cNvPr id="48" name="Freeform 28">
            <a:extLst>
              <a:ext uri="{FF2B5EF4-FFF2-40B4-BE49-F238E27FC236}">
                <a16:creationId xmlns:a16="http://schemas.microsoft.com/office/drawing/2014/main" id="{B73CA20A-0DD1-4C80-AF52-F271194D58ED}"/>
              </a:ext>
            </a:extLst>
          </p:cNvPr>
          <p:cNvSpPr/>
          <p:nvPr/>
        </p:nvSpPr>
        <p:spPr>
          <a:xfrm rot="1032332">
            <a:off x="2606770" y="2835114"/>
            <a:ext cx="266515" cy="549203"/>
          </a:xfrm>
          <a:custGeom>
            <a:avLst/>
            <a:gdLst>
              <a:gd name="connsiteX0" fmla="*/ 44682 w 266515"/>
              <a:gd name="connsiteY0" fmla="*/ 0 h 767949"/>
              <a:gd name="connsiteX1" fmla="*/ 266176 w 266515"/>
              <a:gd name="connsiteY1" fmla="*/ 221524 h 767949"/>
              <a:gd name="connsiteX2" fmla="*/ 384 w 266515"/>
              <a:gd name="connsiteY2" fmla="*/ 413511 h 767949"/>
              <a:gd name="connsiteX3" fmla="*/ 207111 w 266515"/>
              <a:gd name="connsiteY3" fmla="*/ 635034 h 767949"/>
              <a:gd name="connsiteX4" fmla="*/ 207111 w 266515"/>
              <a:gd name="connsiteY4" fmla="*/ 767949 h 76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515" h="767949">
                <a:moveTo>
                  <a:pt x="44682" y="0"/>
                </a:moveTo>
                <a:cubicBezTo>
                  <a:pt x="159120" y="76302"/>
                  <a:pt x="273559" y="152605"/>
                  <a:pt x="266176" y="221524"/>
                </a:cubicBezTo>
                <a:cubicBezTo>
                  <a:pt x="258793" y="290443"/>
                  <a:pt x="10228" y="344593"/>
                  <a:pt x="384" y="413511"/>
                </a:cubicBezTo>
                <a:cubicBezTo>
                  <a:pt x="-9460" y="482429"/>
                  <a:pt x="172657" y="575961"/>
                  <a:pt x="207111" y="635034"/>
                </a:cubicBezTo>
                <a:cubicBezTo>
                  <a:pt x="241565" y="694107"/>
                  <a:pt x="207111" y="767949"/>
                  <a:pt x="207111" y="767949"/>
                </a:cubicBezTo>
              </a:path>
            </a:pathLst>
          </a:custGeom>
          <a:ln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9" name="Freeform 28">
            <a:extLst>
              <a:ext uri="{FF2B5EF4-FFF2-40B4-BE49-F238E27FC236}">
                <a16:creationId xmlns:a16="http://schemas.microsoft.com/office/drawing/2014/main" id="{B73CA20A-0DD1-4C80-AF52-F271194D58ED}"/>
              </a:ext>
            </a:extLst>
          </p:cNvPr>
          <p:cNvSpPr/>
          <p:nvPr/>
        </p:nvSpPr>
        <p:spPr>
          <a:xfrm rot="1032332">
            <a:off x="2462864" y="1547287"/>
            <a:ext cx="266515" cy="720936"/>
          </a:xfrm>
          <a:custGeom>
            <a:avLst/>
            <a:gdLst>
              <a:gd name="connsiteX0" fmla="*/ 44682 w 266515"/>
              <a:gd name="connsiteY0" fmla="*/ 0 h 767949"/>
              <a:gd name="connsiteX1" fmla="*/ 266176 w 266515"/>
              <a:gd name="connsiteY1" fmla="*/ 221524 h 767949"/>
              <a:gd name="connsiteX2" fmla="*/ 384 w 266515"/>
              <a:gd name="connsiteY2" fmla="*/ 413511 h 767949"/>
              <a:gd name="connsiteX3" fmla="*/ 207111 w 266515"/>
              <a:gd name="connsiteY3" fmla="*/ 635034 h 767949"/>
              <a:gd name="connsiteX4" fmla="*/ 207111 w 266515"/>
              <a:gd name="connsiteY4" fmla="*/ 767949 h 76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515" h="767949">
                <a:moveTo>
                  <a:pt x="44682" y="0"/>
                </a:moveTo>
                <a:cubicBezTo>
                  <a:pt x="159120" y="76302"/>
                  <a:pt x="273559" y="152605"/>
                  <a:pt x="266176" y="221524"/>
                </a:cubicBezTo>
                <a:cubicBezTo>
                  <a:pt x="258793" y="290443"/>
                  <a:pt x="10228" y="344593"/>
                  <a:pt x="384" y="413511"/>
                </a:cubicBezTo>
                <a:cubicBezTo>
                  <a:pt x="-9460" y="482429"/>
                  <a:pt x="172657" y="575961"/>
                  <a:pt x="207111" y="635034"/>
                </a:cubicBezTo>
                <a:cubicBezTo>
                  <a:pt x="241565" y="694107"/>
                  <a:pt x="207111" y="767949"/>
                  <a:pt x="207111" y="767949"/>
                </a:cubicBezTo>
              </a:path>
            </a:pathLst>
          </a:custGeom>
          <a:ln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50" name="Freeform 30">
            <a:extLst>
              <a:ext uri="{FF2B5EF4-FFF2-40B4-BE49-F238E27FC236}">
                <a16:creationId xmlns:a16="http://schemas.microsoft.com/office/drawing/2014/main" id="{EC5B8904-7774-4730-B220-A21A87C06A4E}"/>
              </a:ext>
            </a:extLst>
          </p:cNvPr>
          <p:cNvSpPr/>
          <p:nvPr/>
        </p:nvSpPr>
        <p:spPr>
          <a:xfrm rot="1053436">
            <a:off x="8094211" y="2098661"/>
            <a:ext cx="266515" cy="1059652"/>
          </a:xfrm>
          <a:custGeom>
            <a:avLst/>
            <a:gdLst>
              <a:gd name="connsiteX0" fmla="*/ 44682 w 266515"/>
              <a:gd name="connsiteY0" fmla="*/ 0 h 767949"/>
              <a:gd name="connsiteX1" fmla="*/ 266176 w 266515"/>
              <a:gd name="connsiteY1" fmla="*/ 221524 h 767949"/>
              <a:gd name="connsiteX2" fmla="*/ 384 w 266515"/>
              <a:gd name="connsiteY2" fmla="*/ 413511 h 767949"/>
              <a:gd name="connsiteX3" fmla="*/ 207111 w 266515"/>
              <a:gd name="connsiteY3" fmla="*/ 635034 h 767949"/>
              <a:gd name="connsiteX4" fmla="*/ 207111 w 266515"/>
              <a:gd name="connsiteY4" fmla="*/ 767949 h 76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515" h="767949">
                <a:moveTo>
                  <a:pt x="44682" y="0"/>
                </a:moveTo>
                <a:cubicBezTo>
                  <a:pt x="159120" y="76302"/>
                  <a:pt x="273559" y="152605"/>
                  <a:pt x="266176" y="221524"/>
                </a:cubicBezTo>
                <a:cubicBezTo>
                  <a:pt x="258793" y="290443"/>
                  <a:pt x="10228" y="344593"/>
                  <a:pt x="384" y="413511"/>
                </a:cubicBezTo>
                <a:cubicBezTo>
                  <a:pt x="-9460" y="482429"/>
                  <a:pt x="172657" y="575961"/>
                  <a:pt x="207111" y="635034"/>
                </a:cubicBezTo>
                <a:cubicBezTo>
                  <a:pt x="241565" y="694107"/>
                  <a:pt x="207111" y="767949"/>
                  <a:pt x="207111" y="767949"/>
                </a:cubicBezTo>
              </a:path>
            </a:pathLst>
          </a:custGeom>
          <a:ln>
            <a:solidFill>
              <a:srgbClr val="4F81BD"/>
            </a:solidFill>
            <a:prstDash val="dash"/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4E7D4B9-CAC1-4F35-9189-8B9B50620EBB}"/>
              </a:ext>
            </a:extLst>
          </p:cNvPr>
          <p:cNvSpPr txBox="1"/>
          <p:nvPr/>
        </p:nvSpPr>
        <p:spPr>
          <a:xfrm>
            <a:off x="7789701" y="2090318"/>
            <a:ext cx="655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Gill Sans Light"/>
              </a:rPr>
              <a:t>wait</a:t>
            </a:r>
          </a:p>
        </p:txBody>
      </p:sp>
      <p:sp>
        <p:nvSpPr>
          <p:cNvPr id="59" name="Right Arrow 58"/>
          <p:cNvSpPr/>
          <p:nvPr/>
        </p:nvSpPr>
        <p:spPr bwMode="auto">
          <a:xfrm rot="635344">
            <a:off x="4701058" y="2511455"/>
            <a:ext cx="1936770" cy="579399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60" name="Right Arrow 59"/>
          <p:cNvSpPr/>
          <p:nvPr/>
        </p:nvSpPr>
        <p:spPr bwMode="auto">
          <a:xfrm rot="9956113">
            <a:off x="4659059" y="4555140"/>
            <a:ext cx="1936770" cy="579399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2FE4B10-CC9E-41DA-BCEA-8D4CFB31DDD9}"/>
              </a:ext>
            </a:extLst>
          </p:cNvPr>
          <p:cNvSpPr/>
          <p:nvPr/>
        </p:nvSpPr>
        <p:spPr>
          <a:xfrm>
            <a:off x="2743200" y="3028890"/>
            <a:ext cx="42742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Consolas" panose="020B0609020204030204" pitchFamily="49" charset="0"/>
                <a:cs typeface="Courier"/>
              </a:rPr>
              <a:t>n = read(</a:t>
            </a:r>
            <a:r>
              <a:rPr lang="en-US" sz="2000" b="1" dirty="0" err="1">
                <a:latin typeface="Consolas" panose="020B0609020204030204" pitchFamily="49" charset="0"/>
                <a:cs typeface="Courier"/>
              </a:rPr>
              <a:t>sockfd,rcvbuf</a:t>
            </a:r>
            <a:r>
              <a:rPr lang="en-US" sz="2000" b="1" dirty="0">
                <a:latin typeface="Consolas" panose="020B0609020204030204" pitchFamily="49" charset="0"/>
                <a:cs typeface="Courier"/>
              </a:rPr>
              <a:t>, …); </a:t>
            </a:r>
            <a:endParaRPr lang="en-US" sz="2000" b="1" dirty="0">
              <a:latin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45829" y="3527061"/>
            <a:ext cx="811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>
                <a:latin typeface="Gill Sans Light"/>
              </a:rPr>
              <a:t>Client</a:t>
            </a:r>
          </a:p>
          <a:p>
            <a:pPr algn="ctr"/>
            <a:r>
              <a:rPr lang="en-US" sz="1600" b="0" dirty="0">
                <a:latin typeface="Gill Sans Light"/>
              </a:rPr>
              <a:t>Socket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629738" y="3493500"/>
            <a:ext cx="811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>
                <a:latin typeface="Gill Sans Light"/>
              </a:rPr>
              <a:t>Server</a:t>
            </a:r>
          </a:p>
          <a:p>
            <a:pPr algn="ctr"/>
            <a:r>
              <a:rPr lang="en-US" sz="1600" b="0" dirty="0">
                <a:latin typeface="Gill Sans Light"/>
              </a:rPr>
              <a:t>Socket</a:t>
            </a:r>
          </a:p>
        </p:txBody>
      </p:sp>
    </p:spTree>
    <p:extLst>
      <p:ext uri="{BB962C8B-B14F-4D97-AF65-F5344CB8AC3E}">
        <p14:creationId xmlns:p14="http://schemas.microsoft.com/office/powerpoint/2010/main" val="28845113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  <p:bldP spid="14" grpId="0" animBg="1"/>
      <p:bldP spid="16" grpId="0" animBg="1"/>
      <p:bldP spid="20" grpId="0"/>
      <p:bldP spid="22" grpId="0" animBg="1"/>
      <p:bldP spid="23" grpId="0"/>
      <p:bldP spid="24" grpId="0" animBg="1"/>
      <p:bldP spid="25" grpId="0"/>
      <p:bldP spid="36" grpId="0"/>
      <p:bldP spid="38" grpId="0" animBg="1"/>
      <p:bldP spid="39" grpId="0" animBg="1"/>
      <p:bldP spid="45" grpId="0" animBg="1"/>
      <p:bldP spid="48" grpId="0" animBg="1"/>
      <p:bldP spid="49" grpId="0" animBg="1"/>
      <p:bldP spid="50" grpId="0" animBg="1"/>
      <p:bldP spid="54" grpId="0"/>
      <p:bldP spid="59" grpId="0" animBg="1"/>
      <p:bldP spid="60" grpId="0" animBg="1"/>
      <p:bldP spid="2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Echo client-server example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1981200" y="762000"/>
            <a:ext cx="9525000" cy="2554545"/>
          </a:xfrm>
          <a:prstGeom prst="rect">
            <a:avLst/>
          </a:prstGeom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void client(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sockfd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n;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char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sndbuf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[MAXIN]; char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rcvbuf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[MAXOUT];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while (1) {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fgets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sndbuf,MAXIN,stdin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);		    /* prompt */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write(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sockfd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sndbuf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strlen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sndbuf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)+1); /* send (including null terminator) */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memset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(rcvbuf,0,MAXOUT);                 /* clear */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n=read(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sockfd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rcvbuf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, MAXOUT);          /* receive */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write(STDOUT_FILENO,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rcvbuf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, n);	    /* echo */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33766" y="3955519"/>
            <a:ext cx="7000835" cy="2893100"/>
          </a:xfrm>
          <a:prstGeom prst="rect">
            <a:avLst/>
          </a:prstGeom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void server(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consockfd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char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reqbuf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[MAXREQ];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n;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while (1) {                   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memset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(reqbuf,0, MAXREQ);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len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= read(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consockfd,reqbuf,MAXREQ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); /*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Recv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*/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if (n &lt;= 0) return;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write(STDOUT_FILENO,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reqbuf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, n); 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  write(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consockfd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600" b="0" dirty="0" err="1">
                <a:latin typeface="Consolas" charset="0"/>
                <a:ea typeface="Consolas" charset="0"/>
                <a:cs typeface="Consolas" charset="0"/>
              </a:rPr>
              <a:t>reqbuf</a:t>
            </a:r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, n); /* echo*/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  }</a:t>
            </a:r>
          </a:p>
          <a:p>
            <a:r>
              <a:rPr lang="en-US" sz="16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6" name="Freeform 5"/>
          <p:cNvSpPr/>
          <p:nvPr/>
        </p:nvSpPr>
        <p:spPr>
          <a:xfrm>
            <a:off x="2691495" y="2161346"/>
            <a:ext cx="4863574" cy="3162648"/>
          </a:xfrm>
          <a:custGeom>
            <a:avLst/>
            <a:gdLst>
              <a:gd name="connsiteX0" fmla="*/ 4083817 w 4863574"/>
              <a:gd name="connsiteY0" fmla="*/ 0 h 3162648"/>
              <a:gd name="connsiteX1" fmla="*/ 4572311 w 4863574"/>
              <a:gd name="connsiteY1" fmla="*/ 928036 h 3162648"/>
              <a:gd name="connsiteX2" fmla="*/ 163652 w 4863574"/>
              <a:gd name="connsiteY2" fmla="*/ 2124713 h 3162648"/>
              <a:gd name="connsiteX3" fmla="*/ 871968 w 4863574"/>
              <a:gd name="connsiteY3" fmla="*/ 3162648 h 3162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3574" h="3162648">
                <a:moveTo>
                  <a:pt x="4083817" y="0"/>
                </a:moveTo>
                <a:cubicBezTo>
                  <a:pt x="4654744" y="286958"/>
                  <a:pt x="5225672" y="573917"/>
                  <a:pt x="4572311" y="928036"/>
                </a:cubicBezTo>
                <a:cubicBezTo>
                  <a:pt x="3918950" y="1282155"/>
                  <a:pt x="780376" y="1752278"/>
                  <a:pt x="163652" y="2124713"/>
                </a:cubicBezTo>
                <a:cubicBezTo>
                  <a:pt x="-453072" y="2497148"/>
                  <a:pt x="871968" y="3162648"/>
                  <a:pt x="871968" y="3162648"/>
                </a:cubicBezTo>
              </a:path>
            </a:pathLst>
          </a:custGeom>
          <a:ln w="57150" cmpd="sng">
            <a:solidFill>
              <a:srgbClr val="FF0000"/>
            </a:solidFill>
            <a:headEnd type="none"/>
            <a:tailEnd type="triangle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438400" y="2057400"/>
            <a:ext cx="4343400" cy="2286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581400" y="5257800"/>
            <a:ext cx="4114800" cy="2286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96540" y="5968022"/>
            <a:ext cx="5486400" cy="228600"/>
          </a:xfrm>
          <a:prstGeom prst="rect">
            <a:avLst/>
          </a:prstGeom>
          <a:noFill/>
          <a:ln w="38100" cap="flat" cmpd="sng" algn="ctr">
            <a:solidFill>
              <a:srgbClr val="1C31C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600201" y="2661998"/>
            <a:ext cx="8550629" cy="3434003"/>
          </a:xfrm>
          <a:custGeom>
            <a:avLst/>
            <a:gdLst>
              <a:gd name="connsiteX0" fmla="*/ 7561943 w 8629325"/>
              <a:gd name="connsiteY0" fmla="*/ 3138226 h 3138226"/>
              <a:gd name="connsiteX1" fmla="*/ 8038225 w 8629325"/>
              <a:gd name="connsiteY1" fmla="*/ 2014814 h 3138226"/>
              <a:gd name="connsiteX2" fmla="*/ 442141 w 8629325"/>
              <a:gd name="connsiteY2" fmla="*/ 634972 h 3138226"/>
              <a:gd name="connsiteX3" fmla="*/ 857361 w 8629325"/>
              <a:gd name="connsiteY3" fmla="*/ 0 h 3138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9325" h="3138226">
                <a:moveTo>
                  <a:pt x="7561943" y="3138226"/>
                </a:moveTo>
                <a:cubicBezTo>
                  <a:pt x="8393401" y="2785124"/>
                  <a:pt x="9224859" y="2432023"/>
                  <a:pt x="8038225" y="2014814"/>
                </a:cubicBezTo>
                <a:cubicBezTo>
                  <a:pt x="6851591" y="1597605"/>
                  <a:pt x="1638952" y="970774"/>
                  <a:pt x="442141" y="634972"/>
                </a:cubicBezTo>
                <a:cubicBezTo>
                  <a:pt x="-754670" y="299170"/>
                  <a:pt x="857361" y="0"/>
                  <a:pt x="857361" y="0"/>
                </a:cubicBezTo>
              </a:path>
            </a:pathLst>
          </a:custGeom>
          <a:ln w="57150" cmpd="sng">
            <a:solidFill>
              <a:srgbClr val="1C31CA"/>
            </a:solidFill>
            <a:headEnd type="none"/>
            <a:tailEnd type="triangle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438400" y="2554167"/>
            <a:ext cx="3886200" cy="228600"/>
          </a:xfrm>
          <a:prstGeom prst="rect">
            <a:avLst/>
          </a:prstGeom>
          <a:noFill/>
          <a:ln w="38100" cap="flat" cmpd="sng" algn="ctr">
            <a:solidFill>
              <a:srgbClr val="1C31C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7087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7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4E60F-3F13-4455-AEEF-F268A56B6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Assumptions are we Making?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1AA08-3835-4402-BF88-E9E170301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Reliable</a:t>
            </a:r>
          </a:p>
          <a:p>
            <a:pPr lvl="1"/>
            <a:r>
              <a:rPr lang="en-US" dirty="0"/>
              <a:t>Write to a file =&gt; Read it back.  Nothing is lost. </a:t>
            </a:r>
          </a:p>
          <a:p>
            <a:pPr lvl="1"/>
            <a:r>
              <a:rPr lang="en-US" dirty="0"/>
              <a:t>Write to a (TCP) socket =&gt; Read from the other side, same.</a:t>
            </a:r>
          </a:p>
          <a:p>
            <a:pPr lvl="1"/>
            <a:r>
              <a:rPr lang="en-US" dirty="0"/>
              <a:t>Like pipes</a:t>
            </a:r>
          </a:p>
          <a:p>
            <a:r>
              <a:rPr lang="en-US" dirty="0"/>
              <a:t>In order (sequential stream)</a:t>
            </a:r>
          </a:p>
          <a:p>
            <a:pPr lvl="1"/>
            <a:r>
              <a:rPr lang="en-US" dirty="0"/>
              <a:t>Write X then write Y =&gt; read gets X then read gets 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ready?</a:t>
            </a:r>
          </a:p>
          <a:p>
            <a:pPr lvl="1"/>
            <a:r>
              <a:rPr lang="en-US" dirty="0"/>
              <a:t>File read gets whatever is there at the time.  </a:t>
            </a:r>
          </a:p>
          <a:p>
            <a:pPr lvl="1"/>
            <a:r>
              <a:rPr lang="en-US" dirty="0"/>
              <a:t>Assumes writing already took place</a:t>
            </a:r>
          </a:p>
          <a:p>
            <a:pPr lvl="1"/>
            <a:r>
              <a:rPr lang="en-US" dirty="0"/>
              <a:t>Blocks if nothing has arrived yet</a:t>
            </a:r>
          </a:p>
          <a:p>
            <a:pPr lvl="1"/>
            <a:r>
              <a:rPr lang="en-US" dirty="0"/>
              <a:t>Like pipes!</a:t>
            </a:r>
          </a:p>
        </p:txBody>
      </p:sp>
    </p:spTree>
    <p:extLst>
      <p:ext uri="{BB962C8B-B14F-4D97-AF65-F5344CB8AC3E}">
        <p14:creationId xmlns:p14="http://schemas.microsoft.com/office/powerpoint/2010/main" val="4581583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D30C3-72F0-4A10-AC3E-37B33EB4A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E1BA7-2845-4AD4-9578-103A2CF0F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11658600" cy="5562600"/>
          </a:xfrm>
        </p:spPr>
        <p:txBody>
          <a:bodyPr>
            <a:normAutofit/>
          </a:bodyPr>
          <a:lstStyle/>
          <a:p>
            <a:r>
              <a:rPr lang="en-US" dirty="0"/>
              <a:t>File systems provide a collection of permanent objects in a structured name space:</a:t>
            </a:r>
          </a:p>
          <a:p>
            <a:pPr lvl="1"/>
            <a:r>
              <a:rPr lang="en-US" dirty="0"/>
              <a:t>Processes open, read/write/close them</a:t>
            </a:r>
          </a:p>
          <a:p>
            <a:pPr lvl="1"/>
            <a:r>
              <a:rPr lang="en-US" dirty="0"/>
              <a:t>Files exist independently of processes</a:t>
            </a:r>
          </a:p>
          <a:p>
            <a:pPr lvl="1"/>
            <a:r>
              <a:rPr lang="en-US" dirty="0"/>
              <a:t>Easy to name what file to </a:t>
            </a:r>
            <a:r>
              <a:rPr lang="en-US" dirty="0">
                <a:latin typeface="Consolas" panose="020B0609020204030204" pitchFamily="49" charset="0"/>
              </a:rPr>
              <a:t>open()</a:t>
            </a:r>
          </a:p>
          <a:p>
            <a:r>
              <a:rPr lang="en-US" dirty="0"/>
              <a:t>Pipes: one-way communication between processes on same (physical) machine</a:t>
            </a:r>
          </a:p>
          <a:p>
            <a:pPr lvl="1"/>
            <a:r>
              <a:rPr lang="en-US" dirty="0"/>
              <a:t>Single queue</a:t>
            </a:r>
          </a:p>
          <a:p>
            <a:pPr lvl="1"/>
            <a:r>
              <a:rPr lang="en-US" dirty="0"/>
              <a:t>Created transiently by a call to </a:t>
            </a:r>
            <a:r>
              <a:rPr lang="en-US" dirty="0">
                <a:latin typeface="Consolas" panose="020B0609020204030204" pitchFamily="49" charset="0"/>
              </a:rPr>
              <a:t>pipe()</a:t>
            </a:r>
          </a:p>
          <a:p>
            <a:pPr lvl="1"/>
            <a:r>
              <a:rPr lang="en-US" dirty="0"/>
              <a:t>Passed from parent to children (descriptors inherited from parent process)</a:t>
            </a:r>
          </a:p>
          <a:p>
            <a:r>
              <a:rPr lang="en-US" dirty="0"/>
              <a:t>Sockets: two-way communication between processes on same or different machine</a:t>
            </a:r>
          </a:p>
          <a:p>
            <a:pPr lvl="1"/>
            <a:r>
              <a:rPr lang="en-US" dirty="0"/>
              <a:t>Two queues (one in each direction)</a:t>
            </a:r>
          </a:p>
          <a:p>
            <a:pPr lvl="1"/>
            <a:r>
              <a:rPr lang="en-US" dirty="0"/>
              <a:t>Processes can be on separate machines: no common ancestor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How do we </a:t>
            </a:r>
            <a:r>
              <a:rPr lang="en-US" i="1" dirty="0">
                <a:solidFill>
                  <a:srgbClr val="FF0000"/>
                </a:solidFill>
              </a:rPr>
              <a:t>name</a:t>
            </a:r>
            <a:r>
              <a:rPr lang="en-US" dirty="0">
                <a:solidFill>
                  <a:srgbClr val="FF0000"/>
                </a:solidFill>
              </a:rPr>
              <a:t> the objects we are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open</a:t>
            </a:r>
            <a:r>
              <a:rPr lang="en-US" dirty="0">
                <a:solidFill>
                  <a:srgbClr val="FF0000"/>
                </a:solidFill>
              </a:rPr>
              <a:t>ing?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How do independent programs know that others wants to “talk” to them?</a:t>
            </a:r>
          </a:p>
        </p:txBody>
      </p:sp>
    </p:spTree>
    <p:extLst>
      <p:ext uri="{BB962C8B-B14F-4D97-AF65-F5344CB8AC3E}">
        <p14:creationId xmlns:p14="http://schemas.microsoft.com/office/powerpoint/2010/main" val="2673637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AA220-6C5D-486E-922B-CE5F23DF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Namespaces for Communication over 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249CD-EB9E-4D67-8011-622DFF891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Hostname</a:t>
            </a:r>
          </a:p>
          <a:p>
            <a:pPr lvl="1"/>
            <a:r>
              <a:rPr lang="en-US" dirty="0"/>
              <a:t>www.eecs.berkeley.edu</a:t>
            </a:r>
          </a:p>
          <a:p>
            <a:r>
              <a:rPr lang="en-US" dirty="0"/>
              <a:t>IP address</a:t>
            </a:r>
          </a:p>
          <a:p>
            <a:pPr lvl="1"/>
            <a:r>
              <a:rPr lang="en-US" dirty="0"/>
              <a:t>128.32.244.172  (IPv4, 32-bit Integer)</a:t>
            </a:r>
          </a:p>
          <a:p>
            <a:pPr lvl="1"/>
            <a:r>
              <a:rPr lang="en-US" dirty="0"/>
              <a:t>2607:f140:0:81::f (IPv6, 128-bit Integer)</a:t>
            </a:r>
          </a:p>
          <a:p>
            <a:r>
              <a:rPr lang="en-US" dirty="0"/>
              <a:t>Port Number</a:t>
            </a:r>
          </a:p>
          <a:p>
            <a:pPr lvl="1"/>
            <a:r>
              <a:rPr lang="en-US" dirty="0"/>
              <a:t>0-1023 are “</a:t>
            </a:r>
            <a:r>
              <a:rPr lang="en-US" dirty="0">
                <a:hlinkClick r:id="rId3"/>
              </a:rPr>
              <a:t>well known</a:t>
            </a:r>
            <a:r>
              <a:rPr lang="en-US" dirty="0"/>
              <a:t>” or “system” ports</a:t>
            </a:r>
          </a:p>
          <a:p>
            <a:pPr lvl="2"/>
            <a:r>
              <a:rPr lang="en-US" dirty="0"/>
              <a:t>Superuser privileges to bind to one</a:t>
            </a:r>
          </a:p>
          <a:p>
            <a:pPr lvl="1"/>
            <a:r>
              <a:rPr lang="en-US" dirty="0"/>
              <a:t>1024 – 49151 are “registered” ports (</a:t>
            </a:r>
            <a:r>
              <a:rPr lang="en-US" dirty="0">
                <a:hlinkClick r:id="rId4"/>
              </a:rPr>
              <a:t>registry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Assigned by IANA for specific services</a:t>
            </a:r>
          </a:p>
          <a:p>
            <a:pPr lvl="1"/>
            <a:r>
              <a:rPr lang="en-US" dirty="0"/>
              <a:t>49152–65535 (2</a:t>
            </a:r>
            <a:r>
              <a:rPr lang="en-US" baseline="30000" dirty="0"/>
              <a:t>15</a:t>
            </a:r>
            <a:r>
              <a:rPr lang="en-US" dirty="0"/>
              <a:t>+2</a:t>
            </a:r>
            <a:r>
              <a:rPr lang="en-US" baseline="30000" dirty="0"/>
              <a:t>14</a:t>
            </a:r>
            <a:r>
              <a:rPr lang="en-US" dirty="0"/>
              <a:t> to 2</a:t>
            </a:r>
            <a:r>
              <a:rPr lang="en-US" baseline="30000" dirty="0"/>
              <a:t>16</a:t>
            </a:r>
            <a:r>
              <a:rPr lang="en-US" dirty="0"/>
              <a:t>−1) are “dynamic” or “private”</a:t>
            </a:r>
          </a:p>
          <a:p>
            <a:pPr lvl="2"/>
            <a:r>
              <a:rPr lang="en-US" dirty="0"/>
              <a:t>Automatically allocated as “ephemeral ports”</a:t>
            </a:r>
          </a:p>
        </p:txBody>
      </p:sp>
    </p:spTree>
    <p:extLst>
      <p:ext uri="{BB962C8B-B14F-4D97-AF65-F5344CB8AC3E}">
        <p14:creationId xmlns:p14="http://schemas.microsoft.com/office/powerpoint/2010/main" val="42786843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2A4E-17A5-40A0-B22B-32047C3D8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Connection Setup over TCP/IP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6D386-0965-4368-A7E5-B19FAC222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39744"/>
            <a:ext cx="10515600" cy="2720058"/>
          </a:xfrm>
        </p:spPr>
        <p:txBody>
          <a:bodyPr>
            <a:normAutofit/>
          </a:bodyPr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Special kind of socket: </a:t>
            </a:r>
            <a:r>
              <a:rPr lang="en-US" altLang="ko-KR" b="1" dirty="0">
                <a:latin typeface="Gill Sans Light"/>
                <a:ea typeface="굴림" panose="020B0600000101010101" pitchFamily="34" charset="-127"/>
              </a:rPr>
              <a:t>server socket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Has file descriptor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Can’t read or write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Two operations:</a:t>
            </a:r>
          </a:p>
          <a:p>
            <a:pPr marL="914400" lvl="1" indent="-45720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b="1" dirty="0">
                <a:latin typeface="Gill Sans Light"/>
                <a:ea typeface="굴림" panose="020B0600000101010101" pitchFamily="34" charset="-127"/>
              </a:rPr>
              <a:t>listen()</a:t>
            </a: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: Start allowing clients to connect</a:t>
            </a:r>
          </a:p>
          <a:p>
            <a:pPr marL="914400" lvl="1" indent="-45720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b="1" dirty="0">
                <a:latin typeface="Gill Sans Light"/>
                <a:ea typeface="굴림" panose="020B0600000101010101" pitchFamily="34" charset="-127"/>
              </a:rPr>
              <a:t>accept()</a:t>
            </a: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: Create a </a:t>
            </a:r>
            <a:r>
              <a:rPr lang="en-US" altLang="ko-KR" i="1" dirty="0">
                <a:latin typeface="Gill Sans Light"/>
                <a:ea typeface="굴림" panose="020B0600000101010101" pitchFamily="34" charset="-127"/>
              </a:rPr>
              <a:t>new socket</a:t>
            </a: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 for a </a:t>
            </a:r>
            <a:r>
              <a:rPr lang="en-US" altLang="ko-KR" i="1" dirty="0">
                <a:latin typeface="Gill Sans Light"/>
                <a:ea typeface="굴림" panose="020B0600000101010101" pitchFamily="34" charset="-127"/>
              </a:rPr>
              <a:t>particular </a:t>
            </a: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client</a:t>
            </a:r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41B0C82D-AE6F-408D-8226-8034C4D0D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247" y="2803270"/>
            <a:ext cx="1052970" cy="879904"/>
          </a:xfrm>
          <a:prstGeom prst="ellipse">
            <a:avLst/>
          </a:prstGeom>
          <a:solidFill>
            <a:srgbClr val="53FB25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socket</a:t>
            </a:r>
          </a:p>
        </p:txBody>
      </p:sp>
      <p:sp>
        <p:nvSpPr>
          <p:cNvPr id="8" name="Cloud">
            <a:extLst>
              <a:ext uri="{FF2B5EF4-FFF2-40B4-BE49-F238E27FC236}">
                <a16:creationId xmlns:a16="http://schemas.microsoft.com/office/drawing/2014/main" id="{E890EE24-4757-4066-A224-5769B8D0BBB2}"/>
              </a:ext>
            </a:extLst>
          </p:cNvPr>
          <p:cNvSpPr>
            <a:spLocks noChangeAspect="1" noEditPoints="1" noChangeArrowheads="1"/>
          </p:cNvSpPr>
          <p:nvPr/>
        </p:nvSpPr>
        <p:spPr bwMode="auto">
          <a:xfrm>
            <a:off x="3326001" y="1272685"/>
            <a:ext cx="3708284" cy="2493333"/>
          </a:xfrm>
          <a:custGeom>
            <a:avLst/>
            <a:gdLst>
              <a:gd name="T0" fmla="*/ 7 w 21600"/>
              <a:gd name="T1" fmla="*/ 767 h 21600"/>
              <a:gd name="T2" fmla="*/ 1094 w 21600"/>
              <a:gd name="T3" fmla="*/ 1531 h 21600"/>
              <a:gd name="T4" fmla="*/ 2185 w 21600"/>
              <a:gd name="T5" fmla="*/ 767 h 21600"/>
              <a:gd name="T6" fmla="*/ 1094 w 21600"/>
              <a:gd name="T7" fmla="*/ 8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3 w 21600"/>
              <a:gd name="T13" fmla="*/ 3269 h 21600"/>
              <a:gd name="T14" fmla="*/ 17086 w 21600"/>
              <a:gd name="T15" fmla="*/ 1733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>
              <a:latin typeface="Gill Sans Light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07001ED-A10A-4823-B743-A253E9C5EAA9}"/>
              </a:ext>
            </a:extLst>
          </p:cNvPr>
          <p:cNvGrpSpPr/>
          <p:nvPr/>
        </p:nvGrpSpPr>
        <p:grpSpPr>
          <a:xfrm>
            <a:off x="3259873" y="1806715"/>
            <a:ext cx="3447710" cy="1164077"/>
            <a:chOff x="2200954" y="1787932"/>
            <a:chExt cx="3699806" cy="1062066"/>
          </a:xfrm>
        </p:grpSpPr>
        <p:sp>
          <p:nvSpPr>
            <p:cNvPr id="10" name="Text Box 10">
              <a:extLst>
                <a:ext uri="{FF2B5EF4-FFF2-40B4-BE49-F238E27FC236}">
                  <a16:creationId xmlns:a16="http://schemas.microsoft.com/office/drawing/2014/main" id="{BB715A6C-6959-4B60-9919-FAD0E7501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547700">
              <a:off x="2598369" y="1973776"/>
              <a:ext cx="2874458" cy="3065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20000"/>
                </a:spcBef>
                <a:buSzPct val="100000"/>
              </a:pPr>
              <a:r>
                <a:rPr lang="en-US" altLang="ko-KR" sz="2000" dirty="0">
                  <a:latin typeface="Gill Sans Light"/>
                  <a:ea typeface="굴림" panose="020B0600000101010101" pitchFamily="34" charset="-127"/>
                </a:rPr>
                <a:t>Request Connection</a:t>
              </a:r>
            </a:p>
          </p:txBody>
        </p:sp>
        <p:sp>
          <p:nvSpPr>
            <p:cNvPr id="11" name="Line 7">
              <a:extLst>
                <a:ext uri="{FF2B5EF4-FFF2-40B4-BE49-F238E27FC236}">
                  <a16:creationId xmlns:a16="http://schemas.microsoft.com/office/drawing/2014/main" id="{1B216C94-8C51-4A5A-BB45-EE19A4A0A4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0954" y="1787932"/>
              <a:ext cx="3699806" cy="106206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pPr algn="ctr"/>
              <a:endParaRPr lang="en-US" dirty="0">
                <a:latin typeface="Gill Sans Light"/>
              </a:endParaRPr>
            </a:p>
          </p:txBody>
        </p:sp>
      </p:grpSp>
      <p:sp>
        <p:nvSpPr>
          <p:cNvPr id="12" name="Text Box 12">
            <a:extLst>
              <a:ext uri="{FF2B5EF4-FFF2-40B4-BE49-F238E27FC236}">
                <a16:creationId xmlns:a16="http://schemas.microsoft.com/office/drawing/2014/main" id="{FEB49989-D7E9-4223-91C6-5045607CC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839" y="3393646"/>
            <a:ext cx="1063143" cy="361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Server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B34BB008-7549-49DF-8D35-78CE68B37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5190" y="3318809"/>
            <a:ext cx="988537" cy="361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Client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72BA669-6A5A-4603-A87D-2D9DCCBF7C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707582" y="1136251"/>
            <a:ext cx="565150" cy="950628"/>
          </a:xfrm>
          <a:prstGeom prst="rect">
            <a:avLst/>
          </a:prstGeom>
        </p:spPr>
      </p:pic>
      <p:sp>
        <p:nvSpPr>
          <p:cNvPr id="15" name="Oval 3">
            <a:extLst>
              <a:ext uri="{FF2B5EF4-FFF2-40B4-BE49-F238E27FC236}">
                <a16:creationId xmlns:a16="http://schemas.microsoft.com/office/drawing/2014/main" id="{AEFFE092-7AC5-4261-87DD-7F5BCD206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910" y="1027906"/>
            <a:ext cx="1512478" cy="1083209"/>
          </a:xfrm>
          <a:prstGeom prst="ellipse">
            <a:avLst/>
          </a:prstGeom>
          <a:solidFill>
            <a:schemeClr val="accent5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Server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Socket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1E2783-12CD-46DD-BD05-CC593D9E2AB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279" t="11674" r="7255" b="21873"/>
          <a:stretch/>
        </p:blipFill>
        <p:spPr>
          <a:xfrm>
            <a:off x="8221208" y="1868160"/>
            <a:ext cx="1056361" cy="310239"/>
          </a:xfrm>
          <a:prstGeom prst="rect">
            <a:avLst/>
          </a:prstGeom>
        </p:spPr>
      </p:pic>
      <p:sp>
        <p:nvSpPr>
          <p:cNvPr id="17" name="AutoShape 9">
            <a:extLst>
              <a:ext uri="{FF2B5EF4-FFF2-40B4-BE49-F238E27FC236}">
                <a16:creationId xmlns:a16="http://schemas.microsoft.com/office/drawing/2014/main" id="{A9908BBC-303F-49C9-96E7-C549D9B06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7737" y="2971381"/>
            <a:ext cx="4479153" cy="491185"/>
          </a:xfrm>
          <a:prstGeom prst="leftRightArrow">
            <a:avLst>
              <a:gd name="adj1" fmla="val 57468"/>
              <a:gd name="adj2" fmla="val 102636"/>
            </a:avLst>
          </a:prstGeom>
          <a:solidFill>
            <a:srgbClr val="FFFF00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connection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04566D4-D9E3-4F5F-899B-697A1BD45A89}"/>
              </a:ext>
            </a:extLst>
          </p:cNvPr>
          <p:cNvGrpSpPr/>
          <p:nvPr/>
        </p:nvGrpSpPr>
        <p:grpSpPr>
          <a:xfrm>
            <a:off x="7176716" y="2111116"/>
            <a:ext cx="1991758" cy="1572058"/>
            <a:chOff x="6096663" y="1860237"/>
            <a:chExt cx="1991758" cy="1572058"/>
          </a:xfrm>
        </p:grpSpPr>
        <p:sp>
          <p:nvSpPr>
            <p:cNvPr id="19" name="Line 8">
              <a:extLst>
                <a:ext uri="{FF2B5EF4-FFF2-40B4-BE49-F238E27FC236}">
                  <a16:creationId xmlns:a16="http://schemas.microsoft.com/office/drawing/2014/main" id="{BB631720-C179-421B-8030-711C543725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89868" y="1860237"/>
              <a:ext cx="8184" cy="665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pPr algn="ctr"/>
              <a:endParaRPr lang="en-US">
                <a:latin typeface="Gill Sans Light"/>
              </a:endParaRPr>
            </a:p>
          </p:txBody>
        </p:sp>
        <p:sp>
          <p:nvSpPr>
            <p:cNvPr id="20" name="Text Box 11">
              <a:extLst>
                <a:ext uri="{FF2B5EF4-FFF2-40B4-BE49-F238E27FC236}">
                  <a16:creationId xmlns:a16="http://schemas.microsoft.com/office/drawing/2014/main" id="{7363DFF4-0589-4053-A052-ED413B36F9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09619" y="2019146"/>
              <a:ext cx="1078802" cy="6314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0000"/>
                </a:lnSpc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new</a:t>
              </a:r>
            </a:p>
            <a:p>
              <a:pPr algn="ctr">
                <a:lnSpc>
                  <a:spcPct val="80000"/>
                </a:lnSpc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socket</a:t>
              </a:r>
            </a:p>
          </p:txBody>
        </p:sp>
        <p:sp>
          <p:nvSpPr>
            <p:cNvPr id="21" name="Oval 5">
              <a:extLst>
                <a:ext uri="{FF2B5EF4-FFF2-40B4-BE49-F238E27FC236}">
                  <a16:creationId xmlns:a16="http://schemas.microsoft.com/office/drawing/2014/main" id="{A2DD5C9F-F034-460A-9B8F-E06F448BB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663" y="2552391"/>
              <a:ext cx="1765123" cy="879904"/>
            </a:xfrm>
            <a:prstGeom prst="ellipse">
              <a:avLst/>
            </a:prstGeom>
            <a:solidFill>
              <a:srgbClr val="53FB25"/>
            </a:solidFill>
            <a:ln w="381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 marL="2286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20000"/>
                </a:spcBef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Connection</a:t>
              </a:r>
            </a:p>
            <a:p>
              <a:pPr algn="ctr">
                <a:lnSpc>
                  <a:spcPct val="80000"/>
                </a:lnSpc>
                <a:spcBef>
                  <a:spcPct val="20000"/>
                </a:spcBef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socket</a:t>
              </a:r>
            </a:p>
          </p:txBody>
        </p:sp>
      </p:grpSp>
      <p:sp>
        <p:nvSpPr>
          <p:cNvPr id="22" name="AutoShape 9">
            <a:extLst>
              <a:ext uri="{FF2B5EF4-FFF2-40B4-BE49-F238E27FC236}">
                <a16:creationId xmlns:a16="http://schemas.microsoft.com/office/drawing/2014/main" id="{B2D1C844-ABDD-4910-BBBD-2D17E341D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7390" y="2970793"/>
            <a:ext cx="3769326" cy="491185"/>
          </a:xfrm>
          <a:prstGeom prst="leftRightArrow">
            <a:avLst>
              <a:gd name="adj1" fmla="val 49630"/>
              <a:gd name="adj2" fmla="val 102636"/>
            </a:avLst>
          </a:prstGeom>
          <a:solidFill>
            <a:srgbClr val="FFFF00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connection</a:t>
            </a:r>
          </a:p>
        </p:txBody>
      </p:sp>
    </p:spTree>
    <p:extLst>
      <p:ext uri="{BB962C8B-B14F-4D97-AF65-F5344CB8AC3E}">
        <p14:creationId xmlns:p14="http://schemas.microsoft.com/office/powerpoint/2010/main" val="33849349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  <p:bldP spid="17" grpId="1" animBg="1"/>
      <p:bldP spid="2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Sockets in concept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69232" y="680377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ill Sans Light"/>
              </a:rPr>
              <a:t>Client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63527" y="662413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ill Sans Light"/>
              </a:rPr>
              <a:t>Server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00380" y="446935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 response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62923" y="5206271"/>
            <a:ext cx="2345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Close Client Socket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244263" y="1747220"/>
            <a:ext cx="3583032" cy="1154157"/>
            <a:chOff x="720262" y="1747219"/>
            <a:chExt cx="3583032" cy="1154157"/>
          </a:xfrm>
        </p:grpSpPr>
        <p:sp>
          <p:nvSpPr>
            <p:cNvPr id="9" name="TextBox 8"/>
            <p:cNvSpPr txBox="1"/>
            <p:nvPr/>
          </p:nvSpPr>
          <p:spPr>
            <a:xfrm>
              <a:off x="720262" y="1747219"/>
              <a:ext cx="24288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Create Client Socket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20262" y="2532044"/>
              <a:ext cx="35830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Connect it to server (</a:t>
              </a:r>
              <a:r>
                <a:rPr lang="en-US" dirty="0" err="1">
                  <a:latin typeface="Gill Sans Light"/>
                </a:rPr>
                <a:t>host:port</a:t>
              </a:r>
              <a:r>
                <a:rPr lang="en-US" dirty="0">
                  <a:latin typeface="Gill Sans Light"/>
                </a:rPr>
                <a:t>)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470685" y="2057400"/>
              <a:ext cx="0" cy="4201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Arrow Connector 16"/>
          <p:cNvCxnSpPr/>
          <p:nvPr/>
        </p:nvCxnSpPr>
        <p:spPr>
          <a:xfrm>
            <a:off x="2994685" y="4846778"/>
            <a:ext cx="0" cy="4201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7340395" y="1066800"/>
            <a:ext cx="2585208" cy="1905000"/>
            <a:chOff x="5816394" y="1141845"/>
            <a:chExt cx="2585208" cy="1905000"/>
          </a:xfrm>
        </p:grpSpPr>
        <p:sp>
          <p:nvSpPr>
            <p:cNvPr id="18" name="TextBox 17"/>
            <p:cNvSpPr txBox="1"/>
            <p:nvPr/>
          </p:nvSpPr>
          <p:spPr>
            <a:xfrm>
              <a:off x="5816394" y="1141845"/>
              <a:ext cx="2505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Create Server Socket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6547748" y="1446645"/>
              <a:ext cx="408" cy="29520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832103" y="1730488"/>
              <a:ext cx="256134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Bind it to an Address </a:t>
              </a:r>
            </a:p>
            <a:p>
              <a:r>
                <a:rPr lang="en-US" dirty="0">
                  <a:latin typeface="Gill Sans Light"/>
                </a:rPr>
                <a:t>(</a:t>
              </a:r>
              <a:r>
                <a:rPr lang="en-US" dirty="0" err="1">
                  <a:latin typeface="Gill Sans Light"/>
                </a:rPr>
                <a:t>host:port</a:t>
              </a:r>
              <a:r>
                <a:rPr lang="en-US" dirty="0">
                  <a:latin typeface="Gill Sans Light"/>
                </a:rPr>
                <a:t>)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6554133" y="2321879"/>
              <a:ext cx="0" cy="4201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838080" y="2677513"/>
              <a:ext cx="25635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Listen for Connection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081455" y="5263373"/>
            <a:ext cx="296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Close Connection Socket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7644030" y="4866681"/>
            <a:ext cx="0" cy="4201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634780" y="6062608"/>
            <a:ext cx="2470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Close Server Socket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7407619" y="5654047"/>
            <a:ext cx="140269" cy="429903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2770498" y="4040859"/>
            <a:ext cx="4316103" cy="369332"/>
            <a:chOff x="1246497" y="4040859"/>
            <a:chExt cx="4316103" cy="369332"/>
          </a:xfrm>
        </p:grpSpPr>
        <p:sp>
          <p:nvSpPr>
            <p:cNvPr id="11" name="TextBox 10"/>
            <p:cNvSpPr txBox="1"/>
            <p:nvPr/>
          </p:nvSpPr>
          <p:spPr>
            <a:xfrm>
              <a:off x="1246497" y="4040859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write request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>
              <a:off x="3002834" y="4253260"/>
              <a:ext cx="2559766" cy="15300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526834" y="4497349"/>
            <a:ext cx="4404436" cy="369332"/>
            <a:chOff x="3002834" y="4497349"/>
            <a:chExt cx="4404436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5590747" y="4497349"/>
              <a:ext cx="18165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write response</a:t>
              </a: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 flipH="1">
              <a:off x="3002834" y="4696946"/>
              <a:ext cx="2559766" cy="0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Freeform 41"/>
          <p:cNvSpPr/>
          <p:nvPr/>
        </p:nvSpPr>
        <p:spPr>
          <a:xfrm>
            <a:off x="8880006" y="4191000"/>
            <a:ext cx="492595" cy="612776"/>
          </a:xfrm>
          <a:custGeom>
            <a:avLst/>
            <a:gdLst>
              <a:gd name="connsiteX0" fmla="*/ 14941 w 492595"/>
              <a:gd name="connsiteY0" fmla="*/ 493114 h 612776"/>
              <a:gd name="connsiteX1" fmla="*/ 179294 w 492595"/>
              <a:gd name="connsiteY1" fmla="*/ 612643 h 612776"/>
              <a:gd name="connsiteX2" fmla="*/ 478117 w 492595"/>
              <a:gd name="connsiteY2" fmla="*/ 508055 h 612776"/>
              <a:gd name="connsiteX3" fmla="*/ 418353 w 492595"/>
              <a:gd name="connsiteY3" fmla="*/ 164408 h 612776"/>
              <a:gd name="connsiteX4" fmla="*/ 179294 w 492595"/>
              <a:gd name="connsiteY4" fmla="*/ 55 h 612776"/>
              <a:gd name="connsiteX5" fmla="*/ 0 w 492595"/>
              <a:gd name="connsiteY5" fmla="*/ 179349 h 612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2595" h="612776">
                <a:moveTo>
                  <a:pt x="14941" y="493114"/>
                </a:moveTo>
                <a:cubicBezTo>
                  <a:pt x="58519" y="551633"/>
                  <a:pt x="102098" y="610153"/>
                  <a:pt x="179294" y="612643"/>
                </a:cubicBezTo>
                <a:cubicBezTo>
                  <a:pt x="256490" y="615133"/>
                  <a:pt x="438274" y="582761"/>
                  <a:pt x="478117" y="508055"/>
                </a:cubicBezTo>
                <a:cubicBezTo>
                  <a:pt x="517960" y="433349"/>
                  <a:pt x="468157" y="249075"/>
                  <a:pt x="418353" y="164408"/>
                </a:cubicBezTo>
                <a:cubicBezTo>
                  <a:pt x="368549" y="79741"/>
                  <a:pt x="249019" y="-2435"/>
                  <a:pt x="179294" y="55"/>
                </a:cubicBezTo>
                <a:cubicBezTo>
                  <a:pt x="109569" y="2545"/>
                  <a:pt x="54784" y="90947"/>
                  <a:pt x="0" y="179349"/>
                </a:cubicBezTo>
              </a:path>
            </a:pathLst>
          </a:custGeom>
          <a:ln>
            <a:prstDash val="dash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Gill Sans Light"/>
            </a:endParaRPr>
          </a:p>
        </p:txBody>
      </p:sp>
      <p:sp>
        <p:nvSpPr>
          <p:cNvPr id="43" name="Freeform 42"/>
          <p:cNvSpPr/>
          <p:nvPr/>
        </p:nvSpPr>
        <p:spPr>
          <a:xfrm flipH="1">
            <a:off x="2322433" y="4162964"/>
            <a:ext cx="492595" cy="612776"/>
          </a:xfrm>
          <a:custGeom>
            <a:avLst/>
            <a:gdLst>
              <a:gd name="connsiteX0" fmla="*/ 14941 w 492595"/>
              <a:gd name="connsiteY0" fmla="*/ 493114 h 612776"/>
              <a:gd name="connsiteX1" fmla="*/ 179294 w 492595"/>
              <a:gd name="connsiteY1" fmla="*/ 612643 h 612776"/>
              <a:gd name="connsiteX2" fmla="*/ 478117 w 492595"/>
              <a:gd name="connsiteY2" fmla="*/ 508055 h 612776"/>
              <a:gd name="connsiteX3" fmla="*/ 418353 w 492595"/>
              <a:gd name="connsiteY3" fmla="*/ 164408 h 612776"/>
              <a:gd name="connsiteX4" fmla="*/ 179294 w 492595"/>
              <a:gd name="connsiteY4" fmla="*/ 55 h 612776"/>
              <a:gd name="connsiteX5" fmla="*/ 0 w 492595"/>
              <a:gd name="connsiteY5" fmla="*/ 179349 h 612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2595" h="612776">
                <a:moveTo>
                  <a:pt x="14941" y="493114"/>
                </a:moveTo>
                <a:cubicBezTo>
                  <a:pt x="58519" y="551633"/>
                  <a:pt x="102098" y="610153"/>
                  <a:pt x="179294" y="612643"/>
                </a:cubicBezTo>
                <a:cubicBezTo>
                  <a:pt x="256490" y="615133"/>
                  <a:pt x="438274" y="582761"/>
                  <a:pt x="478117" y="508055"/>
                </a:cubicBezTo>
                <a:cubicBezTo>
                  <a:pt x="517960" y="433349"/>
                  <a:pt x="468157" y="249075"/>
                  <a:pt x="418353" y="164408"/>
                </a:cubicBezTo>
                <a:cubicBezTo>
                  <a:pt x="368549" y="79741"/>
                  <a:pt x="249019" y="-2435"/>
                  <a:pt x="179294" y="55"/>
                </a:cubicBezTo>
                <a:cubicBezTo>
                  <a:pt x="109569" y="2545"/>
                  <a:pt x="54784" y="90947"/>
                  <a:pt x="0" y="179349"/>
                </a:cubicBezTo>
              </a:path>
            </a:pathLst>
          </a:custGeom>
          <a:ln>
            <a:prstDash val="dash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8470456" y="3013875"/>
            <a:ext cx="1838714" cy="3070074"/>
          </a:xfrm>
          <a:custGeom>
            <a:avLst/>
            <a:gdLst>
              <a:gd name="connsiteX0" fmla="*/ 0 w 1838714"/>
              <a:gd name="connsiteY0" fmla="*/ 3350866 h 3819899"/>
              <a:gd name="connsiteX1" fmla="*/ 489618 w 1838714"/>
              <a:gd name="connsiteY1" fmla="*/ 3687455 h 3819899"/>
              <a:gd name="connsiteX2" fmla="*/ 1575959 w 1838714"/>
              <a:gd name="connsiteY2" fmla="*/ 3580358 h 3819899"/>
              <a:gd name="connsiteX3" fmla="*/ 1836068 w 1838714"/>
              <a:gd name="connsiteY3" fmla="*/ 1040642 h 3819899"/>
              <a:gd name="connsiteX4" fmla="*/ 1637161 w 1838714"/>
              <a:gd name="connsiteY4" fmla="*/ 153271 h 3819899"/>
              <a:gd name="connsiteX5" fmla="*/ 642624 w 1838714"/>
              <a:gd name="connsiteY5" fmla="*/ 276 h 3819899"/>
              <a:gd name="connsiteX6" fmla="*/ 290711 w 1838714"/>
              <a:gd name="connsiteY6" fmla="*/ 122672 h 3819899"/>
              <a:gd name="connsiteX7" fmla="*/ 183607 w 1838714"/>
              <a:gd name="connsiteY7" fmla="*/ 367464 h 3819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38714" h="3819899">
                <a:moveTo>
                  <a:pt x="0" y="3350866"/>
                </a:moveTo>
                <a:cubicBezTo>
                  <a:pt x="113479" y="3500036"/>
                  <a:pt x="226958" y="3649206"/>
                  <a:pt x="489618" y="3687455"/>
                </a:cubicBezTo>
                <a:cubicBezTo>
                  <a:pt x="752278" y="3725704"/>
                  <a:pt x="1351551" y="4021493"/>
                  <a:pt x="1575959" y="3580358"/>
                </a:cubicBezTo>
                <a:cubicBezTo>
                  <a:pt x="1800367" y="3139223"/>
                  <a:pt x="1825868" y="1611823"/>
                  <a:pt x="1836068" y="1040642"/>
                </a:cubicBezTo>
                <a:cubicBezTo>
                  <a:pt x="1846268" y="469461"/>
                  <a:pt x="1836068" y="326665"/>
                  <a:pt x="1637161" y="153271"/>
                </a:cubicBezTo>
                <a:cubicBezTo>
                  <a:pt x="1438254" y="-20123"/>
                  <a:pt x="867032" y="5376"/>
                  <a:pt x="642624" y="276"/>
                </a:cubicBezTo>
                <a:cubicBezTo>
                  <a:pt x="418216" y="-4824"/>
                  <a:pt x="367214" y="61474"/>
                  <a:pt x="290711" y="122672"/>
                </a:cubicBezTo>
                <a:cubicBezTo>
                  <a:pt x="214208" y="183870"/>
                  <a:pt x="198907" y="275667"/>
                  <a:pt x="183607" y="367464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356104" y="2944682"/>
            <a:ext cx="2317651" cy="862846"/>
            <a:chOff x="5832103" y="2944682"/>
            <a:chExt cx="2317651" cy="862846"/>
          </a:xfrm>
        </p:grpSpPr>
        <p:grpSp>
          <p:nvGrpSpPr>
            <p:cNvPr id="46" name="Group 45"/>
            <p:cNvGrpSpPr/>
            <p:nvPr/>
          </p:nvGrpSpPr>
          <p:grpSpPr>
            <a:xfrm>
              <a:off x="5832103" y="2944682"/>
              <a:ext cx="1946367" cy="729734"/>
              <a:chOff x="5831695" y="2954752"/>
              <a:chExt cx="1946367" cy="729734"/>
            </a:xfrm>
          </p:grpSpPr>
          <p:cxnSp>
            <p:nvCxnSpPr>
              <p:cNvPr id="47" name="Straight Arrow Connector 46"/>
              <p:cNvCxnSpPr/>
              <p:nvPr/>
            </p:nvCxnSpPr>
            <p:spPr>
              <a:xfrm>
                <a:off x="6547748" y="2954752"/>
                <a:ext cx="0" cy="42016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5831695" y="3315154"/>
                <a:ext cx="19463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Gill Sans Light"/>
                  </a:rPr>
                  <a:t>Accept </a:t>
                </a:r>
                <a:r>
                  <a:rPr lang="en-US" dirty="0" err="1">
                    <a:latin typeface="Gill Sans Light"/>
                  </a:rPr>
                  <a:t>syscall</a:t>
                </a:r>
                <a:r>
                  <a:rPr lang="en-US" dirty="0">
                    <a:latin typeface="Gill Sans Light"/>
                  </a:rPr>
                  <a:t>()</a:t>
                </a:r>
              </a:p>
            </p:txBody>
          </p:sp>
        </p:grpSp>
        <p:sp>
          <p:nvSpPr>
            <p:cNvPr id="52" name="Freeform 51"/>
            <p:cNvSpPr/>
            <p:nvPr/>
          </p:nvSpPr>
          <p:spPr>
            <a:xfrm>
              <a:off x="7657159" y="3154765"/>
              <a:ext cx="492595" cy="652763"/>
            </a:xfrm>
            <a:custGeom>
              <a:avLst/>
              <a:gdLst>
                <a:gd name="connsiteX0" fmla="*/ 14941 w 492595"/>
                <a:gd name="connsiteY0" fmla="*/ 493114 h 612776"/>
                <a:gd name="connsiteX1" fmla="*/ 179294 w 492595"/>
                <a:gd name="connsiteY1" fmla="*/ 612643 h 612776"/>
                <a:gd name="connsiteX2" fmla="*/ 478117 w 492595"/>
                <a:gd name="connsiteY2" fmla="*/ 508055 h 612776"/>
                <a:gd name="connsiteX3" fmla="*/ 418353 w 492595"/>
                <a:gd name="connsiteY3" fmla="*/ 164408 h 612776"/>
                <a:gd name="connsiteX4" fmla="*/ 179294 w 492595"/>
                <a:gd name="connsiteY4" fmla="*/ 55 h 612776"/>
                <a:gd name="connsiteX5" fmla="*/ 0 w 492595"/>
                <a:gd name="connsiteY5" fmla="*/ 179349 h 61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2595" h="612776">
                  <a:moveTo>
                    <a:pt x="14941" y="493114"/>
                  </a:moveTo>
                  <a:cubicBezTo>
                    <a:pt x="58519" y="551633"/>
                    <a:pt x="102098" y="610153"/>
                    <a:pt x="179294" y="612643"/>
                  </a:cubicBezTo>
                  <a:cubicBezTo>
                    <a:pt x="256490" y="615133"/>
                    <a:pt x="438274" y="582761"/>
                    <a:pt x="478117" y="508055"/>
                  </a:cubicBezTo>
                  <a:cubicBezTo>
                    <a:pt x="517960" y="433349"/>
                    <a:pt x="468157" y="249075"/>
                    <a:pt x="418353" y="164408"/>
                  </a:cubicBezTo>
                  <a:cubicBezTo>
                    <a:pt x="368549" y="79741"/>
                    <a:pt x="249019" y="-2435"/>
                    <a:pt x="179294" y="55"/>
                  </a:cubicBezTo>
                  <a:cubicBezTo>
                    <a:pt x="109569" y="2545"/>
                    <a:pt x="54784" y="90947"/>
                    <a:pt x="0" y="179349"/>
                  </a:cubicBezTo>
                </a:path>
              </a:pathLst>
            </a:custGeom>
            <a:ln>
              <a:prstDash val="dash"/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81734" y="3013876"/>
            <a:ext cx="5090015" cy="1090777"/>
            <a:chOff x="1457733" y="3013875"/>
            <a:chExt cx="5090015" cy="1090777"/>
          </a:xfrm>
        </p:grpSpPr>
        <p:grpSp>
          <p:nvGrpSpPr>
            <p:cNvPr id="37" name="Group 36"/>
            <p:cNvGrpSpPr/>
            <p:nvPr/>
          </p:nvGrpSpPr>
          <p:grpSpPr>
            <a:xfrm>
              <a:off x="3997254" y="3636570"/>
              <a:ext cx="2550494" cy="468082"/>
              <a:chOff x="3997254" y="3636570"/>
              <a:chExt cx="2550494" cy="468082"/>
            </a:xfrm>
          </p:grpSpPr>
          <p:cxnSp>
            <p:nvCxnSpPr>
              <p:cNvPr id="26" name="Straight Arrow Connector 25"/>
              <p:cNvCxnSpPr/>
              <p:nvPr/>
            </p:nvCxnSpPr>
            <p:spPr>
              <a:xfrm flipH="1">
                <a:off x="6080497" y="3684486"/>
                <a:ext cx="467251" cy="42016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TextBox 35"/>
              <p:cNvSpPr txBox="1"/>
              <p:nvPr/>
            </p:nvSpPr>
            <p:spPr>
              <a:xfrm>
                <a:off x="3997254" y="3636570"/>
                <a:ext cx="2274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>
                    <a:latin typeface="Gill Sans Light"/>
                  </a:rPr>
                  <a:t>Connection Socket</a:t>
                </a: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1457733" y="3622862"/>
              <a:ext cx="2274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Gill Sans Light"/>
                </a:rPr>
                <a:t>Connection Socket</a:t>
              </a: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>
              <a:off x="1470685" y="3013875"/>
              <a:ext cx="0" cy="105524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>
            <a:endCxn id="22" idx="1"/>
          </p:cNvCxnSpPr>
          <p:nvPr/>
        </p:nvCxnSpPr>
        <p:spPr>
          <a:xfrm>
            <a:off x="5929280" y="2770928"/>
            <a:ext cx="1432800" cy="1620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 bwMode="auto">
          <a:xfrm>
            <a:off x="5153245" y="3728903"/>
            <a:ext cx="415854" cy="184666"/>
          </a:xfrm>
          <a:prstGeom prst="leftRightArrow">
            <a:avLst/>
          </a:prstGeom>
          <a:solidFill>
            <a:schemeClr val="bg1"/>
          </a:solidFill>
          <a:ln w="5715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56" name="Straight Arrow Connector 55"/>
          <p:cNvCxnSpPr>
            <a:stCxn id="48" idx="1"/>
          </p:cNvCxnSpPr>
          <p:nvPr/>
        </p:nvCxnSpPr>
        <p:spPr>
          <a:xfrm flipH="1" flipV="1">
            <a:off x="5856695" y="2864140"/>
            <a:ext cx="1499409" cy="62561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114747" y="4104652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 request</a:t>
            </a:r>
          </a:p>
        </p:txBody>
      </p:sp>
    </p:spTree>
    <p:extLst>
      <p:ext uri="{BB962C8B-B14F-4D97-AF65-F5344CB8AC3E}">
        <p14:creationId xmlns:p14="http://schemas.microsoft.com/office/powerpoint/2010/main" val="1425926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30" grpId="0"/>
      <p:bldP spid="32" grpId="0"/>
      <p:bldP spid="42" grpId="0" animBg="1"/>
      <p:bldP spid="43" grpId="0" animBg="1"/>
      <p:bldP spid="27" grpId="0" animBg="1"/>
      <p:bldP spid="6" grpId="0" animBg="1"/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186E1-5515-4269-B185-478E2D6BD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Key Unix I/O Design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90C8C-847C-4E50-95FD-C705C535D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914400"/>
            <a:ext cx="109982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Uniformity – Everything Is a File!</a:t>
            </a:r>
          </a:p>
          <a:p>
            <a:pPr lvl="1"/>
            <a:r>
              <a:rPr lang="en-US" dirty="0"/>
              <a:t>file operations, device I/O, and </a:t>
            </a:r>
            <a:r>
              <a:rPr lang="en-US" dirty="0" err="1"/>
              <a:t>interprocess</a:t>
            </a:r>
            <a:r>
              <a:rPr lang="en-US" dirty="0"/>
              <a:t> communication through open, read/write, close</a:t>
            </a:r>
          </a:p>
          <a:p>
            <a:pPr lvl="1"/>
            <a:r>
              <a:rPr lang="en-US" dirty="0"/>
              <a:t>Allows simple composition of programs </a:t>
            </a:r>
          </a:p>
          <a:p>
            <a:pPr lvl="2"/>
            <a:r>
              <a:rPr lang="en-US" dirty="0"/>
              <a:t>find | grep | </a:t>
            </a:r>
            <a:r>
              <a:rPr lang="en-US" dirty="0" err="1"/>
              <a:t>wc</a:t>
            </a:r>
            <a:r>
              <a:rPr lang="en-US" dirty="0"/>
              <a:t> …</a:t>
            </a:r>
          </a:p>
          <a:p>
            <a:r>
              <a:rPr lang="en-US" dirty="0">
                <a:solidFill>
                  <a:srgbClr val="FF0000"/>
                </a:solidFill>
              </a:rPr>
              <a:t>Open before use</a:t>
            </a:r>
          </a:p>
          <a:p>
            <a:pPr lvl="1"/>
            <a:r>
              <a:rPr lang="en-US" dirty="0"/>
              <a:t>Provides opportunity for access control and arbitration</a:t>
            </a:r>
          </a:p>
          <a:p>
            <a:pPr lvl="1"/>
            <a:r>
              <a:rPr lang="en-US" dirty="0"/>
              <a:t>Sets up the underlying machinery, i.e., data structures</a:t>
            </a:r>
          </a:p>
          <a:p>
            <a:r>
              <a:rPr lang="en-US" dirty="0">
                <a:solidFill>
                  <a:srgbClr val="FF0000"/>
                </a:solidFill>
              </a:rPr>
              <a:t>Byte-oriented</a:t>
            </a:r>
          </a:p>
          <a:p>
            <a:pPr lvl="1"/>
            <a:r>
              <a:rPr lang="en-US" dirty="0"/>
              <a:t>Even if blocks are transferred, addressing is in bytes</a:t>
            </a:r>
          </a:p>
          <a:p>
            <a:r>
              <a:rPr lang="en-US" dirty="0">
                <a:solidFill>
                  <a:srgbClr val="FF0000"/>
                </a:solidFill>
              </a:rPr>
              <a:t>Kernel buffered reads</a:t>
            </a:r>
          </a:p>
          <a:p>
            <a:pPr lvl="1"/>
            <a:r>
              <a:rPr lang="en-US" dirty="0"/>
              <a:t>Streaming and block devices looks the same, read blocks yielding processor to other task</a:t>
            </a:r>
          </a:p>
          <a:p>
            <a:r>
              <a:rPr lang="en-US" dirty="0">
                <a:solidFill>
                  <a:srgbClr val="FF0000"/>
                </a:solidFill>
              </a:rPr>
              <a:t>Kernel buffered writes</a:t>
            </a:r>
          </a:p>
          <a:p>
            <a:pPr lvl="1"/>
            <a:r>
              <a:rPr lang="en-US" dirty="0"/>
              <a:t>Completion of out-going transfer decoupled from the application, allowing it to continue</a:t>
            </a:r>
          </a:p>
          <a:p>
            <a:r>
              <a:rPr lang="en-US" dirty="0">
                <a:solidFill>
                  <a:srgbClr val="FF0000"/>
                </a:solidFill>
              </a:rPr>
              <a:t>Explicit close</a:t>
            </a:r>
          </a:p>
        </p:txBody>
      </p:sp>
    </p:spTree>
    <p:extLst>
      <p:ext uri="{BB962C8B-B14F-4D97-AF65-F5344CB8AC3E}">
        <p14:creationId xmlns:p14="http://schemas.microsoft.com/office/powerpoint/2010/main" val="15832571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0818A-0EA1-4C7E-8C82-27E36E84B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8200"/>
            <a:ext cx="10515600" cy="53472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char *</a:t>
            </a:r>
            <a:r>
              <a:rPr lang="en-US" b="1" dirty="0" err="1">
                <a:latin typeface="Consolas" panose="020B0609020204030204" pitchFamily="49" charset="0"/>
              </a:rPr>
              <a:t>host_name</a:t>
            </a:r>
            <a:r>
              <a:rPr lang="en-US" b="1" dirty="0">
                <a:latin typeface="Consolas" panose="020B0609020204030204" pitchFamily="49" charset="0"/>
              </a:rPr>
              <a:t>, *</a:t>
            </a:r>
            <a:r>
              <a:rPr lang="en-US" b="1" dirty="0" err="1">
                <a:latin typeface="Consolas" panose="020B0609020204030204" pitchFamily="49" charset="0"/>
              </a:rPr>
              <a:t>port_name</a:t>
            </a:r>
            <a:r>
              <a:rPr lang="en-US" b="1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// Create a socket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struct </a:t>
            </a:r>
            <a:r>
              <a:rPr lang="en-US" b="1" dirty="0" err="1">
                <a:latin typeface="Consolas" panose="020B0609020204030204" pitchFamily="49" charset="0"/>
              </a:rPr>
              <a:t>addrinfo</a:t>
            </a:r>
            <a:r>
              <a:rPr lang="en-US" b="1" dirty="0">
                <a:latin typeface="Consolas" panose="020B0609020204030204" pitchFamily="49" charset="0"/>
              </a:rPr>
              <a:t> *server = </a:t>
            </a:r>
            <a:r>
              <a:rPr lang="en-US" b="1" dirty="0" err="1">
                <a:latin typeface="Consolas" panose="020B0609020204030204" pitchFamily="49" charset="0"/>
              </a:rPr>
              <a:t>lookup_host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host_name</a:t>
            </a:r>
            <a:r>
              <a:rPr lang="en-US" b="1" dirty="0">
                <a:latin typeface="Consolas" panose="020B0609020204030204" pitchFamily="49" charset="0"/>
              </a:rPr>
              <a:t>, </a:t>
            </a:r>
            <a:r>
              <a:rPr lang="en-US" b="1" dirty="0" err="1">
                <a:latin typeface="Consolas" panose="020B0609020204030204" pitchFamily="49" charset="0"/>
              </a:rPr>
              <a:t>port_name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int </a:t>
            </a:r>
            <a:r>
              <a:rPr lang="en-US" b="1" dirty="0" err="1">
                <a:latin typeface="Consolas" panose="020B0609020204030204" pitchFamily="49" charset="0"/>
              </a:rPr>
              <a:t>sock_fd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socket</a:t>
            </a:r>
            <a:r>
              <a:rPr lang="en-US" b="1" dirty="0">
                <a:latin typeface="Consolas" panose="020B0609020204030204" pitchFamily="49" charset="0"/>
              </a:rPr>
              <a:t>(server-&gt;</a:t>
            </a:r>
            <a:r>
              <a:rPr lang="en-US" b="1" dirty="0" err="1">
                <a:latin typeface="Consolas" panose="020B0609020204030204" pitchFamily="49" charset="0"/>
              </a:rPr>
              <a:t>ai_family</a:t>
            </a:r>
            <a:r>
              <a:rPr lang="en-US" b="1" dirty="0">
                <a:latin typeface="Consolas" panose="020B0609020204030204" pitchFamily="49" charset="0"/>
              </a:rPr>
              <a:t>, server-&gt;</a:t>
            </a:r>
            <a:r>
              <a:rPr lang="en-US" b="1" dirty="0" err="1">
                <a:latin typeface="Consolas" panose="020B0609020204030204" pitchFamily="49" charset="0"/>
              </a:rPr>
              <a:t>ai_socktype</a:t>
            </a:r>
            <a:r>
              <a:rPr lang="en-US" b="1" dirty="0">
                <a:latin typeface="Consolas" panose="020B0609020204030204" pitchFamily="49" charset="0"/>
              </a:rPr>
              <a:t>,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                 server-&gt;</a:t>
            </a:r>
            <a:r>
              <a:rPr lang="en-US" b="1" dirty="0" err="1">
                <a:latin typeface="Consolas" panose="020B0609020204030204" pitchFamily="49" charset="0"/>
              </a:rPr>
              <a:t>ai_protocol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// Connect to specified host and port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connect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sock_fd</a:t>
            </a:r>
            <a:r>
              <a:rPr lang="en-US" b="1" dirty="0">
                <a:latin typeface="Consolas" panose="020B0609020204030204" pitchFamily="49" charset="0"/>
              </a:rPr>
              <a:t>, server-&gt;</a:t>
            </a:r>
            <a:r>
              <a:rPr lang="en-US" b="1" dirty="0" err="1">
                <a:latin typeface="Consolas" panose="020B0609020204030204" pitchFamily="49" charset="0"/>
              </a:rPr>
              <a:t>ai_addr</a:t>
            </a:r>
            <a:r>
              <a:rPr lang="en-US" b="1" dirty="0">
                <a:latin typeface="Consolas" panose="020B0609020204030204" pitchFamily="49" charset="0"/>
              </a:rPr>
              <a:t>, server-&gt;</a:t>
            </a:r>
            <a:r>
              <a:rPr lang="en-US" b="1" dirty="0" err="1">
                <a:latin typeface="Consolas" panose="020B0609020204030204" pitchFamily="49" charset="0"/>
              </a:rPr>
              <a:t>ai_addrlen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// Carry out Client-Server protocol</a:t>
            </a:r>
          </a:p>
          <a:p>
            <a:pPr marL="0" indent="0">
              <a:buNone/>
            </a:pPr>
            <a:r>
              <a:rPr lang="en-US" b="1" dirty="0" err="1">
                <a:latin typeface="Consolas" panose="020B0609020204030204" pitchFamily="49" charset="0"/>
              </a:rPr>
              <a:t>run_client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sock_fd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/* Clean up on termination */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sock_fd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Protocol</a:t>
            </a:r>
          </a:p>
        </p:txBody>
      </p:sp>
    </p:spTree>
    <p:extLst>
      <p:ext uri="{BB962C8B-B14F-4D97-AF65-F5344CB8AC3E}">
        <p14:creationId xmlns:p14="http://schemas.microsoft.com/office/powerpoint/2010/main" val="2943973524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5C055-2F05-4B09-8E7E-A4136A86B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530"/>
            <a:ext cx="10515600" cy="54088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// Create socket to listen for client connections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char *</a:t>
            </a:r>
            <a:r>
              <a:rPr lang="en-US" b="1" dirty="0" err="1">
                <a:latin typeface="Consolas" panose="020B0609020204030204" pitchFamily="49" charset="0"/>
              </a:rPr>
              <a:t>port_name</a:t>
            </a:r>
            <a:r>
              <a:rPr lang="en-US" b="1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struct </a:t>
            </a:r>
            <a:r>
              <a:rPr lang="en-US" b="1" dirty="0" err="1">
                <a:latin typeface="Consolas" panose="020B0609020204030204" pitchFamily="49" charset="0"/>
              </a:rPr>
              <a:t>addrinfo</a:t>
            </a:r>
            <a:r>
              <a:rPr lang="en-US" b="1" dirty="0">
                <a:latin typeface="Consolas" panose="020B0609020204030204" pitchFamily="49" charset="0"/>
              </a:rPr>
              <a:t> *server = </a:t>
            </a:r>
            <a:r>
              <a:rPr lang="en-US" b="1" dirty="0" err="1">
                <a:latin typeface="Consolas" panose="020B0609020204030204" pitchFamily="49" charset="0"/>
              </a:rPr>
              <a:t>setup_address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port_name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int 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socket</a:t>
            </a:r>
            <a:r>
              <a:rPr lang="en-US" b="1" dirty="0">
                <a:latin typeface="Consolas" panose="020B0609020204030204" pitchFamily="49" charset="0"/>
              </a:rPr>
              <a:t>(server-&gt;</a:t>
            </a:r>
            <a:r>
              <a:rPr lang="en-US" b="1" dirty="0" err="1">
                <a:latin typeface="Consolas" panose="020B0609020204030204" pitchFamily="49" charset="0"/>
              </a:rPr>
              <a:t>ai_family</a:t>
            </a:r>
            <a:r>
              <a:rPr lang="en-US" b="1" dirty="0">
                <a:latin typeface="Consolas" panose="020B0609020204030204" pitchFamily="49" charset="0"/>
              </a:rPr>
              <a:t>,</a:t>
            </a:r>
            <a:br>
              <a:rPr lang="en-US" b="1" dirty="0">
                <a:latin typeface="Consolas" panose="020B0609020204030204" pitchFamily="49" charset="0"/>
              </a:rPr>
            </a:br>
            <a:r>
              <a:rPr lang="en-US" b="1" dirty="0">
                <a:latin typeface="Consolas" panose="020B0609020204030204" pitchFamily="49" charset="0"/>
              </a:rPr>
              <a:t>	server-&gt;</a:t>
            </a:r>
            <a:r>
              <a:rPr lang="en-US" b="1" dirty="0" err="1">
                <a:latin typeface="Consolas" panose="020B0609020204030204" pitchFamily="49" charset="0"/>
              </a:rPr>
              <a:t>ai_socktype</a:t>
            </a:r>
            <a:r>
              <a:rPr lang="en-US" b="1" dirty="0">
                <a:latin typeface="Consolas" panose="020B0609020204030204" pitchFamily="49" charset="0"/>
              </a:rPr>
              <a:t>, server-&gt;</a:t>
            </a:r>
            <a:r>
              <a:rPr lang="en-US" b="1" dirty="0" err="1">
                <a:latin typeface="Consolas" panose="020B0609020204030204" pitchFamily="49" charset="0"/>
              </a:rPr>
              <a:t>ai_protocol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// Bind socket to specific port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bind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, server-&gt;</a:t>
            </a:r>
            <a:r>
              <a:rPr lang="en-US" b="1" dirty="0" err="1">
                <a:latin typeface="Consolas" panose="020B0609020204030204" pitchFamily="49" charset="0"/>
              </a:rPr>
              <a:t>ai_addr</a:t>
            </a:r>
            <a:r>
              <a:rPr lang="en-US" b="1" dirty="0">
                <a:latin typeface="Consolas" panose="020B0609020204030204" pitchFamily="49" charset="0"/>
              </a:rPr>
              <a:t>, server-&gt;</a:t>
            </a:r>
            <a:r>
              <a:rPr lang="en-US" b="1" dirty="0" err="1">
                <a:latin typeface="Consolas" panose="020B0609020204030204" pitchFamily="49" charset="0"/>
              </a:rPr>
              <a:t>ai_addrlen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// Start listening for new client connections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listen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, MAX_QUEUE);</a:t>
            </a:r>
          </a:p>
          <a:p>
            <a:pPr marL="0" indent="0">
              <a:buNone/>
            </a:pPr>
            <a:endParaRPr lang="en-US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while (1)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// Accept a new client connection, obtaining a new socket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int 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accept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, NULL, NULL);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serve_client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Protocol (v1)</a:t>
            </a:r>
          </a:p>
        </p:txBody>
      </p:sp>
    </p:spTree>
    <p:extLst>
      <p:ext uri="{BB962C8B-B14F-4D97-AF65-F5344CB8AC3E}">
        <p14:creationId xmlns:p14="http://schemas.microsoft.com/office/powerpoint/2010/main" val="580548921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94BC8-05A8-40A1-8182-1B23787D2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wrong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7BF3B-07C2-4ECD-B2EB-2051E1596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905000"/>
            <a:ext cx="10566400" cy="4114800"/>
          </a:xfrm>
        </p:spPr>
        <p:txBody>
          <a:bodyPr/>
          <a:lstStyle/>
          <a:p>
            <a:r>
              <a:rPr lang="en-US" dirty="0"/>
              <a:t>Sequential</a:t>
            </a:r>
          </a:p>
          <a:p>
            <a:r>
              <a:rPr lang="en-US" dirty="0"/>
              <a:t>Running code from different users in the same process =&gt; no protection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Solution: Handle each connection in a separate process</a:t>
            </a:r>
          </a:p>
        </p:txBody>
      </p:sp>
    </p:spTree>
    <p:extLst>
      <p:ext uri="{BB962C8B-B14F-4D97-AF65-F5344CB8AC3E}">
        <p14:creationId xmlns:p14="http://schemas.microsoft.com/office/powerpoint/2010/main" val="414939421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55355-6664-4BAD-9824-D19412343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838200"/>
            <a:ext cx="10515600" cy="55327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// Socket setup code elided…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while (1)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// Accept a new client connection, obtaining a new socket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int 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accept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, NULL, NULL);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pid_t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pid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fork</a:t>
            </a:r>
            <a:r>
              <a:rPr lang="en-US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if (</a:t>
            </a:r>
            <a:r>
              <a:rPr lang="en-US" b="1" dirty="0" err="1">
                <a:latin typeface="Consolas" panose="020B0609020204030204" pitchFamily="49" charset="0"/>
              </a:rPr>
              <a:t>pid</a:t>
            </a:r>
            <a:r>
              <a:rPr lang="en-US" b="1" dirty="0">
                <a:latin typeface="Consolas" panose="020B0609020204030204" pitchFamily="49" charset="0"/>
              </a:rPr>
              <a:t> == 0)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 err="1">
                <a:latin typeface="Consolas" panose="020B0609020204030204" pitchFamily="49" charset="0"/>
              </a:rPr>
              <a:t>serve_client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exit(0);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} else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close(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wait</a:t>
            </a:r>
            <a:r>
              <a:rPr lang="en-US" b="1" dirty="0">
                <a:latin typeface="Consolas" panose="020B0609020204030204" pitchFamily="49" charset="0"/>
              </a:rPr>
              <a:t>(NULL);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Protocol (v2)</a:t>
            </a:r>
          </a:p>
        </p:txBody>
      </p:sp>
    </p:spTree>
    <p:extLst>
      <p:ext uri="{BB962C8B-B14F-4D97-AF65-F5344CB8AC3E}">
        <p14:creationId xmlns:p14="http://schemas.microsoft.com/office/powerpoint/2010/main" val="1843287339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83A58-D600-44B7-8BD8-2E3FFB258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954F4-5F26-4381-B421-74FF447A5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in the server:</a:t>
            </a:r>
          </a:p>
          <a:p>
            <a:pPr lvl="1"/>
            <a:r>
              <a:rPr lang="en-US" dirty="0"/>
              <a:t>Listen will queue requests</a:t>
            </a:r>
          </a:p>
          <a:p>
            <a:pPr lvl="1"/>
            <a:r>
              <a:rPr lang="en-US" dirty="0"/>
              <a:t>Buffering present elsewhere</a:t>
            </a:r>
          </a:p>
          <a:p>
            <a:pPr lvl="1"/>
            <a:r>
              <a:rPr lang="en-US" dirty="0"/>
              <a:t>But server waits for each connection to terminate </a:t>
            </a:r>
            <a:r>
              <a:rPr lang="en-US"/>
              <a:t>before servicing </a:t>
            </a:r>
            <a:r>
              <a:rPr lang="en-US" dirty="0"/>
              <a:t>the next</a:t>
            </a:r>
          </a:p>
          <a:p>
            <a:endParaRPr lang="en-US" dirty="0"/>
          </a:p>
          <a:p>
            <a:r>
              <a:rPr lang="en-US" dirty="0"/>
              <a:t>A concurrent server can handle and service a new connection before the previous client disconnects</a:t>
            </a:r>
          </a:p>
        </p:txBody>
      </p:sp>
    </p:spTree>
    <p:extLst>
      <p:ext uri="{BB962C8B-B14F-4D97-AF65-F5344CB8AC3E}">
        <p14:creationId xmlns:p14="http://schemas.microsoft.com/office/powerpoint/2010/main" val="4087731057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55355-6664-4BAD-9824-D19412343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838200"/>
            <a:ext cx="10515600" cy="55327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// Socket setup code elided…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while (1)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// Accept a new client connection, obtaining a new socket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int 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accept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, NULL, NULL);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pid_t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pid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fork</a:t>
            </a:r>
            <a:r>
              <a:rPr lang="en-US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if (</a:t>
            </a:r>
            <a:r>
              <a:rPr lang="en-US" b="1" dirty="0" err="1">
                <a:latin typeface="Consolas" panose="020B0609020204030204" pitchFamily="49" charset="0"/>
              </a:rPr>
              <a:t>pid</a:t>
            </a:r>
            <a:r>
              <a:rPr lang="en-US" b="1" dirty="0">
                <a:latin typeface="Consolas" panose="020B0609020204030204" pitchFamily="49" charset="0"/>
              </a:rPr>
              <a:t> == 0)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 err="1">
                <a:latin typeface="Consolas" panose="020B0609020204030204" pitchFamily="49" charset="0"/>
              </a:rPr>
              <a:t>serve_client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exit(0);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} else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close(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//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wait</a:t>
            </a:r>
            <a:r>
              <a:rPr lang="en-US" b="1" dirty="0">
                <a:latin typeface="Consolas" panose="020B0609020204030204" pitchFamily="49" charset="0"/>
              </a:rPr>
              <a:t>(NULL);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Protocol (v3)</a:t>
            </a:r>
          </a:p>
        </p:txBody>
      </p:sp>
    </p:spTree>
    <p:extLst>
      <p:ext uri="{BB962C8B-B14F-4D97-AF65-F5344CB8AC3E}">
        <p14:creationId xmlns:p14="http://schemas.microsoft.com/office/powerpoint/2010/main" val="2880272227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2A4E-17A5-40A0-B22B-32047C3D8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Light"/>
              </a:rPr>
              <a:t>Connection Setup over TCP/IP</a:t>
            </a:r>
            <a:endParaRPr lang="en-US" dirty="0">
              <a:latin typeface="Gill Sans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6D386-0965-4368-A7E5-B19FAC222B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4038601"/>
            <a:ext cx="5181600" cy="2471010"/>
          </a:xfrm>
        </p:spPr>
        <p:txBody>
          <a:bodyPr>
            <a:normAutofit fontScale="92500"/>
          </a:bodyPr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5-Tuple identifies each connection: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Source IP Address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Destination IP Address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Source Port Number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Destination Port Number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Protocol (always TCP here)</a:t>
            </a:r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41B0C82D-AE6F-408D-8226-8034C4D0D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247" y="2803270"/>
            <a:ext cx="1052970" cy="879904"/>
          </a:xfrm>
          <a:prstGeom prst="ellipse">
            <a:avLst/>
          </a:prstGeom>
          <a:solidFill>
            <a:srgbClr val="53FB25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socket</a:t>
            </a:r>
          </a:p>
        </p:txBody>
      </p:sp>
      <p:sp>
        <p:nvSpPr>
          <p:cNvPr id="8" name="Cloud">
            <a:extLst>
              <a:ext uri="{FF2B5EF4-FFF2-40B4-BE49-F238E27FC236}">
                <a16:creationId xmlns:a16="http://schemas.microsoft.com/office/drawing/2014/main" id="{E890EE24-4757-4066-A224-5769B8D0BBB2}"/>
              </a:ext>
            </a:extLst>
          </p:cNvPr>
          <p:cNvSpPr>
            <a:spLocks noChangeAspect="1" noEditPoints="1" noChangeArrowheads="1"/>
          </p:cNvSpPr>
          <p:nvPr/>
        </p:nvSpPr>
        <p:spPr bwMode="auto">
          <a:xfrm>
            <a:off x="3326001" y="1272685"/>
            <a:ext cx="3708284" cy="2493333"/>
          </a:xfrm>
          <a:custGeom>
            <a:avLst/>
            <a:gdLst>
              <a:gd name="T0" fmla="*/ 7 w 21600"/>
              <a:gd name="T1" fmla="*/ 767 h 21600"/>
              <a:gd name="T2" fmla="*/ 1094 w 21600"/>
              <a:gd name="T3" fmla="*/ 1531 h 21600"/>
              <a:gd name="T4" fmla="*/ 2185 w 21600"/>
              <a:gd name="T5" fmla="*/ 767 h 21600"/>
              <a:gd name="T6" fmla="*/ 1094 w 21600"/>
              <a:gd name="T7" fmla="*/ 8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3 w 21600"/>
              <a:gd name="T13" fmla="*/ 3269 h 21600"/>
              <a:gd name="T14" fmla="*/ 17086 w 21600"/>
              <a:gd name="T15" fmla="*/ 1733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>
              <a:latin typeface="Gill Sans Light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07001ED-A10A-4823-B743-A253E9C5EAA9}"/>
              </a:ext>
            </a:extLst>
          </p:cNvPr>
          <p:cNvGrpSpPr/>
          <p:nvPr/>
        </p:nvGrpSpPr>
        <p:grpSpPr>
          <a:xfrm>
            <a:off x="3259873" y="1806715"/>
            <a:ext cx="3447710" cy="1164077"/>
            <a:chOff x="2200954" y="1787932"/>
            <a:chExt cx="3699806" cy="1062066"/>
          </a:xfrm>
        </p:grpSpPr>
        <p:sp>
          <p:nvSpPr>
            <p:cNvPr id="10" name="Text Box 10">
              <a:extLst>
                <a:ext uri="{FF2B5EF4-FFF2-40B4-BE49-F238E27FC236}">
                  <a16:creationId xmlns:a16="http://schemas.microsoft.com/office/drawing/2014/main" id="{BB715A6C-6959-4B60-9919-FAD0E7501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547700">
              <a:off x="2598369" y="1973776"/>
              <a:ext cx="2874458" cy="3065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20000"/>
                </a:spcBef>
                <a:buSzPct val="100000"/>
              </a:pPr>
              <a:r>
                <a:rPr lang="en-US" altLang="ko-KR" sz="2000" dirty="0">
                  <a:latin typeface="Gill Sans Light"/>
                  <a:ea typeface="굴림" panose="020B0600000101010101" pitchFamily="34" charset="-127"/>
                </a:rPr>
                <a:t>Request Connection</a:t>
              </a:r>
            </a:p>
          </p:txBody>
        </p:sp>
        <p:sp>
          <p:nvSpPr>
            <p:cNvPr id="11" name="Line 7">
              <a:extLst>
                <a:ext uri="{FF2B5EF4-FFF2-40B4-BE49-F238E27FC236}">
                  <a16:creationId xmlns:a16="http://schemas.microsoft.com/office/drawing/2014/main" id="{1B216C94-8C51-4A5A-BB45-EE19A4A0A4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0954" y="1787932"/>
              <a:ext cx="3699806" cy="106206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pPr algn="ctr"/>
              <a:endParaRPr lang="en-US" dirty="0">
                <a:latin typeface="Gill Sans Light"/>
              </a:endParaRPr>
            </a:p>
          </p:txBody>
        </p:sp>
      </p:grpSp>
      <p:sp>
        <p:nvSpPr>
          <p:cNvPr id="12" name="Text Box 12">
            <a:extLst>
              <a:ext uri="{FF2B5EF4-FFF2-40B4-BE49-F238E27FC236}">
                <a16:creationId xmlns:a16="http://schemas.microsoft.com/office/drawing/2014/main" id="{FEB49989-D7E9-4223-91C6-5045607CC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839" y="3393646"/>
            <a:ext cx="1063143" cy="361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Server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B34BB008-7549-49DF-8D35-78CE68B37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5190" y="3318809"/>
            <a:ext cx="988537" cy="361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Client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72BA669-6A5A-4603-A87D-2D9DCCBF7C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707582" y="1136251"/>
            <a:ext cx="565150" cy="950628"/>
          </a:xfrm>
          <a:prstGeom prst="rect">
            <a:avLst/>
          </a:prstGeom>
        </p:spPr>
      </p:pic>
      <p:sp>
        <p:nvSpPr>
          <p:cNvPr id="15" name="Oval 3">
            <a:extLst>
              <a:ext uri="{FF2B5EF4-FFF2-40B4-BE49-F238E27FC236}">
                <a16:creationId xmlns:a16="http://schemas.microsoft.com/office/drawing/2014/main" id="{AEFFE092-7AC5-4261-87DD-7F5BCD206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910" y="1027906"/>
            <a:ext cx="1512478" cy="1083209"/>
          </a:xfrm>
          <a:prstGeom prst="ellipse">
            <a:avLst/>
          </a:prstGeom>
          <a:solidFill>
            <a:schemeClr val="accent5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Server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Socket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1E2783-12CD-46DD-BD05-CC593D9E2AB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279" t="11674" r="7255" b="21873"/>
          <a:stretch/>
        </p:blipFill>
        <p:spPr>
          <a:xfrm>
            <a:off x="8221208" y="1868160"/>
            <a:ext cx="1056361" cy="310239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204566D4-D9E3-4F5F-899B-697A1BD45A89}"/>
              </a:ext>
            </a:extLst>
          </p:cNvPr>
          <p:cNvGrpSpPr/>
          <p:nvPr/>
        </p:nvGrpSpPr>
        <p:grpSpPr>
          <a:xfrm>
            <a:off x="7176716" y="2111116"/>
            <a:ext cx="1991758" cy="1572058"/>
            <a:chOff x="6096663" y="1860237"/>
            <a:chExt cx="1991758" cy="1572058"/>
          </a:xfrm>
        </p:grpSpPr>
        <p:sp>
          <p:nvSpPr>
            <p:cNvPr id="19" name="Line 8">
              <a:extLst>
                <a:ext uri="{FF2B5EF4-FFF2-40B4-BE49-F238E27FC236}">
                  <a16:creationId xmlns:a16="http://schemas.microsoft.com/office/drawing/2014/main" id="{BB631720-C179-421B-8030-711C543725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89868" y="1860237"/>
              <a:ext cx="8184" cy="665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pPr algn="ctr"/>
              <a:endParaRPr lang="en-US">
                <a:latin typeface="Gill Sans Light"/>
              </a:endParaRPr>
            </a:p>
          </p:txBody>
        </p:sp>
        <p:sp>
          <p:nvSpPr>
            <p:cNvPr id="20" name="Text Box 11">
              <a:extLst>
                <a:ext uri="{FF2B5EF4-FFF2-40B4-BE49-F238E27FC236}">
                  <a16:creationId xmlns:a16="http://schemas.microsoft.com/office/drawing/2014/main" id="{7363DFF4-0589-4053-A052-ED413B36F9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09619" y="2019146"/>
              <a:ext cx="1078802" cy="6314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0000"/>
                </a:lnSpc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new</a:t>
              </a:r>
            </a:p>
            <a:p>
              <a:pPr algn="ctr">
                <a:lnSpc>
                  <a:spcPct val="80000"/>
                </a:lnSpc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socket</a:t>
              </a:r>
            </a:p>
          </p:txBody>
        </p:sp>
        <p:sp>
          <p:nvSpPr>
            <p:cNvPr id="21" name="Oval 5">
              <a:extLst>
                <a:ext uri="{FF2B5EF4-FFF2-40B4-BE49-F238E27FC236}">
                  <a16:creationId xmlns:a16="http://schemas.microsoft.com/office/drawing/2014/main" id="{A2DD5C9F-F034-460A-9B8F-E06F448BB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663" y="2552391"/>
              <a:ext cx="1765123" cy="879904"/>
            </a:xfrm>
            <a:prstGeom prst="ellipse">
              <a:avLst/>
            </a:prstGeom>
            <a:solidFill>
              <a:srgbClr val="53FB25"/>
            </a:solidFill>
            <a:ln w="381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 marL="2286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20000"/>
                </a:spcBef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Connection</a:t>
              </a:r>
            </a:p>
            <a:p>
              <a:pPr algn="ctr">
                <a:lnSpc>
                  <a:spcPct val="80000"/>
                </a:lnSpc>
                <a:spcBef>
                  <a:spcPct val="20000"/>
                </a:spcBef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socket</a:t>
              </a:r>
            </a:p>
          </p:txBody>
        </p:sp>
      </p:grpSp>
      <p:sp>
        <p:nvSpPr>
          <p:cNvPr id="22" name="AutoShape 9">
            <a:extLst>
              <a:ext uri="{FF2B5EF4-FFF2-40B4-BE49-F238E27FC236}">
                <a16:creationId xmlns:a16="http://schemas.microsoft.com/office/drawing/2014/main" id="{B2D1C844-ABDD-4910-BBBD-2D17E341D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7390" y="2970793"/>
            <a:ext cx="3769326" cy="491185"/>
          </a:xfrm>
          <a:prstGeom prst="leftRightArrow">
            <a:avLst>
              <a:gd name="adj1" fmla="val 49630"/>
              <a:gd name="adj2" fmla="val 102636"/>
            </a:avLst>
          </a:prstGeom>
          <a:solidFill>
            <a:srgbClr val="FFFF00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connection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8738E480-1BAA-4EBC-A7FE-AFD9073C2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4038600"/>
            <a:ext cx="5685739" cy="2471011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Gill Sans Light"/>
              </a:rPr>
              <a:t>Often, Client Port “randomly” assigned</a:t>
            </a:r>
          </a:p>
          <a:p>
            <a:pPr lvl="1"/>
            <a:r>
              <a:rPr lang="en-US" dirty="0">
                <a:latin typeface="Gill Sans Light"/>
              </a:rPr>
              <a:t>Done by OS during client socket setup</a:t>
            </a:r>
          </a:p>
          <a:p>
            <a:r>
              <a:rPr lang="en-US" dirty="0">
                <a:latin typeface="Gill Sans Light"/>
              </a:rPr>
              <a:t>Server Port often “well known”</a:t>
            </a:r>
          </a:p>
          <a:p>
            <a:pPr lvl="1"/>
            <a:r>
              <a:rPr lang="en-US" dirty="0">
                <a:latin typeface="Gill Sans Light"/>
              </a:rPr>
              <a:t>80 (web), 443 (secure web), 25 (</a:t>
            </a:r>
            <a:r>
              <a:rPr lang="en-US" dirty="0" err="1">
                <a:latin typeface="Gill Sans Light"/>
              </a:rPr>
              <a:t>sendmail</a:t>
            </a:r>
            <a:r>
              <a:rPr lang="en-US" dirty="0">
                <a:latin typeface="Gill Sans Light"/>
              </a:rPr>
              <a:t>), </a:t>
            </a:r>
            <a:r>
              <a:rPr lang="en-US" dirty="0" err="1">
                <a:latin typeface="Gill Sans Light"/>
              </a:rPr>
              <a:t>etc</a:t>
            </a:r>
            <a:endParaRPr lang="en-US" dirty="0">
              <a:latin typeface="Gill Sans Light"/>
            </a:endParaRPr>
          </a:p>
          <a:p>
            <a:pPr lvl="1"/>
            <a:r>
              <a:rPr lang="en-US" dirty="0">
                <a:latin typeface="Gill Sans Light"/>
              </a:rPr>
              <a:t>Well-known ports from 0—1023 </a:t>
            </a:r>
          </a:p>
        </p:txBody>
      </p:sp>
    </p:spTree>
    <p:extLst>
      <p:ext uri="{BB962C8B-B14F-4D97-AF65-F5344CB8AC3E}">
        <p14:creationId xmlns:p14="http://schemas.microsoft.com/office/powerpoint/2010/main" val="27202988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ED431-CFB7-411E-BE0B-AF392031B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Server without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EF147-3D52-4F6C-862D-4BF17545C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Spawn a new thread to handle each connection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Main thread initiates new client connections without waiting for previously spawned threads</a:t>
            </a:r>
          </a:p>
          <a:p>
            <a:endParaRPr lang="en-US" dirty="0"/>
          </a:p>
          <a:p>
            <a:r>
              <a:rPr lang="en-US" dirty="0"/>
              <a:t>Why give up the protection of separate processes?</a:t>
            </a:r>
          </a:p>
          <a:p>
            <a:pPr lvl="1"/>
            <a:r>
              <a:rPr lang="en-US" dirty="0"/>
              <a:t>More efficient to create new threads</a:t>
            </a:r>
          </a:p>
          <a:p>
            <a:pPr lvl="1"/>
            <a:r>
              <a:rPr lang="en-US" dirty="0"/>
              <a:t>More efficient to switch between threads</a:t>
            </a:r>
          </a:p>
        </p:txBody>
      </p:sp>
    </p:spTree>
    <p:extLst>
      <p:ext uri="{BB962C8B-B14F-4D97-AF65-F5344CB8AC3E}">
        <p14:creationId xmlns:p14="http://schemas.microsoft.com/office/powerpoint/2010/main" val="1889987592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Gill Sans Light"/>
                <a:ea typeface="Gulim" panose="020B0600000101010101" pitchFamily="34" charset="-127"/>
              </a:rPr>
              <a:t>Thread Pools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31157"/>
            <a:ext cx="9905999" cy="28956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Gulim" panose="020B0600000101010101" pitchFamily="34" charset="-127"/>
              </a:rPr>
              <a:t>Problem with previous version: Unbounded Threads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Gulim" panose="020B0600000101010101" pitchFamily="34" charset="-127"/>
              </a:rPr>
              <a:t>When web-site becomes too popular – throughput sinks</a:t>
            </a:r>
          </a:p>
          <a:p>
            <a:pPr marL="457200" lvl="1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dirty="0">
              <a:latin typeface="Gill Sans Light"/>
              <a:ea typeface="Gulim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Gulim" panose="020B0600000101010101" pitchFamily="34" charset="-127"/>
              </a:rPr>
              <a:t>Instead, allocate a bounded “pool” of worker threads, representing the maximum level of multiprogramming</a:t>
            </a:r>
          </a:p>
          <a:p>
            <a:pPr marL="0" indent="0">
              <a:lnSpc>
                <a:spcPct val="85000"/>
              </a:lnSpc>
              <a:spcBef>
                <a:spcPct val="25000"/>
              </a:spcBef>
              <a:buNone/>
            </a:pPr>
            <a:endParaRPr lang="en-US" altLang="ko-KR" dirty="0">
              <a:latin typeface="Gill Sans Light"/>
              <a:ea typeface="Gulim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Gulim" panose="020B0600000101010101" pitchFamily="34" charset="-127"/>
              </a:rPr>
              <a:t>When service a request, use a thread from the pool. If no thread available, queue request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Tx/>
              <a:buNone/>
            </a:pPr>
            <a:r>
              <a:rPr lang="en-US" altLang="ko-KR" sz="2000" dirty="0">
                <a:latin typeface="Gill Sans Light"/>
                <a:ea typeface="Gulim" panose="020B0600000101010101" pitchFamily="34" charset="-127"/>
              </a:rPr>
              <a:t>		</a:t>
            </a:r>
          </a:p>
        </p:txBody>
      </p:sp>
      <p:sp>
        <p:nvSpPr>
          <p:cNvPr id="31748" name="Text Box 23"/>
          <p:cNvSpPr txBox="1">
            <a:spLocks noChangeArrowheads="1"/>
          </p:cNvSpPr>
          <p:nvPr/>
        </p:nvSpPr>
        <p:spPr bwMode="auto">
          <a:xfrm>
            <a:off x="1676400" y="1447801"/>
            <a:ext cx="518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ko-KR" altLang="en-US">
              <a:latin typeface="Gill Sans Light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6461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D285C-7D2F-48F7-8563-A6EF2631C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81235-FEF5-436F-B1F0-127B17EFC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27100"/>
            <a:ext cx="10922000" cy="57912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Interprocess</a:t>
            </a:r>
            <a:r>
              <a:rPr lang="en-US" dirty="0"/>
              <a:t> Communication (IPC)</a:t>
            </a:r>
          </a:p>
          <a:p>
            <a:pPr lvl="1"/>
            <a:r>
              <a:rPr lang="en-US" dirty="0"/>
              <a:t>Communication facility between protected environments (i.e. processes)</a:t>
            </a:r>
          </a:p>
          <a:p>
            <a:pPr lvl="1"/>
            <a:endParaRPr lang="en-US" dirty="0"/>
          </a:p>
          <a:p>
            <a:r>
              <a:rPr lang="en-US" dirty="0"/>
              <a:t>Pipes are an abstraction of a single queue</a:t>
            </a:r>
          </a:p>
          <a:p>
            <a:pPr lvl="1"/>
            <a:r>
              <a:rPr lang="en-US" dirty="0"/>
              <a:t>One end write-only, another end read-only</a:t>
            </a:r>
          </a:p>
          <a:p>
            <a:pPr lvl="1"/>
            <a:r>
              <a:rPr lang="en-US" dirty="0"/>
              <a:t>Used for communication between multiple processes on one machine</a:t>
            </a:r>
          </a:p>
          <a:p>
            <a:pPr lvl="1"/>
            <a:r>
              <a:rPr lang="en-US" dirty="0"/>
              <a:t>File descriptors obtained via inheritance</a:t>
            </a:r>
          </a:p>
          <a:p>
            <a:pPr lvl="1"/>
            <a:endParaRPr lang="en-US" dirty="0"/>
          </a:p>
          <a:p>
            <a:r>
              <a:rPr lang="en-US" dirty="0"/>
              <a:t>Sockets are an abstraction of two queues, one in each direction</a:t>
            </a:r>
          </a:p>
          <a:p>
            <a:pPr lvl="1"/>
            <a:r>
              <a:rPr lang="en-US" dirty="0"/>
              <a:t>Can read or write to either end</a:t>
            </a:r>
          </a:p>
          <a:p>
            <a:pPr lvl="1"/>
            <a:r>
              <a:rPr lang="en-US" dirty="0"/>
              <a:t>Used for communication between multiple processes on different machines</a:t>
            </a:r>
          </a:p>
          <a:p>
            <a:pPr lvl="1"/>
            <a:r>
              <a:rPr lang="en-US" dirty="0"/>
              <a:t>File descriptors obtained via socket/bind/connect/listen/accept</a:t>
            </a:r>
          </a:p>
          <a:p>
            <a:pPr lvl="1"/>
            <a:r>
              <a:rPr lang="en-US" dirty="0"/>
              <a:t>Inheritance of file descriptors on fork() facilitates handling each connection in a separate process</a:t>
            </a:r>
          </a:p>
          <a:p>
            <a:pPr lvl="1"/>
            <a:endParaRPr lang="en-US" dirty="0"/>
          </a:p>
          <a:p>
            <a:r>
              <a:rPr lang="en-US" dirty="0"/>
              <a:t>Both support read/write system calls, just like File I/O</a:t>
            </a:r>
          </a:p>
        </p:txBody>
      </p:sp>
    </p:spTree>
    <p:extLst>
      <p:ext uri="{BB962C8B-B14F-4D97-AF65-F5344CB8AC3E}">
        <p14:creationId xmlns:p14="http://schemas.microsoft.com/office/powerpoint/2010/main" val="303560965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AC21E-A93C-4FF1-B306-3FDA99E31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C High-Level File API – Streams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0B2CD-8F0B-4BC2-BFCC-DC9D24298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49575"/>
            <a:ext cx="10515600" cy="5703625"/>
          </a:xfrm>
        </p:spPr>
        <p:txBody>
          <a:bodyPr/>
          <a:lstStyle/>
          <a:p>
            <a:r>
              <a:rPr lang="en-US" sz="2000" dirty="0"/>
              <a:t>Operates on “streams” – unformatted sequences of bytes (wither text or binary data), with a position: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Open stream represented by </a:t>
            </a:r>
            <a:r>
              <a:rPr lang="en-US" sz="2000" dirty="0">
                <a:solidFill>
                  <a:srgbClr val="FF0000"/>
                </a:solidFill>
              </a:rPr>
              <a:t>pointer</a:t>
            </a:r>
            <a:r>
              <a:rPr lang="en-US" sz="2000" dirty="0"/>
              <a:t> to a </a:t>
            </a:r>
            <a:r>
              <a:rPr lang="en-US" sz="2000" dirty="0">
                <a:solidFill>
                  <a:srgbClr val="FF0000"/>
                </a:solidFill>
              </a:rPr>
              <a:t>FILE</a:t>
            </a:r>
            <a:r>
              <a:rPr lang="en-US" sz="2000" dirty="0"/>
              <a:t> data structure</a:t>
            </a:r>
          </a:p>
          <a:p>
            <a:pPr lvl="1"/>
            <a:r>
              <a:rPr lang="en-US" sz="2000" dirty="0"/>
              <a:t>Error reported by returning a NULL pointer</a:t>
            </a:r>
          </a:p>
          <a:p>
            <a:pPr lvl="1"/>
            <a:r>
              <a:rPr lang="en-US" sz="2000" dirty="0"/>
              <a:t>Pointer used in subsequent operations on the stream</a:t>
            </a:r>
          </a:p>
          <a:p>
            <a:pPr lvl="1"/>
            <a:r>
              <a:rPr lang="en-US" sz="2000" dirty="0"/>
              <a:t>Data buffered in user space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CE63D8-FA79-4B46-9EED-DB8AD4309630}"/>
              </a:ext>
            </a:extLst>
          </p:cNvPr>
          <p:cNvSpPr txBox="1"/>
          <p:nvPr/>
        </p:nvSpPr>
        <p:spPr>
          <a:xfrm>
            <a:off x="1471148" y="2353270"/>
            <a:ext cx="7939315" cy="923330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#include &lt;</a:t>
            </a:r>
            <a:r>
              <a:rPr lang="en-US" dirty="0" err="1">
                <a:latin typeface="Courier"/>
                <a:cs typeface="Courier"/>
              </a:rPr>
              <a:t>stdio.h</a:t>
            </a:r>
            <a:r>
              <a:rPr lang="en-US" dirty="0">
                <a:latin typeface="Courier"/>
                <a:cs typeface="Courier"/>
              </a:rPr>
              <a:t>&gt;</a:t>
            </a:r>
          </a:p>
          <a:p>
            <a:r>
              <a:rPr lang="en-US" dirty="0">
                <a:latin typeface="Courier"/>
                <a:cs typeface="Courier"/>
              </a:rPr>
              <a:t>FILE *</a:t>
            </a:r>
            <a:r>
              <a:rPr lang="en-US" dirty="0" err="1">
                <a:latin typeface="Courier"/>
                <a:cs typeface="Courier"/>
              </a:rPr>
              <a:t>fopen</a:t>
            </a:r>
            <a:r>
              <a:rPr lang="en-US" dirty="0">
                <a:latin typeface="Courier"/>
                <a:cs typeface="Courier"/>
              </a:rPr>
              <a:t>( </a:t>
            </a:r>
            <a:r>
              <a:rPr lang="en-US" dirty="0" err="1">
                <a:latin typeface="Courier"/>
                <a:cs typeface="Courier"/>
              </a:rPr>
              <a:t>const</a:t>
            </a:r>
            <a:r>
              <a:rPr lang="en-US" dirty="0">
                <a:latin typeface="Courier"/>
                <a:cs typeface="Courier"/>
              </a:rPr>
              <a:t> char *filename, </a:t>
            </a:r>
            <a:r>
              <a:rPr lang="en-US" dirty="0" err="1">
                <a:latin typeface="Courier"/>
                <a:cs typeface="Courier"/>
              </a:rPr>
              <a:t>const</a:t>
            </a:r>
            <a:r>
              <a:rPr lang="en-US" dirty="0">
                <a:latin typeface="Courier"/>
                <a:cs typeface="Courier"/>
              </a:rPr>
              <a:t> char *mode );</a:t>
            </a: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fclose</a:t>
            </a:r>
            <a:r>
              <a:rPr lang="en-US" dirty="0">
                <a:latin typeface="Courier"/>
                <a:cs typeface="Courier"/>
              </a:rPr>
              <a:t>( FILE *</a:t>
            </a:r>
            <a:r>
              <a:rPr lang="en-US" dirty="0" err="1">
                <a:latin typeface="Courier"/>
                <a:cs typeface="Courier"/>
              </a:rPr>
              <a:t>fp</a:t>
            </a:r>
            <a:r>
              <a:rPr lang="en-US" dirty="0">
                <a:latin typeface="Courier"/>
                <a:cs typeface="Courier"/>
              </a:rPr>
              <a:t> );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7C6397-7629-4F6F-BE46-D7BA9347720E}"/>
              </a:ext>
            </a:extLst>
          </p:cNvPr>
          <p:cNvSpPr/>
          <p:nvPr/>
        </p:nvSpPr>
        <p:spPr>
          <a:xfrm>
            <a:off x="4343400" y="1679932"/>
            <a:ext cx="3753889" cy="321005"/>
          </a:xfrm>
          <a:prstGeom prst="rect">
            <a:avLst/>
          </a:prstGeom>
          <a:pattFill prst="ltVert">
            <a:fgClr>
              <a:prstClr val="black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9054F82-F0F0-4A40-8685-1B62F70C9010}"/>
              </a:ext>
            </a:extLst>
          </p:cNvPr>
          <p:cNvCxnSpPr/>
          <p:nvPr/>
        </p:nvCxnSpPr>
        <p:spPr>
          <a:xfrm flipV="1">
            <a:off x="5963079" y="2082825"/>
            <a:ext cx="0" cy="334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31635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11D81-AD16-40AB-AD9D-78A4B0DAA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11887200" cy="533400"/>
          </a:xfrm>
        </p:spPr>
        <p:txBody>
          <a:bodyPr/>
          <a:lstStyle/>
          <a:p>
            <a:r>
              <a:rPr lang="en-US" dirty="0"/>
              <a:t>Recall: Low-Level File I/O: The RAW system-call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993B3-03EE-4BA8-899C-96C5D32EC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581400"/>
            <a:ext cx="11201400" cy="1828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Integer return from </a:t>
            </a:r>
            <a:r>
              <a:rPr lang="en-US" dirty="0">
                <a:latin typeface="Consolas" panose="020B0609020204030204" pitchFamily="49" charset="0"/>
              </a:rPr>
              <a:t>open() </a:t>
            </a:r>
            <a:r>
              <a:rPr lang="en-US" dirty="0"/>
              <a:t>is a </a:t>
            </a:r>
            <a:r>
              <a:rPr lang="en-US" i="1" dirty="0">
                <a:solidFill>
                  <a:srgbClr val="FF0000"/>
                </a:solidFill>
              </a:rPr>
              <a:t>file descriptor</a:t>
            </a:r>
          </a:p>
          <a:p>
            <a:pPr lvl="1"/>
            <a:r>
              <a:rPr lang="en-US" i="1" dirty="0"/>
              <a:t>Error indicated by return &lt; 0: </a:t>
            </a:r>
            <a:r>
              <a:rPr lang="en-US" dirty="0"/>
              <a:t>the global </a:t>
            </a:r>
            <a:r>
              <a:rPr lang="en-US" dirty="0" err="1">
                <a:latin typeface="Consolas" panose="020B0609020204030204" pitchFamily="49" charset="0"/>
              </a:rPr>
              <a:t>errno</a:t>
            </a:r>
            <a:r>
              <a:rPr lang="en-US" dirty="0"/>
              <a:t> variable set with error</a:t>
            </a:r>
          </a:p>
          <a:p>
            <a:pPr lvl="1"/>
            <a:r>
              <a:rPr lang="en-US" dirty="0"/>
              <a:t>File Descriptor used in subsequent operations on the file</a:t>
            </a:r>
          </a:p>
          <a:p>
            <a:pPr lvl="1"/>
            <a:endParaRPr lang="en-US" dirty="0"/>
          </a:p>
          <a:p>
            <a:r>
              <a:rPr lang="en-US" dirty="0"/>
              <a:t>Streams (opened with </a:t>
            </a:r>
            <a:r>
              <a:rPr lang="en-US" dirty="0" err="1"/>
              <a:t>fopen</a:t>
            </a:r>
            <a:r>
              <a:rPr lang="en-US" dirty="0"/>
              <a:t>()) have a file descriptor </a:t>
            </a:r>
            <a:r>
              <a:rPr lang="en-US" i="1" dirty="0"/>
              <a:t>inside of them!</a:t>
            </a:r>
          </a:p>
          <a:p>
            <a:pPr lvl="1"/>
            <a:r>
              <a:rPr lang="en-US" dirty="0"/>
              <a:t>Retrievable with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fileno</a:t>
            </a:r>
            <a:r>
              <a:rPr lang="en-US" dirty="0">
                <a:latin typeface="Consolas" panose="020B0609020204030204" pitchFamily="49" charset="0"/>
              </a:rPr>
              <a:t>(FILE *stream)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 internal file descriptor</a:t>
            </a:r>
            <a:endParaRPr lang="en-US" dirty="0"/>
          </a:p>
          <a:p>
            <a:pPr lvl="1"/>
            <a:endParaRPr lang="en-US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3C3E79-82CE-4250-A925-783F9EFF3FB6}"/>
              </a:ext>
            </a:extLst>
          </p:cNvPr>
          <p:cNvSpPr txBox="1"/>
          <p:nvPr/>
        </p:nvSpPr>
        <p:spPr>
          <a:xfrm>
            <a:off x="838201" y="848792"/>
            <a:ext cx="8229600" cy="20313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#include &lt;</a:t>
            </a:r>
            <a:r>
              <a:rPr lang="en-US" dirty="0" err="1">
                <a:latin typeface="Courier"/>
                <a:cs typeface="Courier"/>
              </a:rPr>
              <a:t>fcntl.h</a:t>
            </a:r>
            <a:r>
              <a:rPr lang="en-US" dirty="0">
                <a:latin typeface="Courier"/>
                <a:cs typeface="Courier"/>
              </a:rPr>
              <a:t>&gt;</a:t>
            </a:r>
          </a:p>
          <a:p>
            <a:r>
              <a:rPr lang="en-US" dirty="0">
                <a:latin typeface="Courier"/>
                <a:cs typeface="Courier"/>
              </a:rPr>
              <a:t>#include &lt;</a:t>
            </a:r>
            <a:r>
              <a:rPr lang="en-US" dirty="0" err="1">
                <a:latin typeface="Courier"/>
                <a:cs typeface="Courier"/>
              </a:rPr>
              <a:t>unistd.h</a:t>
            </a:r>
            <a:r>
              <a:rPr lang="en-US" dirty="0">
                <a:latin typeface="Courier"/>
                <a:cs typeface="Courier"/>
              </a:rPr>
              <a:t>&gt;</a:t>
            </a:r>
          </a:p>
          <a:p>
            <a:r>
              <a:rPr lang="en-US" dirty="0">
                <a:latin typeface="Courier"/>
                <a:cs typeface="Courier"/>
              </a:rPr>
              <a:t>#include &lt;sys/</a:t>
            </a:r>
            <a:r>
              <a:rPr lang="en-US" dirty="0" err="1">
                <a:latin typeface="Courier"/>
                <a:cs typeface="Courier"/>
              </a:rPr>
              <a:t>types.h</a:t>
            </a:r>
            <a:r>
              <a:rPr lang="en-US" dirty="0">
                <a:latin typeface="Courier"/>
                <a:cs typeface="Courier"/>
              </a:rPr>
              <a:t>&gt;</a:t>
            </a: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open (</a:t>
            </a:r>
            <a:r>
              <a:rPr lang="en-US" dirty="0" err="1">
                <a:latin typeface="Courier"/>
                <a:cs typeface="Courier"/>
              </a:rPr>
              <a:t>const</a:t>
            </a:r>
            <a:r>
              <a:rPr lang="en-US" dirty="0">
                <a:latin typeface="Courier"/>
                <a:cs typeface="Courier"/>
              </a:rPr>
              <a:t> char *filename,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flags [, </a:t>
            </a:r>
            <a:r>
              <a:rPr lang="en-US" dirty="0" err="1">
                <a:latin typeface="Courier"/>
                <a:cs typeface="Courier"/>
              </a:rPr>
              <a:t>mode_t</a:t>
            </a:r>
            <a:r>
              <a:rPr lang="en-US" dirty="0">
                <a:latin typeface="Courier"/>
                <a:cs typeface="Courier"/>
              </a:rPr>
              <a:t> mode])</a:t>
            </a: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creat</a:t>
            </a:r>
            <a:r>
              <a:rPr lang="en-US" dirty="0">
                <a:latin typeface="Courier"/>
                <a:cs typeface="Courier"/>
              </a:rPr>
              <a:t> (</a:t>
            </a:r>
            <a:r>
              <a:rPr lang="en-US" dirty="0" err="1">
                <a:latin typeface="Courier"/>
                <a:cs typeface="Courier"/>
              </a:rPr>
              <a:t>const</a:t>
            </a:r>
            <a:r>
              <a:rPr lang="en-US" dirty="0">
                <a:latin typeface="Courier"/>
                <a:cs typeface="Courier"/>
              </a:rPr>
              <a:t> char *filename, </a:t>
            </a:r>
            <a:r>
              <a:rPr lang="en-US" dirty="0" err="1">
                <a:latin typeface="Courier"/>
                <a:cs typeface="Courier"/>
              </a:rPr>
              <a:t>mode_t</a:t>
            </a:r>
            <a:r>
              <a:rPr lang="en-US" dirty="0">
                <a:latin typeface="Courier"/>
                <a:cs typeface="Courier"/>
              </a:rPr>
              <a:t> mode)</a:t>
            </a: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close (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filedes</a:t>
            </a:r>
            <a:r>
              <a:rPr lang="en-US" dirty="0">
                <a:latin typeface="Courier"/>
                <a:cs typeface="Courier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8340696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7E387-E9E4-42B5-A024-F4722F607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Representation of a Process (inside kernel!)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BCD6F-6DB0-4E4C-94FF-1968E1D56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2764" y="1343605"/>
            <a:ext cx="3641035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Gill Sans Light"/>
              </a:rPr>
              <a:t>Suppose that we execute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Gill Sans Light"/>
              </a:rPr>
              <a:t>open(“foo.txt”)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Gill Sans Light"/>
              </a:rPr>
              <a:t>and that the result is 3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F17F2F5-F35D-4C1E-9F9E-3AF9D97D9362}"/>
              </a:ext>
            </a:extLst>
          </p:cNvPr>
          <p:cNvSpPr/>
          <p:nvPr/>
        </p:nvSpPr>
        <p:spPr>
          <a:xfrm>
            <a:off x="2299251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54EFF2-29FA-4643-9CD2-5C070A2901CA}"/>
              </a:ext>
            </a:extLst>
          </p:cNvPr>
          <p:cNvCxnSpPr>
            <a:cxnSpLocks/>
          </p:cNvCxnSpPr>
          <p:nvPr/>
        </p:nvCxnSpPr>
        <p:spPr>
          <a:xfrm>
            <a:off x="2014330" y="3303754"/>
            <a:ext cx="5499653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36A7571-5132-4BEC-9890-EC1530C55A49}"/>
              </a:ext>
            </a:extLst>
          </p:cNvPr>
          <p:cNvSpPr txBox="1"/>
          <p:nvPr/>
        </p:nvSpPr>
        <p:spPr>
          <a:xfrm>
            <a:off x="567005" y="2812272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77590-79C1-4263-B8D8-4F4165BBB847}"/>
              </a:ext>
            </a:extLst>
          </p:cNvPr>
          <p:cNvSpPr txBox="1"/>
          <p:nvPr/>
        </p:nvSpPr>
        <p:spPr>
          <a:xfrm>
            <a:off x="339378" y="3317578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06EBDE-7DDC-4440-A8EB-1305F379702C}"/>
              </a:ext>
            </a:extLst>
          </p:cNvPr>
          <p:cNvSpPr/>
          <p:nvPr/>
        </p:nvSpPr>
        <p:spPr>
          <a:xfrm>
            <a:off x="3493266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79CE90-2E98-42F8-BEC8-3C0E49506BC8}"/>
              </a:ext>
            </a:extLst>
          </p:cNvPr>
          <p:cNvSpPr/>
          <p:nvPr/>
        </p:nvSpPr>
        <p:spPr>
          <a:xfrm>
            <a:off x="2378764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9E2DDE-103C-459F-8E60-EAFB185EFA33}"/>
              </a:ext>
            </a:extLst>
          </p:cNvPr>
          <p:cNvSpPr txBox="1"/>
          <p:nvPr/>
        </p:nvSpPr>
        <p:spPr>
          <a:xfrm>
            <a:off x="2759560" y="215131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AB8729-54EB-4C78-A9FF-F2C6AF13F2F2}"/>
              </a:ext>
            </a:extLst>
          </p:cNvPr>
          <p:cNvSpPr/>
          <p:nvPr/>
        </p:nvSpPr>
        <p:spPr>
          <a:xfrm>
            <a:off x="2378764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49CA3D1-6CAC-4F43-AC42-355D3E1F0CA2}"/>
              </a:ext>
            </a:extLst>
          </p:cNvPr>
          <p:cNvCxnSpPr/>
          <p:nvPr/>
        </p:nvCxnSpPr>
        <p:spPr>
          <a:xfrm>
            <a:off x="3670851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52C411A-A1E2-47B8-8B58-D57D8FA886BF}"/>
              </a:ext>
            </a:extLst>
          </p:cNvPr>
          <p:cNvSpPr txBox="1"/>
          <p:nvPr/>
        </p:nvSpPr>
        <p:spPr>
          <a:xfrm>
            <a:off x="242199" y="4121395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431F7A-8A2C-43B6-B8F5-20F36314F479}"/>
              </a:ext>
            </a:extLst>
          </p:cNvPr>
          <p:cNvSpPr txBox="1"/>
          <p:nvPr/>
        </p:nvSpPr>
        <p:spPr>
          <a:xfrm>
            <a:off x="3318189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6379FAE-EA7A-4669-85F6-95F8F96D6DDB}"/>
              </a:ext>
            </a:extLst>
          </p:cNvPr>
          <p:cNvSpPr/>
          <p:nvPr/>
        </p:nvSpPr>
        <p:spPr>
          <a:xfrm>
            <a:off x="5385080" y="4043302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FC9BD41-E197-42F4-9723-34952CE20BC1}"/>
              </a:ext>
            </a:extLst>
          </p:cNvPr>
          <p:cNvSpPr txBox="1"/>
          <p:nvPr/>
        </p:nvSpPr>
        <p:spPr>
          <a:xfrm>
            <a:off x="5295928" y="3656940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BC88175-3FDB-451B-A8B3-9FC9969BE7F2}"/>
              </a:ext>
            </a:extLst>
          </p:cNvPr>
          <p:cNvSpPr txBox="1"/>
          <p:nvPr/>
        </p:nvSpPr>
        <p:spPr>
          <a:xfrm>
            <a:off x="3039426" y="838200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B8B66E6F-F3F6-4DBD-9C0C-3564F5BDA647}"/>
              </a:ext>
            </a:extLst>
          </p:cNvPr>
          <p:cNvCxnSpPr>
            <a:cxnSpLocks/>
            <a:endCxn id="29" idx="1"/>
          </p:cNvCxnSpPr>
          <p:nvPr/>
        </p:nvCxnSpPr>
        <p:spPr>
          <a:xfrm>
            <a:off x="3869633" y="4099159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3200400" y="4422639"/>
            <a:ext cx="8736979" cy="1830226"/>
            <a:chOff x="3200400" y="4422639"/>
            <a:chExt cx="8736979" cy="1830226"/>
          </a:xfrm>
        </p:grpSpPr>
        <p:sp>
          <p:nvSpPr>
            <p:cNvPr id="4" name="TextBox 3"/>
            <p:cNvSpPr txBox="1"/>
            <p:nvPr/>
          </p:nvSpPr>
          <p:spPr>
            <a:xfrm>
              <a:off x="3200400" y="5791200"/>
              <a:ext cx="56328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Gill Sans Light"/>
                </a:rPr>
                <a:t>Descriptor Table provides redirection</a:t>
              </a:r>
            </a:p>
          </p:txBody>
        </p:sp>
        <p:sp>
          <p:nvSpPr>
            <p:cNvPr id="5" name="Down Arrow 4"/>
            <p:cNvSpPr/>
            <p:nvPr/>
          </p:nvSpPr>
          <p:spPr bwMode="auto">
            <a:xfrm rot="8821157">
              <a:off x="3717234" y="4422639"/>
              <a:ext cx="304800" cy="1388523"/>
            </a:xfrm>
            <a:prstGeom prst="downArrow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781800" y="5116900"/>
              <a:ext cx="51555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Gill Sans Light"/>
                </a:rPr>
                <a:t>Each open file has file description</a:t>
              </a:r>
            </a:p>
          </p:txBody>
        </p:sp>
        <p:sp>
          <p:nvSpPr>
            <p:cNvPr id="23" name="Down Arrow 22"/>
            <p:cNvSpPr/>
            <p:nvPr/>
          </p:nvSpPr>
          <p:spPr bwMode="auto">
            <a:xfrm rot="8821157">
              <a:off x="6918941" y="4437468"/>
              <a:ext cx="304800" cy="764270"/>
            </a:xfrm>
            <a:prstGeom prst="downArrow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5011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Recall: What Happens on fork()?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12800" y="5417325"/>
            <a:ext cx="11074400" cy="1499271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After fork():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File Descriptors </a:t>
            </a:r>
            <a:r>
              <a:rPr lang="en-US" i="1" dirty="0">
                <a:solidFill>
                  <a:srgbClr val="FF0000"/>
                </a:solidFill>
              </a:rPr>
              <a:t>copied</a:t>
            </a:r>
            <a:r>
              <a:rPr lang="en-US" dirty="0">
                <a:solidFill>
                  <a:srgbClr val="FF0000"/>
                </a:solidFill>
              </a:rPr>
              <a:t>: child has same descriptor table as parent!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File Descriptions </a:t>
            </a:r>
            <a:r>
              <a:rPr lang="en-US" i="1" dirty="0">
                <a:solidFill>
                  <a:srgbClr val="FF0000"/>
                </a:solidFill>
              </a:rPr>
              <a:t>shared</a:t>
            </a:r>
            <a:r>
              <a:rPr lang="en-US" dirty="0">
                <a:solidFill>
                  <a:srgbClr val="FF0000"/>
                </a:solidFill>
              </a:rPr>
              <a:t>: child and parent can both manipulate/change open files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EAE85C5-B6A1-40EB-8218-D01BF9A5BBE4}"/>
              </a:ext>
            </a:extLst>
          </p:cNvPr>
          <p:cNvSpPr txBox="1"/>
          <p:nvPr/>
        </p:nvSpPr>
        <p:spPr>
          <a:xfrm>
            <a:off x="242199" y="4125624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8563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5385080" y="4047531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1"/>
                </a:solidFill>
                <a:latin typeface="Gill Sans Light"/>
              </a:rPr>
              <a:t>100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8424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3869633" y="4103388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3"/>
          </p:cNvCxnSpPr>
          <p:nvPr/>
        </p:nvCxnSpPr>
        <p:spPr>
          <a:xfrm rot="10800000" flipV="1">
            <a:off x="7513819" y="4099158"/>
            <a:ext cx="1984371" cy="386126"/>
          </a:xfrm>
          <a:prstGeom prst="curvedConnector3">
            <a:avLst>
              <a:gd name="adj1" fmla="val 97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295928" y="3661169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</p:spTree>
    <p:extLst>
      <p:ext uri="{BB962C8B-B14F-4D97-AF65-F5344CB8AC3E}">
        <p14:creationId xmlns:p14="http://schemas.microsoft.com/office/powerpoint/2010/main" val="416533067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standard file descriptors: 0, 1, 2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856361"/>
            <a:ext cx="3129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0</a:t>
            </a:r>
          </a:p>
          <a:p>
            <a:pPr algn="r"/>
            <a:r>
              <a:rPr lang="en-US" dirty="0">
                <a:latin typeface="Gill Sans Light"/>
              </a:rPr>
              <a:t>1</a:t>
            </a:r>
          </a:p>
          <a:p>
            <a:pPr algn="r"/>
            <a:r>
              <a:rPr lang="en-US" dirty="0">
                <a:latin typeface="Gill Sans Light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605014" y="842429"/>
            <a:ext cx="2052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Parent Process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</p:cNvCxnSpPr>
          <p:nvPr/>
        </p:nvCxnSpPr>
        <p:spPr>
          <a:xfrm>
            <a:off x="3869633" y="4099158"/>
            <a:ext cx="1515447" cy="226964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0</a:t>
            </a:r>
          </a:p>
          <a:p>
            <a:pPr algn="r"/>
            <a:r>
              <a:rPr lang="en-US" dirty="0">
                <a:latin typeface="Gill Sans Light"/>
              </a:rPr>
              <a:t>1</a:t>
            </a:r>
          </a:p>
          <a:p>
            <a:pPr algn="r"/>
            <a:r>
              <a:rPr lang="en-US" dirty="0">
                <a:latin typeface="Gill Sans Light"/>
              </a:rPr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312115" y="838200"/>
            <a:ext cx="18950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Child Process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</p:cNvCxnSpPr>
          <p:nvPr/>
        </p:nvCxnSpPr>
        <p:spPr>
          <a:xfrm rot="10800000" flipV="1">
            <a:off x="7513819" y="4099158"/>
            <a:ext cx="1984373" cy="250860"/>
          </a:xfrm>
          <a:prstGeom prst="curvedConnector3">
            <a:avLst>
              <a:gd name="adj1" fmla="val 2161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463061" y="3416413"/>
            <a:ext cx="19727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Terminal Emulator</a:t>
            </a:r>
          </a:p>
        </p:txBody>
      </p:sp>
      <p:cxnSp>
        <p:nvCxnSpPr>
          <p:cNvPr id="32" name="Connector: Curved 31">
            <a:extLst>
              <a:ext uri="{FF2B5EF4-FFF2-40B4-BE49-F238E27FC236}">
                <a16:creationId xmlns:a16="http://schemas.microsoft.com/office/drawing/2014/main" id="{A42EAF1A-207B-41EB-B126-57C70FFDF289}"/>
              </a:ext>
            </a:extLst>
          </p:cNvPr>
          <p:cNvCxnSpPr>
            <a:cxnSpLocks/>
          </p:cNvCxnSpPr>
          <p:nvPr/>
        </p:nvCxnSpPr>
        <p:spPr>
          <a:xfrm>
            <a:off x="3869633" y="4379131"/>
            <a:ext cx="1515447" cy="106153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289C33FC-3B81-4399-83A6-F76DA6F5EE3E}"/>
              </a:ext>
            </a:extLst>
          </p:cNvPr>
          <p:cNvCxnSpPr>
            <a:cxnSpLocks/>
          </p:cNvCxnSpPr>
          <p:nvPr/>
        </p:nvCxnSpPr>
        <p:spPr>
          <a:xfrm flipV="1">
            <a:off x="3869633" y="4617670"/>
            <a:ext cx="1515447" cy="72888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Curved 47">
            <a:extLst>
              <a:ext uri="{FF2B5EF4-FFF2-40B4-BE49-F238E27FC236}">
                <a16:creationId xmlns:a16="http://schemas.microsoft.com/office/drawing/2014/main" id="{DCDB85BB-1852-40F2-BC6F-6E13597BD95F}"/>
              </a:ext>
            </a:extLst>
          </p:cNvPr>
          <p:cNvCxnSpPr>
            <a:cxnSpLocks/>
          </p:cNvCxnSpPr>
          <p:nvPr/>
        </p:nvCxnSpPr>
        <p:spPr>
          <a:xfrm rot="10800000" flipV="1">
            <a:off x="7513818" y="4290414"/>
            <a:ext cx="1984372" cy="194870"/>
          </a:xfrm>
          <a:prstGeom prst="curvedConnector3">
            <a:avLst>
              <a:gd name="adj1" fmla="val -1423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101DD268-AD62-4FB2-8310-8DDB993DC96D}"/>
              </a:ext>
            </a:extLst>
          </p:cNvPr>
          <p:cNvCxnSpPr>
            <a:cxnSpLocks/>
          </p:cNvCxnSpPr>
          <p:nvPr/>
        </p:nvCxnSpPr>
        <p:spPr>
          <a:xfrm rot="10800000">
            <a:off x="7513818" y="4629930"/>
            <a:ext cx="1984372" cy="41594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65" descr="A close up of a screen&#10;&#10;Description automatically generated">
            <a:extLst>
              <a:ext uri="{FF2B5EF4-FFF2-40B4-BE49-F238E27FC236}">
                <a16:creationId xmlns:a16="http://schemas.microsoft.com/office/drawing/2014/main" id="{8A600625-75CC-41C8-8BA1-7B9C7DD92C5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182938" y="3709901"/>
            <a:ext cx="2546081" cy="17843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3713" y="5588596"/>
            <a:ext cx="31213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0: </a:t>
            </a:r>
            <a:r>
              <a:rPr lang="en-US" dirty="0" err="1">
                <a:solidFill>
                  <a:srgbClr val="FF0000"/>
                </a:solidFill>
                <a:latin typeface="Gill Sans Light"/>
              </a:rPr>
              <a:t>stdout</a:t>
            </a:r>
            <a:r>
              <a:rPr lang="en-US" dirty="0">
                <a:solidFill>
                  <a:srgbClr val="FF0000"/>
                </a:solidFill>
                <a:latin typeface="Gill Sans Light"/>
              </a:rPr>
              <a:t>  (terminal output)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1: </a:t>
            </a:r>
            <a:r>
              <a:rPr lang="en-US" dirty="0" err="1">
                <a:solidFill>
                  <a:srgbClr val="FF0000"/>
                </a:solidFill>
                <a:latin typeface="Gill Sans Light"/>
              </a:rPr>
              <a:t>stderr</a:t>
            </a:r>
            <a:r>
              <a:rPr lang="en-US" dirty="0">
                <a:solidFill>
                  <a:srgbClr val="FF0000"/>
                </a:solidFill>
                <a:latin typeface="Gill Sans Light"/>
              </a:rPr>
              <a:t> (error output)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2: </a:t>
            </a:r>
            <a:r>
              <a:rPr lang="en-US" dirty="0" err="1">
                <a:solidFill>
                  <a:srgbClr val="FF0000"/>
                </a:solidFill>
                <a:latin typeface="Gill Sans Light"/>
              </a:rPr>
              <a:t>stdin</a:t>
            </a:r>
            <a:r>
              <a:rPr lang="en-US" dirty="0">
                <a:solidFill>
                  <a:srgbClr val="FF0000"/>
                </a:solidFill>
                <a:latin typeface="Gill Sans Light"/>
              </a:rPr>
              <a:t>	(terminal input)</a:t>
            </a:r>
          </a:p>
        </p:txBody>
      </p:sp>
    </p:spTree>
    <p:extLst>
      <p:ext uri="{BB962C8B-B14F-4D97-AF65-F5344CB8AC3E}">
        <p14:creationId xmlns:p14="http://schemas.microsoft.com/office/powerpoint/2010/main" val="16396815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60</Pages>
  <Words>4276</Words>
  <Application>Microsoft Office PowerPoint</Application>
  <PresentationFormat>Widescreen</PresentationFormat>
  <Paragraphs>826</Paragraphs>
  <Slides>49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Calibri</vt:lpstr>
      <vt:lpstr>Comic Sans MS</vt:lpstr>
      <vt:lpstr>Consolas</vt:lpstr>
      <vt:lpstr>Courier</vt:lpstr>
      <vt:lpstr>Gill Sans</vt:lpstr>
      <vt:lpstr>Gill Sans Light</vt:lpstr>
      <vt:lpstr>Office</vt:lpstr>
      <vt:lpstr>CS162 Operating Systems and Systems Programming Lecture 5  Abstractions 3: IPC, Pipes and Sockets A quick programmer’s viewpoint</vt:lpstr>
      <vt:lpstr>Goals for Today: IPC and Sockets</vt:lpstr>
      <vt:lpstr>Recall: Creating Processes with fork()</vt:lpstr>
      <vt:lpstr>Recall: Key Unix I/O Design Concepts</vt:lpstr>
      <vt:lpstr>Recall: C High-Level File API – Streams</vt:lpstr>
      <vt:lpstr>Recall: Low-Level File I/O: The RAW system-call interface</vt:lpstr>
      <vt:lpstr>Recall: Representation of a Process (inside kernel!)</vt:lpstr>
      <vt:lpstr>Recall: What Happens on fork()?</vt:lpstr>
      <vt:lpstr>Recall standard file descriptors: 0, 1, 2</vt:lpstr>
      <vt:lpstr>Putting it together: web server</vt:lpstr>
      <vt:lpstr>Putting it together: web server</vt:lpstr>
      <vt:lpstr>Today: Communication Between Processes</vt:lpstr>
      <vt:lpstr>Recall: Processes Protected from each other</vt:lpstr>
      <vt:lpstr>Communication Between Processes</vt:lpstr>
      <vt:lpstr>Shared Memory: Better Option?</vt:lpstr>
      <vt:lpstr>Communication Between Processes (Another Option)</vt:lpstr>
      <vt:lpstr>One example of this pattern: POSIX/Unix PIPE</vt:lpstr>
      <vt:lpstr>Single-Process Pipe Example</vt:lpstr>
      <vt:lpstr>Pipes Between Processes</vt:lpstr>
      <vt:lpstr>Inter-Process Communication (IPC): Parent  Child</vt:lpstr>
      <vt:lpstr>When do we get EOF on a pipe?</vt:lpstr>
      <vt:lpstr>EOF on a Pipe</vt:lpstr>
      <vt:lpstr>Once we have communication, we need a protocol</vt:lpstr>
      <vt:lpstr>Examples of Protocols in Human Interaction</vt:lpstr>
      <vt:lpstr>Web Server</vt:lpstr>
      <vt:lpstr>Client-Server Protocols: Cross-Network IPC</vt:lpstr>
      <vt:lpstr>Client-Server Communication</vt:lpstr>
      <vt:lpstr>What is a Network Connection?</vt:lpstr>
      <vt:lpstr>The Socket Abstraction: Endpoint for Communication</vt:lpstr>
      <vt:lpstr>Sockets: More Details</vt:lpstr>
      <vt:lpstr>Sockets: More Details</vt:lpstr>
      <vt:lpstr>Simple Example: Echo Server</vt:lpstr>
      <vt:lpstr>Simple Example: Echo Server</vt:lpstr>
      <vt:lpstr>Echo client-server example</vt:lpstr>
      <vt:lpstr>What Assumptions are we Making?</vt:lpstr>
      <vt:lpstr>Socket Creation</vt:lpstr>
      <vt:lpstr>Namespaces for Communication over IP</vt:lpstr>
      <vt:lpstr>Connection Setup over TCP/IP</vt:lpstr>
      <vt:lpstr>Sockets in concept</vt:lpstr>
      <vt:lpstr>Client Protocol</vt:lpstr>
      <vt:lpstr>Server Protocol (v1)</vt:lpstr>
      <vt:lpstr>What’s wrong here?</vt:lpstr>
      <vt:lpstr>Server Protocol (v2)</vt:lpstr>
      <vt:lpstr>Concurrent Server</vt:lpstr>
      <vt:lpstr>Server Protocol (v3)</vt:lpstr>
      <vt:lpstr>Connection Setup over TCP/IP</vt:lpstr>
      <vt:lpstr>Concurrent Server without Protection</vt:lpstr>
      <vt:lpstr>Thread Pools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2021-02-02T23:24:32Z</dcterms:created>
  <dcterms:modified xsi:type="dcterms:W3CDTF">2021-02-02T23:24:39Z</dcterms:modified>
</cp:coreProperties>
</file>