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74"/>
  </p:notesMasterIdLst>
  <p:handoutMasterIdLst>
    <p:handoutMasterId r:id="rId75"/>
  </p:handoutMasterIdLst>
  <p:sldIdLst>
    <p:sldId id="256" r:id="rId2"/>
    <p:sldId id="918" r:id="rId3"/>
    <p:sldId id="838" r:id="rId4"/>
    <p:sldId id="839" r:id="rId5"/>
    <p:sldId id="921" r:id="rId6"/>
    <p:sldId id="922" r:id="rId7"/>
    <p:sldId id="923" r:id="rId8"/>
    <p:sldId id="933" r:id="rId9"/>
    <p:sldId id="932" r:id="rId10"/>
    <p:sldId id="934" r:id="rId11"/>
    <p:sldId id="843" r:id="rId12"/>
    <p:sldId id="844" r:id="rId13"/>
    <p:sldId id="845" r:id="rId14"/>
    <p:sldId id="846" r:id="rId15"/>
    <p:sldId id="847" r:id="rId16"/>
    <p:sldId id="849" r:id="rId17"/>
    <p:sldId id="850" r:id="rId18"/>
    <p:sldId id="851" r:id="rId19"/>
    <p:sldId id="852" r:id="rId20"/>
    <p:sldId id="853" r:id="rId21"/>
    <p:sldId id="854" r:id="rId22"/>
    <p:sldId id="856" r:id="rId23"/>
    <p:sldId id="857" r:id="rId24"/>
    <p:sldId id="858" r:id="rId25"/>
    <p:sldId id="859" r:id="rId26"/>
    <p:sldId id="866" r:id="rId27"/>
    <p:sldId id="860" r:id="rId28"/>
    <p:sldId id="861" r:id="rId29"/>
    <p:sldId id="862" r:id="rId30"/>
    <p:sldId id="863" r:id="rId31"/>
    <p:sldId id="864" r:id="rId32"/>
    <p:sldId id="865" r:id="rId33"/>
    <p:sldId id="867" r:id="rId34"/>
    <p:sldId id="869" r:id="rId35"/>
    <p:sldId id="870" r:id="rId36"/>
    <p:sldId id="871" r:id="rId37"/>
    <p:sldId id="872" r:id="rId38"/>
    <p:sldId id="873" r:id="rId39"/>
    <p:sldId id="874" r:id="rId40"/>
    <p:sldId id="875" r:id="rId41"/>
    <p:sldId id="876" r:id="rId42"/>
    <p:sldId id="877" r:id="rId43"/>
    <p:sldId id="878" r:id="rId44"/>
    <p:sldId id="880" r:id="rId45"/>
    <p:sldId id="931" r:id="rId46"/>
    <p:sldId id="883" r:id="rId47"/>
    <p:sldId id="884" r:id="rId48"/>
    <p:sldId id="885" r:id="rId49"/>
    <p:sldId id="886" r:id="rId50"/>
    <p:sldId id="887" r:id="rId51"/>
    <p:sldId id="888" r:id="rId52"/>
    <p:sldId id="889" r:id="rId53"/>
    <p:sldId id="891" r:id="rId54"/>
    <p:sldId id="892" r:id="rId55"/>
    <p:sldId id="893" r:id="rId56"/>
    <p:sldId id="894" r:id="rId57"/>
    <p:sldId id="895" r:id="rId58"/>
    <p:sldId id="896" r:id="rId59"/>
    <p:sldId id="898" r:id="rId60"/>
    <p:sldId id="899" r:id="rId61"/>
    <p:sldId id="902" r:id="rId62"/>
    <p:sldId id="903" r:id="rId63"/>
    <p:sldId id="905" r:id="rId64"/>
    <p:sldId id="906" r:id="rId65"/>
    <p:sldId id="907" r:id="rId66"/>
    <p:sldId id="909" r:id="rId67"/>
    <p:sldId id="910" r:id="rId68"/>
    <p:sldId id="911" r:id="rId69"/>
    <p:sldId id="913" r:id="rId70"/>
    <p:sldId id="914" r:id="rId71"/>
    <p:sldId id="915" r:id="rId72"/>
    <p:sldId id="916" r:id="rId73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18623"/>
    <a:srgbClr val="9E7800"/>
    <a:srgbClr val="C49500"/>
    <a:srgbClr val="F430AB"/>
    <a:srgbClr val="E6E703"/>
    <a:srgbClr val="72AAAE"/>
    <a:srgbClr val="2A40E2"/>
    <a:srgbClr val="233AE1"/>
    <a:srgbClr val="1C31CA"/>
    <a:srgbClr val="728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6"/>
    <p:restoredTop sz="86729" autoAdjust="0"/>
  </p:normalViewPr>
  <p:slideViewPr>
    <p:cSldViewPr>
      <p:cViewPr varScale="1">
        <p:scale>
          <a:sx n="60" d="100"/>
          <a:sy n="60" d="100"/>
        </p:scale>
        <p:origin x="1108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77495" y="6956426"/>
            <a:ext cx="8478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95" tIns="46988" rIns="92295" bIns="46988">
            <a:spAutoFit/>
          </a:bodyPr>
          <a:lstStyle/>
          <a:p>
            <a:pPr algn="ctr" defTabSz="917376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376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62593" y="6956426"/>
            <a:ext cx="8776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95" tIns="46988" rIns="92295" bIns="46988">
            <a:spAutoFit/>
          </a:bodyPr>
          <a:lstStyle/>
          <a:p>
            <a:pPr algn="ctr" defTabSz="917376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376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4" y="3475040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0" tIns="46988" rIns="95650" bIns="469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295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63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1079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740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95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865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93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8719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289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45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338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03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7082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7929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288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663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408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227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727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575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89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062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37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942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460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097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5377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637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561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822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6263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925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415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630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30385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53063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6665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22234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03010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36316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0611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9296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521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6872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872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5106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956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4308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4641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3471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83262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816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9664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403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9037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4252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5980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2354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9555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1547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3245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757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5693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50956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975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6BA52372-3169-3E47-91B9-B9FD441558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514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5211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628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269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44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8610600" y="6552798"/>
            <a:ext cx="888045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4.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79358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28/1/20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320374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UCB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arkanis.de/weblog/2017-01-05-measurements-of-system-call-performance-and-overhead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n.wikipedia.org/wiki/Terminal_%28OS_X%29" TargetMode="Externa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295400"/>
            <a:ext cx="78486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4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Abstractions 2: Files and I/O</a:t>
            </a:r>
            <a:br>
              <a:rPr lang="en-US" sz="3000" dirty="0"/>
            </a:br>
            <a:r>
              <a:rPr lang="en-US" sz="3000" dirty="0"/>
              <a:t>A quick programmer’s viewpoint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24C99-CDC4-43E2-9006-4B9A8D90E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OS Library Issues </a:t>
            </a:r>
            <a:r>
              <a:rPr lang="en-US" dirty="0" err="1"/>
              <a:t>Syscalls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609676-EF72-4881-BF1A-CFABABA1B6F8}"/>
              </a:ext>
            </a:extLst>
          </p:cNvPr>
          <p:cNvSpPr/>
          <p:nvPr/>
        </p:nvSpPr>
        <p:spPr bwMode="auto">
          <a:xfrm>
            <a:off x="1788042" y="2057400"/>
            <a:ext cx="26670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5B6F349-85B2-468E-A21A-98FDC9BEE2F2}"/>
              </a:ext>
            </a:extLst>
          </p:cNvPr>
          <p:cNvSpPr/>
          <p:nvPr/>
        </p:nvSpPr>
        <p:spPr bwMode="auto">
          <a:xfrm>
            <a:off x="1711842" y="1219200"/>
            <a:ext cx="762000" cy="762000"/>
          </a:xfrm>
          <a:prstGeom prst="roundRect">
            <a:avLst/>
          </a:prstGeom>
          <a:solidFill>
            <a:srgbClr val="00AE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1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7BB6A20-D40B-41FC-9F8A-E51F1168C510}"/>
              </a:ext>
            </a:extLst>
          </p:cNvPr>
          <p:cNvSpPr/>
          <p:nvPr/>
        </p:nvSpPr>
        <p:spPr bwMode="auto">
          <a:xfrm>
            <a:off x="2626242" y="1219200"/>
            <a:ext cx="762000" cy="7620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2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BB2680B-F4B8-4AFE-A4DE-5286049B7C18}"/>
              </a:ext>
            </a:extLst>
          </p:cNvPr>
          <p:cNvSpPr/>
          <p:nvPr/>
        </p:nvSpPr>
        <p:spPr bwMode="auto">
          <a:xfrm>
            <a:off x="3769242" y="1219200"/>
            <a:ext cx="762000" cy="762000"/>
          </a:xfrm>
          <a:prstGeom prst="roundRect">
            <a:avLst/>
          </a:prstGeom>
          <a:solidFill>
            <a:srgbClr val="FF66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Proc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 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90D51E-38CE-4462-9F80-007CB4646741}"/>
              </a:ext>
            </a:extLst>
          </p:cNvPr>
          <p:cNvSpPr txBox="1"/>
          <p:nvPr/>
        </p:nvSpPr>
        <p:spPr>
          <a:xfrm>
            <a:off x="3353744" y="16002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4B886C-D4BD-4F08-AFFA-E7A80401435F}"/>
              </a:ext>
            </a:extLst>
          </p:cNvPr>
          <p:cNvSpPr/>
          <p:nvPr/>
        </p:nvSpPr>
        <p:spPr bwMode="auto">
          <a:xfrm>
            <a:off x="5140842" y="4682013"/>
            <a:ext cx="4298635" cy="57578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079D8D0-6DCD-4775-B8F9-39BBE60A8DCC}"/>
              </a:ext>
            </a:extLst>
          </p:cNvPr>
          <p:cNvSpPr/>
          <p:nvPr/>
        </p:nvSpPr>
        <p:spPr bwMode="auto">
          <a:xfrm>
            <a:off x="5052645" y="2664550"/>
            <a:ext cx="1335159" cy="1960405"/>
          </a:xfrm>
          <a:prstGeom prst="roundRect">
            <a:avLst/>
          </a:prstGeom>
          <a:solidFill>
            <a:srgbClr val="00AE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Appln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  <a:cs typeface="Gill Sans Light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CA98B5C-DC18-4855-B247-867CAAD383AC}"/>
              </a:ext>
            </a:extLst>
          </p:cNvPr>
          <p:cNvSpPr/>
          <p:nvPr/>
        </p:nvSpPr>
        <p:spPr bwMode="auto">
          <a:xfrm>
            <a:off x="6511284" y="2664550"/>
            <a:ext cx="1235760" cy="1960405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login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D622F97-4C64-4941-89E8-6564E3841EC1}"/>
              </a:ext>
            </a:extLst>
          </p:cNvPr>
          <p:cNvSpPr/>
          <p:nvPr/>
        </p:nvSpPr>
        <p:spPr bwMode="auto">
          <a:xfrm>
            <a:off x="8125362" y="2664550"/>
            <a:ext cx="1328983" cy="1960405"/>
          </a:xfrm>
          <a:prstGeom prst="roundRect">
            <a:avLst/>
          </a:prstGeom>
          <a:solidFill>
            <a:srgbClr val="FF66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  <a:cs typeface="Gill Sans Light"/>
              </a:rPr>
              <a:t>Window Manager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865E72-0ABD-43F6-B74F-7F1840E6650D}"/>
              </a:ext>
            </a:extLst>
          </p:cNvPr>
          <p:cNvSpPr txBox="1"/>
          <p:nvPr/>
        </p:nvSpPr>
        <p:spPr>
          <a:xfrm>
            <a:off x="7675044" y="3337857"/>
            <a:ext cx="589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3073E4-344F-4968-8DD3-7CE13B40E8B5}"/>
              </a:ext>
            </a:extLst>
          </p:cNvPr>
          <p:cNvSpPr/>
          <p:nvPr/>
        </p:nvSpPr>
        <p:spPr>
          <a:xfrm>
            <a:off x="5052646" y="3955176"/>
            <a:ext cx="1335158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345714-23A9-40C7-AF96-61D39C5C4549}"/>
              </a:ext>
            </a:extLst>
          </p:cNvPr>
          <p:cNvSpPr/>
          <p:nvPr/>
        </p:nvSpPr>
        <p:spPr>
          <a:xfrm>
            <a:off x="6511284" y="3955176"/>
            <a:ext cx="1235760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4FB5A4-949E-4FCA-9337-F7419C63A3BF}"/>
              </a:ext>
            </a:extLst>
          </p:cNvPr>
          <p:cNvSpPr/>
          <p:nvPr/>
        </p:nvSpPr>
        <p:spPr>
          <a:xfrm>
            <a:off x="8125361" y="3955176"/>
            <a:ext cx="1314115" cy="4849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OS library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0A472A-2A4C-4AB6-A2FF-F0D3C1024EAB}"/>
              </a:ext>
            </a:extLst>
          </p:cNvPr>
          <p:cNvSpPr txBox="1"/>
          <p:nvPr/>
        </p:nvSpPr>
        <p:spPr>
          <a:xfrm>
            <a:off x="4384511" y="3987800"/>
            <a:ext cx="625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err="1">
                <a:solidFill>
                  <a:srgbClr val="FF0000"/>
                </a:solidFill>
                <a:latin typeface="Gill Sans Light"/>
              </a:rPr>
              <a:t>libc</a:t>
            </a:r>
            <a:endParaRPr lang="en-US" sz="2000" b="1" dirty="0">
              <a:solidFill>
                <a:srgbClr val="FF0000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76685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2DD3C-E8FF-45AA-ADDF-C312F1358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i="1" dirty="0" err="1"/>
              <a:t>pthread</a:t>
            </a:r>
            <a:r>
              <a:rPr lang="en-US" dirty="0"/>
              <a:t> stand for?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5C60A-E5BB-4E70-BDD1-647FCCABE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pthread</a:t>
            </a:r>
            <a:r>
              <a:rPr lang="en-US" dirty="0"/>
              <a:t> library: </a:t>
            </a:r>
            <a:r>
              <a:rPr lang="en-US" dirty="0">
                <a:solidFill>
                  <a:srgbClr val="FF0000"/>
                </a:solidFill>
              </a:rPr>
              <a:t>POSIX</a:t>
            </a:r>
            <a:r>
              <a:rPr lang="en-US" dirty="0"/>
              <a:t> thread library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POSIX: P</a:t>
            </a:r>
            <a:r>
              <a:rPr lang="en-US" dirty="0"/>
              <a:t>ortable 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/>
              <a:t>perating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ystem 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/>
              <a:t>nterface (for </a:t>
            </a:r>
            <a:r>
              <a:rPr lang="en-US" dirty="0" err="1"/>
              <a:t>uni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dirty="0"/>
              <a:t>?)</a:t>
            </a:r>
          </a:p>
          <a:p>
            <a:pPr lvl="1"/>
            <a:r>
              <a:rPr lang="en-US" dirty="0"/>
              <a:t>Interface for application programmers (mostly)</a:t>
            </a:r>
          </a:p>
          <a:p>
            <a:pPr lvl="1"/>
            <a:r>
              <a:rPr lang="en-US" dirty="0"/>
              <a:t>Defines the term “Unix,” derived from AT&amp;T Unix</a:t>
            </a:r>
          </a:p>
          <a:p>
            <a:pPr lvl="1"/>
            <a:r>
              <a:rPr lang="en-US" dirty="0"/>
              <a:t>Created to bring order to many Unix-derived OSes, so applications are portable</a:t>
            </a:r>
          </a:p>
          <a:p>
            <a:pPr lvl="2"/>
            <a:r>
              <a:rPr lang="en-US" dirty="0"/>
              <a:t>Partially available on non-Unix OSes, like Windows</a:t>
            </a:r>
          </a:p>
          <a:p>
            <a:pPr lvl="1"/>
            <a:r>
              <a:rPr lang="en-US" dirty="0"/>
              <a:t>Requires standard system call interface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2952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CB933-0C70-42DA-B87B-AA277ADB9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Unix/POSIX Idea: Everything is a “File”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A3584-0544-4ED2-A7D9-48DE6859E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interface for:</a:t>
            </a:r>
          </a:p>
          <a:p>
            <a:pPr lvl="1"/>
            <a:r>
              <a:rPr lang="en-US" dirty="0"/>
              <a:t>Files on disk</a:t>
            </a:r>
          </a:p>
          <a:p>
            <a:pPr lvl="1"/>
            <a:r>
              <a:rPr lang="en-US" dirty="0"/>
              <a:t>Devices (terminals, printers, etc.)</a:t>
            </a:r>
          </a:p>
          <a:p>
            <a:pPr lvl="1"/>
            <a:r>
              <a:rPr lang="en-US" dirty="0"/>
              <a:t>Networking (sockets)</a:t>
            </a:r>
          </a:p>
          <a:p>
            <a:pPr lvl="1"/>
            <a:r>
              <a:rPr lang="en-US" dirty="0"/>
              <a:t>Local </a:t>
            </a:r>
            <a:r>
              <a:rPr lang="en-US" dirty="0" err="1"/>
              <a:t>interprocess</a:t>
            </a:r>
            <a:r>
              <a:rPr lang="en-US" dirty="0"/>
              <a:t> communication (pipes, sockets)</a:t>
            </a:r>
          </a:p>
          <a:p>
            <a:pPr lvl="1"/>
            <a:endParaRPr lang="en-US" dirty="0"/>
          </a:p>
          <a:p>
            <a:r>
              <a:rPr lang="en-US" dirty="0"/>
              <a:t>Based on the system calls </a:t>
            </a:r>
            <a:r>
              <a:rPr lang="en-US" b="1" dirty="0">
                <a:latin typeface="Consolas" panose="020B0609020204030204" pitchFamily="49" charset="0"/>
              </a:rPr>
              <a:t>open()</a:t>
            </a:r>
            <a:r>
              <a:rPr lang="en-US" dirty="0"/>
              <a:t>, </a:t>
            </a:r>
            <a:r>
              <a:rPr lang="en-US" b="1" dirty="0">
                <a:latin typeface="Consolas" panose="020B0609020204030204" pitchFamily="49" charset="0"/>
              </a:rPr>
              <a:t>read()</a:t>
            </a:r>
            <a:r>
              <a:rPr lang="en-US" dirty="0"/>
              <a:t>, </a:t>
            </a:r>
            <a:r>
              <a:rPr lang="en-US" b="1" dirty="0">
                <a:latin typeface="Consolas" panose="020B0609020204030204" pitchFamily="49" charset="0"/>
              </a:rPr>
              <a:t>write()</a:t>
            </a:r>
            <a:r>
              <a:rPr lang="en-US" dirty="0"/>
              <a:t>, and </a:t>
            </a:r>
            <a:r>
              <a:rPr lang="en-US" b="1" dirty="0">
                <a:latin typeface="Consolas" panose="020B0609020204030204" pitchFamily="49" charset="0"/>
              </a:rPr>
              <a:t>close()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 that the “Everything is a File” idea was a radical idea when proposed</a:t>
            </a:r>
          </a:p>
          <a:p>
            <a:pPr lvl="1"/>
            <a:r>
              <a:rPr lang="en-US" dirty="0"/>
              <a:t>Dennis Ritchie and Ken Thompson described this idea in their seminal paper on UNIX called “The UNIX Time-Sharing System” from 1974</a:t>
            </a:r>
          </a:p>
          <a:p>
            <a:pPr lvl="1"/>
            <a:endParaRPr lang="en-US" dirty="0"/>
          </a:p>
          <a:p>
            <a:r>
              <a:rPr lang="en-US" dirty="0"/>
              <a:t>Additional: </a:t>
            </a:r>
            <a:r>
              <a:rPr lang="en-US" b="1" dirty="0" err="1">
                <a:latin typeface="Consolas" panose="020B0609020204030204" pitchFamily="49" charset="0"/>
              </a:rPr>
              <a:t>ioctl</a:t>
            </a:r>
            <a:r>
              <a:rPr lang="en-US" b="1" dirty="0">
                <a:latin typeface="Consolas" panose="020B0609020204030204" pitchFamily="49" charset="0"/>
              </a:rPr>
              <a:t>() </a:t>
            </a:r>
            <a:r>
              <a:rPr lang="en-US" dirty="0"/>
              <a:t>for custom configuration that doesn’t quite fit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916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96203-5CDA-44A8-941F-D745581D2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File System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31460-44EA-4150-B73C-ECF77EB90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File</a:t>
            </a:r>
          </a:p>
          <a:p>
            <a:pPr lvl="1"/>
            <a:r>
              <a:rPr lang="en-US" dirty="0"/>
              <a:t>Named collection of data in a file system</a:t>
            </a:r>
          </a:p>
          <a:p>
            <a:pPr lvl="1"/>
            <a:r>
              <a:rPr lang="en-US" dirty="0"/>
              <a:t>POSIX File data: sequence of bytes</a:t>
            </a:r>
          </a:p>
          <a:p>
            <a:pPr lvl="2"/>
            <a:r>
              <a:rPr lang="en-US" dirty="0"/>
              <a:t>Could be text, binary, serialized objects, …</a:t>
            </a:r>
          </a:p>
          <a:p>
            <a:pPr lvl="1"/>
            <a:r>
              <a:rPr lang="en-US" dirty="0"/>
              <a:t>File Metadata: information about the file</a:t>
            </a:r>
          </a:p>
          <a:p>
            <a:pPr lvl="2"/>
            <a:r>
              <a:rPr lang="en-US" dirty="0"/>
              <a:t>Size, Modification Time, Owner, Security info, Access control</a:t>
            </a:r>
          </a:p>
          <a:p>
            <a:r>
              <a:rPr lang="en-US" dirty="0"/>
              <a:t>Directory</a:t>
            </a:r>
          </a:p>
          <a:p>
            <a:pPr lvl="1"/>
            <a:r>
              <a:rPr lang="en-US" dirty="0"/>
              <a:t>“Folder” containing files &amp; directories</a:t>
            </a:r>
          </a:p>
          <a:p>
            <a:pPr lvl="1"/>
            <a:r>
              <a:rPr lang="en-US" dirty="0" err="1"/>
              <a:t>Hierachical</a:t>
            </a:r>
            <a:r>
              <a:rPr lang="en-US" dirty="0"/>
              <a:t> (graphical) naming</a:t>
            </a:r>
          </a:p>
          <a:p>
            <a:pPr lvl="2"/>
            <a:r>
              <a:rPr lang="en-US" dirty="0"/>
              <a:t>Path through the directory graph</a:t>
            </a:r>
          </a:p>
          <a:p>
            <a:pPr lvl="2"/>
            <a:r>
              <a:rPr lang="en-US" dirty="0"/>
              <a:t>Uniquely identifies a file or directory</a:t>
            </a:r>
          </a:p>
          <a:p>
            <a:pPr lvl="3"/>
            <a:r>
              <a:rPr lang="en-US" dirty="0"/>
              <a:t>/home/ff/cs162/</a:t>
            </a:r>
            <a:r>
              <a:rPr lang="en-US" dirty="0" err="1"/>
              <a:t>public_html</a:t>
            </a:r>
            <a:r>
              <a:rPr lang="en-US" dirty="0"/>
              <a:t>/fa21/index.html</a:t>
            </a:r>
          </a:p>
          <a:p>
            <a:pPr lvl="1"/>
            <a:r>
              <a:rPr lang="en-US" dirty="0"/>
              <a:t>Links and Volumes (later)</a:t>
            </a:r>
          </a:p>
        </p:txBody>
      </p:sp>
    </p:spTree>
    <p:extLst>
      <p:ext uri="{BB962C8B-B14F-4D97-AF65-F5344CB8AC3E}">
        <p14:creationId xmlns:p14="http://schemas.microsoft.com/office/powerpoint/2010/main" val="777547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E2CA6-E521-4D7D-A752-4D040F22A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Processes, File Systems, and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F2C4-498B-4582-B164-E410BBABA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62000"/>
            <a:ext cx="10566400" cy="5105400"/>
          </a:xfrm>
        </p:spPr>
        <p:txBody>
          <a:bodyPr/>
          <a:lstStyle/>
          <a:p>
            <a:r>
              <a:rPr lang="en-US" b="1" dirty="0"/>
              <a:t>Every process has a </a:t>
            </a:r>
            <a:r>
              <a:rPr lang="en-US" b="1" i="1" dirty="0">
                <a:solidFill>
                  <a:srgbClr val="FF0000"/>
                </a:solidFill>
              </a:rPr>
              <a:t>current working directory </a:t>
            </a:r>
            <a:r>
              <a:rPr lang="en-US" b="1" dirty="0">
                <a:solidFill>
                  <a:srgbClr val="FF0000"/>
                </a:solidFill>
              </a:rPr>
              <a:t>(CWD)</a:t>
            </a:r>
          </a:p>
          <a:p>
            <a:pPr lvl="1">
              <a:tabLst>
                <a:tab pos="2462213" algn="l"/>
              </a:tabLst>
            </a:pPr>
            <a:r>
              <a:rPr lang="en-US" dirty="0"/>
              <a:t>Can be set with system call:  </a:t>
            </a:r>
            <a:br>
              <a:rPr lang="en-US" dirty="0"/>
            </a:br>
            <a:r>
              <a:rPr lang="en-US" sz="2000" dirty="0">
                <a:latin typeface="Consolas" panose="020B0609020204030204" pitchFamily="49" charset="0"/>
              </a:rPr>
              <a:t>int </a:t>
            </a:r>
            <a:r>
              <a:rPr lang="en-US" sz="2000" dirty="0" err="1">
                <a:latin typeface="Consolas" panose="020B0609020204030204" pitchFamily="49" charset="0"/>
              </a:rPr>
              <a:t>chdir</a:t>
            </a:r>
            <a:r>
              <a:rPr lang="en-US" sz="2000" dirty="0">
                <a:latin typeface="Consolas" panose="020B0609020204030204" pitchFamily="49" charset="0"/>
              </a:rPr>
              <a:t>(const char *path); //change CWD</a:t>
            </a:r>
          </a:p>
          <a:p>
            <a:pPr lvl="1"/>
            <a:endParaRPr lang="en-US" dirty="0"/>
          </a:p>
          <a:p>
            <a:r>
              <a:rPr lang="en-US" dirty="0"/>
              <a:t>Relative paths are relative to CWD</a:t>
            </a:r>
          </a:p>
          <a:p>
            <a:pPr lvl="1"/>
            <a:r>
              <a:rPr lang="en-US" dirty="0"/>
              <a:t>index.html, ./index.html</a:t>
            </a:r>
          </a:p>
          <a:p>
            <a:pPr lvl="2"/>
            <a:r>
              <a:rPr lang="en-US" dirty="0"/>
              <a:t>Refers to index.html in current working directory</a:t>
            </a:r>
          </a:p>
          <a:p>
            <a:pPr lvl="1"/>
            <a:r>
              <a:rPr lang="en-US" dirty="0"/>
              <a:t>../index.html</a:t>
            </a:r>
          </a:p>
          <a:p>
            <a:pPr lvl="2"/>
            <a:r>
              <a:rPr lang="en-US" dirty="0"/>
              <a:t>Refers to index.html in parent of current working directory</a:t>
            </a:r>
          </a:p>
          <a:p>
            <a:pPr lvl="1"/>
            <a:r>
              <a:rPr lang="en-US" dirty="0"/>
              <a:t>~/index.html, ~cs162/index.html</a:t>
            </a:r>
          </a:p>
          <a:p>
            <a:pPr lvl="2"/>
            <a:r>
              <a:rPr lang="en-US" dirty="0"/>
              <a:t>Refers to index.html in the home directory</a:t>
            </a:r>
          </a:p>
          <a:p>
            <a:pPr lvl="1">
              <a:tabLst>
                <a:tab pos="2462213" algn="l"/>
              </a:tabLst>
            </a:pPr>
            <a:endParaRPr lang="en-US" sz="2000" dirty="0">
              <a:latin typeface="Consolas" panose="020B0609020204030204" pitchFamily="49" charset="0"/>
            </a:endParaRPr>
          </a:p>
          <a:p>
            <a:r>
              <a:rPr lang="en-US" dirty="0"/>
              <a:t>Absolute paths ignore CWD</a:t>
            </a:r>
          </a:p>
          <a:p>
            <a:pPr lvl="1"/>
            <a:r>
              <a:rPr lang="en-US" dirty="0"/>
              <a:t>/home/</a:t>
            </a:r>
            <a:r>
              <a:rPr lang="en-US" dirty="0" err="1"/>
              <a:t>oski</a:t>
            </a:r>
            <a:r>
              <a:rPr lang="en-US" dirty="0"/>
              <a:t>/cs162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30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325FE-65DE-49A1-9370-FE5D4684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and Storage Layers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279F43-4ECD-42C1-A69B-8048DD400AB9}"/>
              </a:ext>
            </a:extLst>
          </p:cNvPr>
          <p:cNvSpPr txBox="1"/>
          <p:nvPr/>
        </p:nvSpPr>
        <p:spPr>
          <a:xfrm>
            <a:off x="2501858" y="1436681"/>
            <a:ext cx="16129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High Level I/O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7F4B25-481D-4305-9AD3-FDDE7CCB42F9}"/>
              </a:ext>
            </a:extLst>
          </p:cNvPr>
          <p:cNvSpPr/>
          <p:nvPr/>
        </p:nvSpPr>
        <p:spPr>
          <a:xfrm>
            <a:off x="2438368" y="1403866"/>
            <a:ext cx="1685048" cy="4362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D642D22-9956-46E5-B343-7394EDD388D8}"/>
              </a:ext>
            </a:extLst>
          </p:cNvPr>
          <p:cNvSpPr txBox="1"/>
          <p:nvPr/>
        </p:nvSpPr>
        <p:spPr>
          <a:xfrm>
            <a:off x="2527506" y="1823559"/>
            <a:ext cx="1568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Low Level I/O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2C27D80-6CEF-4F17-A507-F1C3FD6736BB}"/>
              </a:ext>
            </a:extLst>
          </p:cNvPr>
          <p:cNvSpPr/>
          <p:nvPr/>
        </p:nvSpPr>
        <p:spPr>
          <a:xfrm>
            <a:off x="2592676" y="1868305"/>
            <a:ext cx="1376433" cy="2617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A51D6-6FBD-42AD-95DC-EBC1E0B853B9}"/>
              </a:ext>
            </a:extLst>
          </p:cNvPr>
          <p:cNvSpPr txBox="1"/>
          <p:nvPr/>
        </p:nvSpPr>
        <p:spPr>
          <a:xfrm>
            <a:off x="2994781" y="2169859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Gill Sans Light"/>
              </a:rPr>
              <a:t>Syscall</a:t>
            </a:r>
            <a:endParaRPr lang="en-US" sz="1600" dirty="0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8849ADB-D868-4857-BD9B-F22463E0D9EA}"/>
              </a:ext>
            </a:extLst>
          </p:cNvPr>
          <p:cNvSpPr/>
          <p:nvPr/>
        </p:nvSpPr>
        <p:spPr>
          <a:xfrm>
            <a:off x="2946444" y="2137045"/>
            <a:ext cx="668897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D60CAF0-B19C-400D-A02F-06FAA45F3E62}"/>
              </a:ext>
            </a:extLst>
          </p:cNvPr>
          <p:cNvSpPr txBox="1"/>
          <p:nvPr/>
        </p:nvSpPr>
        <p:spPr>
          <a:xfrm>
            <a:off x="2662158" y="2709446"/>
            <a:ext cx="132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File System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1369394-D956-4C15-BEB9-C1AAC24B2E34}"/>
              </a:ext>
            </a:extLst>
          </p:cNvPr>
          <p:cNvSpPr/>
          <p:nvPr/>
        </p:nvSpPr>
        <p:spPr>
          <a:xfrm>
            <a:off x="2639665" y="2513352"/>
            <a:ext cx="1282454" cy="62048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E6B799-E83B-4316-96A7-BCE2ABB96BA0}"/>
              </a:ext>
            </a:extLst>
          </p:cNvPr>
          <p:cNvSpPr txBox="1"/>
          <p:nvPr/>
        </p:nvSpPr>
        <p:spPr>
          <a:xfrm>
            <a:off x="2783986" y="3166646"/>
            <a:ext cx="1111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I/O Driver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BF8D8F-FED8-4073-8D05-16EBEC765DE9}"/>
              </a:ext>
            </a:extLst>
          </p:cNvPr>
          <p:cNvSpPr/>
          <p:nvPr/>
        </p:nvSpPr>
        <p:spPr>
          <a:xfrm>
            <a:off x="2438368" y="3160197"/>
            <a:ext cx="1685048" cy="3203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73810F6-703E-417A-A828-2A4DE936F782}"/>
              </a:ext>
            </a:extLst>
          </p:cNvPr>
          <p:cNvCxnSpPr/>
          <p:nvPr/>
        </p:nvCxnSpPr>
        <p:spPr>
          <a:xfrm>
            <a:off x="3053061" y="3696012"/>
            <a:ext cx="1076305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878B0D6-35C8-4617-A382-9B9E9B3DB541}"/>
              </a:ext>
            </a:extLst>
          </p:cNvPr>
          <p:cNvCxnSpPr/>
          <p:nvPr/>
        </p:nvCxnSpPr>
        <p:spPr>
          <a:xfrm>
            <a:off x="3205461" y="3517247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05DB80D-8A08-4677-8733-D3DE640BCBBC}"/>
              </a:ext>
            </a:extLst>
          </p:cNvPr>
          <p:cNvCxnSpPr/>
          <p:nvPr/>
        </p:nvCxnSpPr>
        <p:spPr>
          <a:xfrm>
            <a:off x="3653383" y="3696012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8477048F-1F6D-4C27-8C5A-7D339B8FE64D}"/>
              </a:ext>
            </a:extLst>
          </p:cNvPr>
          <p:cNvSpPr/>
          <p:nvPr/>
        </p:nvSpPr>
        <p:spPr>
          <a:xfrm>
            <a:off x="3530062" y="3874777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D3E5F83-E4BD-4A3A-B317-E68A5ECC3734}"/>
              </a:ext>
            </a:extLst>
          </p:cNvPr>
          <p:cNvSpPr/>
          <p:nvPr/>
        </p:nvSpPr>
        <p:spPr>
          <a:xfrm>
            <a:off x="3910961" y="3874777"/>
            <a:ext cx="182593" cy="1950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BFBF192-0CCD-4261-96E6-D997A6C65C55}"/>
              </a:ext>
            </a:extLst>
          </p:cNvPr>
          <p:cNvCxnSpPr>
            <a:stCxn id="50" idx="3"/>
            <a:endCxn id="51" idx="2"/>
          </p:cNvCxnSpPr>
          <p:nvPr/>
        </p:nvCxnSpPr>
        <p:spPr>
          <a:xfrm>
            <a:off x="3772671" y="3972320"/>
            <a:ext cx="138290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23AFC0C7-CF30-414D-BCEC-6FA71D813809}"/>
              </a:ext>
            </a:extLst>
          </p:cNvPr>
          <p:cNvSpPr/>
          <p:nvPr/>
        </p:nvSpPr>
        <p:spPr>
          <a:xfrm>
            <a:off x="2754530" y="3679692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B6A30F-4ADF-407C-88EB-BB4F9189EB7C}"/>
              </a:ext>
            </a:extLst>
          </p:cNvPr>
          <p:cNvCxnSpPr/>
          <p:nvPr/>
        </p:nvCxnSpPr>
        <p:spPr>
          <a:xfrm>
            <a:off x="2861166" y="3500927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6915486-EF93-4D27-87F4-475AFC09E8FC}"/>
              </a:ext>
            </a:extLst>
          </p:cNvPr>
          <p:cNvSpPr txBox="1"/>
          <p:nvPr/>
        </p:nvSpPr>
        <p:spPr>
          <a:xfrm>
            <a:off x="2272748" y="902296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Application / Service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050D77-6FC7-40E2-9066-21710653F497}"/>
              </a:ext>
            </a:extLst>
          </p:cNvPr>
          <p:cNvSpPr txBox="1"/>
          <p:nvPr/>
        </p:nvSpPr>
        <p:spPr>
          <a:xfrm>
            <a:off x="4269672" y="1292719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Streams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15E189-2EB2-4E67-B7D8-B1BB0DB1621E}"/>
              </a:ext>
            </a:extLst>
          </p:cNvPr>
          <p:cNvSpPr txBox="1"/>
          <p:nvPr/>
        </p:nvSpPr>
        <p:spPr>
          <a:xfrm>
            <a:off x="4269672" y="1739601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 Descriptors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FCEBA4A-1E12-4838-8630-140BBA79DE20}"/>
              </a:ext>
            </a:extLst>
          </p:cNvPr>
          <p:cNvSpPr txBox="1"/>
          <p:nvPr/>
        </p:nvSpPr>
        <p:spPr>
          <a:xfrm>
            <a:off x="4269672" y="2048454"/>
            <a:ext cx="3711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open(), read(), write(), close(), …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911332-70A9-4285-AD22-2A8BB5E07C56}"/>
              </a:ext>
            </a:extLst>
          </p:cNvPr>
          <p:cNvSpPr txBox="1"/>
          <p:nvPr/>
        </p:nvSpPr>
        <p:spPr>
          <a:xfrm>
            <a:off x="4269672" y="2715816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Files/Directories/Indexes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E570497-B785-42C7-894D-A94155FD68BC}"/>
              </a:ext>
            </a:extLst>
          </p:cNvPr>
          <p:cNvSpPr txBox="1"/>
          <p:nvPr/>
        </p:nvSpPr>
        <p:spPr>
          <a:xfrm>
            <a:off x="4269672" y="3161467"/>
            <a:ext cx="359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Commands and Data Transfers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8A7D03-29DB-49B8-AEC9-5E83FCCABC2B}"/>
              </a:ext>
            </a:extLst>
          </p:cNvPr>
          <p:cNvSpPr txBox="1"/>
          <p:nvPr/>
        </p:nvSpPr>
        <p:spPr>
          <a:xfrm>
            <a:off x="4308186" y="3700530"/>
            <a:ext cx="354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Disks, Flash, Controllers, DMA</a:t>
            </a:r>
          </a:p>
        </p:txBody>
      </p:sp>
      <p:pic>
        <p:nvPicPr>
          <p:cNvPr id="62" name="Picture 61" descr="imgres.jpg">
            <a:extLst>
              <a:ext uri="{FF2B5EF4-FFF2-40B4-BE49-F238E27FC236}">
                <a16:creationId xmlns:a16="http://schemas.microsoft.com/office/drawing/2014/main" id="{EE276A6E-8C4A-4669-B475-509D13FA83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60" y="4207455"/>
            <a:ext cx="903312" cy="736435"/>
          </a:xfrm>
          <a:prstGeom prst="rect">
            <a:avLst/>
          </a:prstGeom>
        </p:spPr>
      </p:pic>
      <p:pic>
        <p:nvPicPr>
          <p:cNvPr id="63" name="Picture 62" descr="imgres.jpg">
            <a:extLst>
              <a:ext uri="{FF2B5EF4-FFF2-40B4-BE49-F238E27FC236}">
                <a16:creationId xmlns:a16="http://schemas.microsoft.com/office/drawing/2014/main" id="{EC10626C-A864-4D63-A0F3-EAE2B4DB6DE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424" y="4207455"/>
            <a:ext cx="1757619" cy="1206336"/>
          </a:xfrm>
          <a:prstGeom prst="rect">
            <a:avLst/>
          </a:prstGeom>
        </p:spPr>
      </p:pic>
      <p:pic>
        <p:nvPicPr>
          <p:cNvPr id="64" name="Picture 63" descr="images.jpg">
            <a:extLst>
              <a:ext uri="{FF2B5EF4-FFF2-40B4-BE49-F238E27FC236}">
                <a16:creationId xmlns:a16="http://schemas.microsoft.com/office/drawing/2014/main" id="{AFABA44E-5B19-421F-ADED-445A0AF5A08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470" y="4579987"/>
            <a:ext cx="942084" cy="727806"/>
          </a:xfrm>
          <a:prstGeom prst="rect">
            <a:avLst/>
          </a:prstGeom>
        </p:spPr>
      </p:pic>
      <p:pic>
        <p:nvPicPr>
          <p:cNvPr id="65" name="Picture 64" descr="images.jpg">
            <a:extLst>
              <a:ext uri="{FF2B5EF4-FFF2-40B4-BE49-F238E27FC236}">
                <a16:creationId xmlns:a16="http://schemas.microsoft.com/office/drawing/2014/main" id="{90CD4FCF-9943-4E7F-AE62-51E05C1CE97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376" y="4874295"/>
            <a:ext cx="1388686" cy="672780"/>
          </a:xfrm>
          <a:prstGeom prst="rect">
            <a:avLst/>
          </a:prstGeom>
        </p:spPr>
      </p:pic>
      <p:pic>
        <p:nvPicPr>
          <p:cNvPr id="66" name="Picture 65" descr="imgres.jpg">
            <a:extLst>
              <a:ext uri="{FF2B5EF4-FFF2-40B4-BE49-F238E27FC236}">
                <a16:creationId xmlns:a16="http://schemas.microsoft.com/office/drawing/2014/main" id="{453D04BD-1A35-4317-9AD0-311CE9B541A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847" y="4420964"/>
            <a:ext cx="886829" cy="886829"/>
          </a:xfrm>
          <a:prstGeom prst="rect">
            <a:avLst/>
          </a:prstGeom>
        </p:spPr>
      </p:pic>
      <p:pic>
        <p:nvPicPr>
          <p:cNvPr id="67" name="Picture 66" descr="imgres.jpg">
            <a:extLst>
              <a:ext uri="{FF2B5EF4-FFF2-40B4-BE49-F238E27FC236}">
                <a16:creationId xmlns:a16="http://schemas.microsoft.com/office/drawing/2014/main" id="{531F2D7F-0245-4125-8BC7-5124B980EE8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8" y="4420646"/>
            <a:ext cx="1265440" cy="907297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E2BFC5F0-8971-4BF3-8E1E-6CF6F8D96B05}"/>
              </a:ext>
            </a:extLst>
          </p:cNvPr>
          <p:cNvSpPr/>
          <p:nvPr/>
        </p:nvSpPr>
        <p:spPr>
          <a:xfrm>
            <a:off x="1167906" y="1219200"/>
            <a:ext cx="7129670" cy="149361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9F507C-8DD3-4B78-A350-DA5C57166A1A}"/>
              </a:ext>
            </a:extLst>
          </p:cNvPr>
          <p:cNvSpPr txBox="1"/>
          <p:nvPr/>
        </p:nvSpPr>
        <p:spPr>
          <a:xfrm>
            <a:off x="8480919" y="1703098"/>
            <a:ext cx="3711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Gill Sans Light"/>
              </a:rPr>
              <a:t>Focus of today’s lecture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E87EEF-8AE6-421A-81BA-A82E715CD3B9}"/>
              </a:ext>
            </a:extLst>
          </p:cNvPr>
          <p:cNvSpPr txBox="1"/>
          <p:nvPr/>
        </p:nvSpPr>
        <p:spPr>
          <a:xfrm>
            <a:off x="4267200" y="2361664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 File Descriptions</a:t>
            </a:r>
          </a:p>
        </p:txBody>
      </p:sp>
      <p:sp>
        <p:nvSpPr>
          <p:cNvPr id="71" name="Arrow: Right 5">
            <a:extLst>
              <a:ext uri="{FF2B5EF4-FFF2-40B4-BE49-F238E27FC236}">
                <a16:creationId xmlns:a16="http://schemas.microsoft.com/office/drawing/2014/main" id="{DB606297-6081-4800-8311-2F45BAFDCE3D}"/>
              </a:ext>
            </a:extLst>
          </p:cNvPr>
          <p:cNvSpPr/>
          <p:nvPr/>
        </p:nvSpPr>
        <p:spPr>
          <a:xfrm flipH="1">
            <a:off x="7256691" y="1219200"/>
            <a:ext cx="1049109" cy="51965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87155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7.40741E-7 L -1.04167E-6 0.162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447800"/>
            <a:ext cx="10566400" cy="51054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High-Level File I/O: Streams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Low-Level File I/O: File Descriptors</a:t>
            </a:r>
          </a:p>
          <a:p>
            <a:endParaRPr lang="en-US" dirty="0"/>
          </a:p>
          <a:p>
            <a:r>
              <a:rPr lang="en-US" i="1" dirty="0"/>
              <a:t>How</a:t>
            </a:r>
            <a:r>
              <a:rPr lang="en-US" dirty="0"/>
              <a:t> and </a:t>
            </a:r>
            <a:r>
              <a:rPr lang="en-US" i="1" dirty="0"/>
              <a:t>Why</a:t>
            </a:r>
            <a:r>
              <a:rPr lang="en-US" dirty="0"/>
              <a:t> of High-Level File I/O</a:t>
            </a:r>
          </a:p>
          <a:p>
            <a:endParaRPr lang="en-US" dirty="0"/>
          </a:p>
          <a:p>
            <a:r>
              <a:rPr lang="en-US" dirty="0"/>
              <a:t>Process State for File Descriptors</a:t>
            </a:r>
          </a:p>
          <a:p>
            <a:endParaRPr lang="en-US" dirty="0"/>
          </a:p>
          <a:p>
            <a:r>
              <a:rPr lang="en-US" dirty="0"/>
              <a:t>Common Pitfalls with OS Abstractions</a:t>
            </a:r>
          </a:p>
        </p:txBody>
      </p:sp>
    </p:spTree>
    <p:extLst>
      <p:ext uri="{BB962C8B-B14F-4D97-AF65-F5344CB8AC3E}">
        <p14:creationId xmlns:p14="http://schemas.microsoft.com/office/powerpoint/2010/main" val="21384204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AC21E-A93C-4FF1-B306-3FDA99E31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High-Level File API –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0B2CD-8F0B-4BC2-BFCC-DC9D24298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53" y="762000"/>
            <a:ext cx="10515600" cy="5703625"/>
          </a:xfrm>
        </p:spPr>
        <p:txBody>
          <a:bodyPr/>
          <a:lstStyle/>
          <a:p>
            <a:r>
              <a:rPr lang="en-US" dirty="0"/>
              <a:t>Operates on “streams” – unformatted sequences of bytes (wither text or binary data), with a position: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Open stream represented by </a:t>
            </a:r>
            <a:r>
              <a:rPr lang="en-US" dirty="0">
                <a:solidFill>
                  <a:srgbClr val="FF0000"/>
                </a:solidFill>
              </a:rPr>
              <a:t>pointer</a:t>
            </a:r>
            <a:r>
              <a:rPr lang="en-US" dirty="0"/>
              <a:t> to a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r>
              <a:rPr lang="en-US" dirty="0"/>
              <a:t> data structure</a:t>
            </a:r>
          </a:p>
          <a:p>
            <a:pPr lvl="1"/>
            <a:r>
              <a:rPr lang="en-US" dirty="0"/>
              <a:t>Error reported by returning a NULL pointer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CE63D8-FA79-4B46-9EED-DB8AD4309630}"/>
              </a:ext>
            </a:extLst>
          </p:cNvPr>
          <p:cNvSpPr txBox="1"/>
          <p:nvPr/>
        </p:nvSpPr>
        <p:spPr>
          <a:xfrm>
            <a:off x="1471148" y="1828800"/>
            <a:ext cx="7939315" cy="923330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stdio.h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FILE *</a:t>
            </a:r>
            <a:r>
              <a:rPr lang="en-US" dirty="0" err="1">
                <a:latin typeface="Courier"/>
                <a:cs typeface="Courier"/>
              </a:rPr>
              <a:t>fopen</a:t>
            </a:r>
            <a:r>
              <a:rPr lang="en-US" dirty="0">
                <a:latin typeface="Courier"/>
                <a:cs typeface="Courier"/>
              </a:rPr>
              <a:t>( 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*mode );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fclose</a:t>
            </a:r>
            <a:r>
              <a:rPr lang="en-US" dirty="0">
                <a:latin typeface="Courier"/>
                <a:cs typeface="Courier"/>
              </a:rPr>
              <a:t>( FILE *</a:t>
            </a:r>
            <a:r>
              <a:rPr lang="en-US" dirty="0" err="1">
                <a:latin typeface="Courier"/>
                <a:cs typeface="Courier"/>
              </a:rPr>
              <a:t>fp</a:t>
            </a:r>
            <a:r>
              <a:rPr lang="en-US" dirty="0">
                <a:latin typeface="Courier"/>
                <a:cs typeface="Courier"/>
              </a:rPr>
              <a:t> );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18F85FB-14DE-43CD-A3C9-0B7945212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05454"/>
              </p:ext>
            </p:extLst>
          </p:nvPr>
        </p:nvGraphicFramePr>
        <p:xfrm>
          <a:off x="1320800" y="2976442"/>
          <a:ext cx="8697468" cy="230671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07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2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14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Mode </a:t>
                      </a:r>
                      <a:r>
                        <a:rPr lang="en-US" sz="1400" baseline="0" dirty="0">
                          <a:latin typeface="Gill Sans Light"/>
                        </a:rPr>
                        <a:t>Text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Binary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Descriptions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14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rb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Open existing</a:t>
                      </a:r>
                      <a:r>
                        <a:rPr lang="en-US" sz="1400" baseline="0" dirty="0">
                          <a:latin typeface="Gill Sans Light"/>
                        </a:rPr>
                        <a:t> file for reading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14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wb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Open</a:t>
                      </a:r>
                      <a:r>
                        <a:rPr lang="en-US" sz="1400" baseline="0" dirty="0">
                          <a:latin typeface="Gill Sans Light"/>
                        </a:rPr>
                        <a:t> for writing; created if does not exist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14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ab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 Light"/>
                        </a:rPr>
                        <a:t>Open</a:t>
                      </a:r>
                      <a:r>
                        <a:rPr lang="en-US" sz="1400" baseline="0" dirty="0">
                          <a:latin typeface="Gill Sans Light"/>
                        </a:rPr>
                        <a:t> for appending; created if does not exist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49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r+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rb</a:t>
                      </a:r>
                      <a:r>
                        <a:rPr lang="en-US" sz="1400" dirty="0">
                          <a:latin typeface="Gill Sans Light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 Light"/>
                        </a:rPr>
                        <a:t>Open existing</a:t>
                      </a:r>
                      <a:r>
                        <a:rPr lang="en-US" sz="1400" baseline="0" dirty="0">
                          <a:latin typeface="Gill Sans Light"/>
                        </a:rPr>
                        <a:t> file for reading &amp; writing.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14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w+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wb</a:t>
                      </a:r>
                      <a:r>
                        <a:rPr lang="en-US" sz="1400" dirty="0">
                          <a:latin typeface="Gill Sans Light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Open</a:t>
                      </a:r>
                      <a:r>
                        <a:rPr lang="en-US" sz="1400" baseline="0" dirty="0">
                          <a:latin typeface="Gill Sans Light"/>
                        </a:rPr>
                        <a:t> for reading &amp; writing; truncated to zero if exists, create otherwise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915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Gill Sans Light"/>
                        </a:rPr>
                        <a:t>a+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Gill Sans Light"/>
                        </a:rPr>
                        <a:t>ab</a:t>
                      </a:r>
                      <a:r>
                        <a:rPr lang="en-US" sz="1400" dirty="0">
                          <a:latin typeface="Gill Sans Light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Gill Sans Light"/>
                        </a:rPr>
                        <a:t>Open</a:t>
                      </a:r>
                      <a:r>
                        <a:rPr lang="en-US" sz="1400" baseline="0" dirty="0">
                          <a:latin typeface="Gill Sans Light"/>
                        </a:rPr>
                        <a:t> for reading &amp; writing. Created if does not exist. Read from beginning, write as append</a:t>
                      </a:r>
                      <a:endParaRPr lang="en-US" sz="1400" dirty="0">
                        <a:latin typeface="Gill Sans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07C6397-7629-4F6F-BE46-D7BA9347720E}"/>
              </a:ext>
            </a:extLst>
          </p:cNvPr>
          <p:cNvSpPr/>
          <p:nvPr/>
        </p:nvSpPr>
        <p:spPr>
          <a:xfrm>
            <a:off x="5181600" y="1219200"/>
            <a:ext cx="3753889" cy="321005"/>
          </a:xfrm>
          <a:prstGeom prst="rect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9054F82-F0F0-4A40-8685-1B62F70C9010}"/>
              </a:ext>
            </a:extLst>
          </p:cNvPr>
          <p:cNvCxnSpPr/>
          <p:nvPr/>
        </p:nvCxnSpPr>
        <p:spPr>
          <a:xfrm flipV="1">
            <a:off x="5963079" y="1482155"/>
            <a:ext cx="0" cy="334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CD6AD2D-3D2D-4E1F-BC74-BD1886DD162D}"/>
              </a:ext>
            </a:extLst>
          </p:cNvPr>
          <p:cNvGrpSpPr/>
          <p:nvPr/>
        </p:nvGrpSpPr>
        <p:grpSpPr>
          <a:xfrm>
            <a:off x="2385548" y="2093840"/>
            <a:ext cx="6217920" cy="914400"/>
            <a:chOff x="1524000" y="2971800"/>
            <a:chExt cx="5486400" cy="9144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01E3B74-2279-445E-8BC5-64CA99B380AF}"/>
                </a:ext>
              </a:extLst>
            </p:cNvPr>
            <p:cNvSpPr/>
            <p:nvPr/>
          </p:nvSpPr>
          <p:spPr bwMode="auto">
            <a:xfrm>
              <a:off x="6248400" y="2971800"/>
              <a:ext cx="762000" cy="3048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19CE898-F8BB-4038-A575-B41AB6720C25}"/>
                </a:ext>
              </a:extLst>
            </p:cNvPr>
            <p:cNvCxnSpPr>
              <a:stCxn id="15" idx="2"/>
            </p:cNvCxnSpPr>
            <p:nvPr/>
          </p:nvCxnSpPr>
          <p:spPr bwMode="auto">
            <a:xfrm flipH="1">
              <a:off x="1524000" y="3276600"/>
              <a:ext cx="5105400" cy="6096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9554467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375BF-8A5F-4268-8EC1-D60CE1E3B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API Standard Streams – </a:t>
            </a:r>
            <a:r>
              <a:rPr lang="en-US" dirty="0" err="1">
                <a:latin typeface="Consolas" panose="020B0609020204030204" pitchFamily="49" charset="0"/>
              </a:rPr>
              <a:t>stdio.h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4ED81-A662-4639-ADC4-8BAC1609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Three predefined streams are opened implicitly when the program is executed.</a:t>
            </a:r>
          </a:p>
          <a:p>
            <a:pPr lvl="1"/>
            <a:r>
              <a:rPr lang="en-US" sz="2000" dirty="0">
                <a:latin typeface="Courier"/>
                <a:cs typeface="Courier"/>
              </a:rPr>
              <a:t>FILE *stdin </a:t>
            </a:r>
            <a:r>
              <a:rPr lang="en-US" dirty="0"/>
              <a:t>– normal source of input, can be redirected</a:t>
            </a:r>
          </a:p>
          <a:p>
            <a:pPr lvl="1"/>
            <a:r>
              <a:rPr lang="en-US" sz="2000" dirty="0">
                <a:latin typeface="Courier"/>
                <a:cs typeface="Courier"/>
              </a:rPr>
              <a:t>FILE *</a:t>
            </a:r>
            <a:r>
              <a:rPr lang="en-US" sz="2000" dirty="0" err="1">
                <a:latin typeface="Courier"/>
                <a:cs typeface="Courier"/>
              </a:rPr>
              <a:t>stdout</a:t>
            </a:r>
            <a:r>
              <a:rPr lang="en-US" sz="2000" dirty="0"/>
              <a:t> </a:t>
            </a:r>
            <a:r>
              <a:rPr lang="en-US" dirty="0"/>
              <a:t>– normal source of output, can also be redirected</a:t>
            </a:r>
          </a:p>
          <a:p>
            <a:pPr lvl="1"/>
            <a:r>
              <a:rPr lang="en-US" sz="2000" dirty="0">
                <a:latin typeface="Courier"/>
                <a:cs typeface="Courier"/>
              </a:rPr>
              <a:t>FILE *stderr </a:t>
            </a:r>
            <a:r>
              <a:rPr lang="en-US" dirty="0"/>
              <a:t>– diagnostics and errors</a:t>
            </a:r>
          </a:p>
          <a:p>
            <a:endParaRPr lang="en-US" dirty="0"/>
          </a:p>
          <a:p>
            <a:r>
              <a:rPr lang="en-US" dirty="0"/>
              <a:t>STDIN / STDOUT enable composition in Unix</a:t>
            </a:r>
          </a:p>
          <a:p>
            <a:endParaRPr lang="en-US" dirty="0"/>
          </a:p>
          <a:p>
            <a:r>
              <a:rPr lang="en-US" dirty="0"/>
              <a:t>All can be redirected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cat hello.txt | grep “World!”</a:t>
            </a:r>
          </a:p>
          <a:p>
            <a:pPr lvl="1"/>
            <a:r>
              <a:rPr lang="en-US" b="1" dirty="0">
                <a:latin typeface="Consolas" panose="020B0609020204030204" pitchFamily="49" charset="0"/>
              </a:rPr>
              <a:t>cat</a:t>
            </a:r>
            <a:r>
              <a:rPr lang="en-US" dirty="0"/>
              <a:t>’s </a:t>
            </a:r>
            <a:r>
              <a:rPr lang="en-US" b="1" dirty="0" err="1">
                <a:latin typeface="Consolas" panose="020B0609020204030204" pitchFamily="49" charset="0"/>
              </a:rPr>
              <a:t>stdout</a:t>
            </a:r>
            <a:r>
              <a:rPr lang="en-US" dirty="0"/>
              <a:t> goes to </a:t>
            </a:r>
            <a:r>
              <a:rPr lang="en-US" b="1" dirty="0">
                <a:latin typeface="Consolas" panose="020B0609020204030204" pitchFamily="49" charset="0"/>
              </a:rPr>
              <a:t>grep</a:t>
            </a:r>
            <a:r>
              <a:rPr lang="en-US" dirty="0"/>
              <a:t>’s </a:t>
            </a:r>
            <a:r>
              <a:rPr lang="en-US" b="1" dirty="0">
                <a:latin typeface="Consolas" panose="020B0609020204030204" pitchFamily="49" charset="0"/>
              </a:rPr>
              <a:t>stdin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./</a:t>
            </a:r>
            <a:r>
              <a:rPr lang="en-US" dirty="0" err="1">
                <a:latin typeface="Consolas" panose="020B0609020204030204" pitchFamily="49" charset="0"/>
              </a:rPr>
              <a:t>myprog</a:t>
            </a:r>
            <a:r>
              <a:rPr lang="en-US" dirty="0">
                <a:latin typeface="Consolas" panose="020B0609020204030204" pitchFamily="49" charset="0"/>
              </a:rPr>
              <a:t> &gt;output.txt 2&gt;error.txt</a:t>
            </a:r>
          </a:p>
        </p:txBody>
      </p:sp>
    </p:spTree>
    <p:extLst>
      <p:ext uri="{BB962C8B-B14F-4D97-AF65-F5344CB8AC3E}">
        <p14:creationId xmlns:p14="http://schemas.microsoft.com/office/powerpoint/2010/main" val="21023272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EF569-F72A-40E0-8DD0-95EA3C06E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10515600" cy="5297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// character oriented 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fputc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 int c, FILE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);			//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rtn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c or EOF on err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fputs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 const char *s, FILE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);	//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rtn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&gt; 0 or EOF</a:t>
            </a: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fgetc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 FILE *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char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fgets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 char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buf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int n, FILE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);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// block oriented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fread</a:t>
            </a:r>
            <a:r>
              <a:rPr lang="en-US" sz="1800" dirty="0">
                <a:latin typeface="Consolas" panose="020B0609020204030204" pitchFamily="49" charset="0"/>
              </a:rPr>
              <a:t>(void *</a:t>
            </a:r>
            <a:r>
              <a:rPr lang="en-US" sz="1800" dirty="0" err="1">
                <a:latin typeface="Consolas" panose="020B0609020204030204" pitchFamily="49" charset="0"/>
              </a:rPr>
              <a:t>ptr</a:t>
            </a:r>
            <a:r>
              <a:rPr lang="en-US" sz="1800" dirty="0">
                <a:latin typeface="Consolas" panose="020B06090202040302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size_of_elements</a:t>
            </a:r>
            <a:r>
              <a:rPr lang="en-US" sz="1800" dirty="0">
                <a:latin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   </a:t>
            </a: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number_of_elements</a:t>
            </a:r>
            <a:r>
              <a:rPr lang="en-US" sz="1800" dirty="0">
                <a:latin typeface="Consolas" panose="020B0609020204030204" pitchFamily="49" charset="0"/>
              </a:rPr>
              <a:t>, FILE *</a:t>
            </a:r>
            <a:r>
              <a:rPr lang="en-US" sz="1800" dirty="0" err="1">
                <a:latin typeface="Consolas" panose="020B0609020204030204" pitchFamily="49" charset="0"/>
              </a:rPr>
              <a:t>a_file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fwrite</a:t>
            </a:r>
            <a:r>
              <a:rPr lang="en-US" sz="1800" dirty="0">
                <a:latin typeface="Consolas" panose="020B0609020204030204" pitchFamily="49" charset="0"/>
              </a:rPr>
              <a:t>(const void *</a:t>
            </a:r>
            <a:r>
              <a:rPr lang="en-US" sz="1800" dirty="0" err="1">
                <a:latin typeface="Consolas" panose="020B0609020204030204" pitchFamily="49" charset="0"/>
              </a:rPr>
              <a:t>ptr</a:t>
            </a:r>
            <a:r>
              <a:rPr lang="en-US" sz="1800" dirty="0">
                <a:latin typeface="Consolas" panose="020B06090202040302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size_of_elements</a:t>
            </a:r>
            <a:r>
              <a:rPr lang="en-US" sz="1800" dirty="0">
                <a:latin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   </a:t>
            </a:r>
            <a:r>
              <a:rPr lang="en-US" sz="1800" dirty="0" err="1">
                <a:latin typeface="Consolas" panose="020B0609020204030204" pitchFamily="49" charset="0"/>
              </a:rPr>
              <a:t>size_t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number_of_elements</a:t>
            </a:r>
            <a:r>
              <a:rPr lang="en-US" sz="1800" dirty="0">
                <a:latin typeface="Consolas" panose="020B0609020204030204" pitchFamily="49" charset="0"/>
              </a:rPr>
              <a:t>, FILE *</a:t>
            </a:r>
            <a:r>
              <a:rPr lang="en-US" sz="1800" dirty="0" err="1">
                <a:latin typeface="Consolas" panose="020B0609020204030204" pitchFamily="49" charset="0"/>
              </a:rPr>
              <a:t>a_file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// formatted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fprintf</a:t>
            </a:r>
            <a:r>
              <a:rPr lang="en-US" sz="1800" dirty="0">
                <a:latin typeface="Consolas" panose="020B0609020204030204" pitchFamily="49" charset="0"/>
              </a:rPr>
              <a:t>(FILE *restrict stream, const char *restrict format, ...);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fscanf</a:t>
            </a:r>
            <a:r>
              <a:rPr lang="en-US" sz="1800" dirty="0">
                <a:latin typeface="Consolas" panose="020B0609020204030204" pitchFamily="49" charset="0"/>
              </a:rPr>
              <a:t>(FILE *restrict stream, const char *restrict format, ... 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High-Level File API</a:t>
            </a:r>
          </a:p>
        </p:txBody>
      </p:sp>
    </p:spTree>
    <p:extLst>
      <p:ext uri="{BB962C8B-B14F-4D97-AF65-F5344CB8AC3E}">
        <p14:creationId xmlns:p14="http://schemas.microsoft.com/office/powerpoint/2010/main" val="360838273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File I/O: Streams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Low-Level File I/O: File Descriptors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How</a:t>
            </a:r>
            <a:r>
              <a:rPr lang="en-US" dirty="0"/>
              <a:t> and </a:t>
            </a:r>
            <a:r>
              <a:rPr lang="en-US" i="1" dirty="0"/>
              <a:t>Why</a:t>
            </a:r>
            <a:r>
              <a:rPr lang="en-US" dirty="0"/>
              <a:t> of High-Level File I/O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Process State for File Descriptors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Common Pitfalls with OS Abstractions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A04336-B193-493B-B5E8-C870DD3AD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400" y="914400"/>
            <a:ext cx="2527819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374566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7C759-8578-433B-8DD7-6BC2462E8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Streams: Char-by-Char I/O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2C25C-D65D-4609-8634-E324543B9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10515600" cy="49044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int main(void)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FILE* input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(“input.txt”, “r”);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FILE* output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(“output.txt”, “w”);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int c;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c =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fgetc</a:t>
            </a:r>
            <a:r>
              <a:rPr lang="en-US" sz="2000" dirty="0">
                <a:latin typeface="Consolas" panose="020B0609020204030204" pitchFamily="49" charset="0"/>
              </a:rPr>
              <a:t>(input);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while (c != EOF)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fputc</a:t>
            </a:r>
            <a:r>
              <a:rPr lang="en-US" sz="2000" dirty="0">
                <a:latin typeface="Consolas" panose="020B0609020204030204" pitchFamily="49" charset="0"/>
              </a:rPr>
              <a:t>(output, c);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c =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fgetc</a:t>
            </a:r>
            <a:r>
              <a:rPr lang="en-US" sz="2000" dirty="0">
                <a:latin typeface="Consolas" panose="020B0609020204030204" pitchFamily="49" charset="0"/>
              </a:rPr>
              <a:t>(input);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fclose</a:t>
            </a:r>
            <a:r>
              <a:rPr lang="en-US" sz="2000" dirty="0">
                <a:latin typeface="Consolas" panose="020B0609020204030204" pitchFamily="49" charset="0"/>
              </a:rPr>
              <a:t>(input);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fclose</a:t>
            </a:r>
            <a:r>
              <a:rPr lang="en-US" sz="2000" dirty="0">
                <a:latin typeface="Consolas" panose="020B0609020204030204" pitchFamily="49" charset="0"/>
              </a:rPr>
              <a:t>(output);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048559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EF569-F72A-40E0-8DD0-95EA3C06E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62000"/>
            <a:ext cx="10515600" cy="5297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// character oriented 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fputc</a:t>
            </a:r>
            <a:r>
              <a:rPr lang="en-US" sz="1800" dirty="0">
                <a:latin typeface="Consolas" panose="020B0609020204030204" pitchFamily="49" charset="0"/>
              </a:rPr>
              <a:t>( int c, FILE *</a:t>
            </a:r>
            <a:r>
              <a:rPr lang="en-US" sz="1800" dirty="0" err="1">
                <a:latin typeface="Consolas" panose="020B0609020204030204" pitchFamily="49" charset="0"/>
              </a:rPr>
              <a:t>fp</a:t>
            </a:r>
            <a:r>
              <a:rPr lang="en-US" sz="1800" dirty="0">
                <a:latin typeface="Consolas" panose="020B0609020204030204" pitchFamily="49" charset="0"/>
              </a:rPr>
              <a:t> );		// </a:t>
            </a:r>
            <a:r>
              <a:rPr lang="en-US" sz="1800" dirty="0" err="1">
                <a:latin typeface="Consolas" panose="020B0609020204030204" pitchFamily="49" charset="0"/>
              </a:rPr>
              <a:t>rtn</a:t>
            </a:r>
            <a:r>
              <a:rPr lang="en-US" sz="1800" dirty="0">
                <a:latin typeface="Consolas" panose="020B0609020204030204" pitchFamily="49" charset="0"/>
              </a:rPr>
              <a:t> c or EOF on err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fputs</a:t>
            </a:r>
            <a:r>
              <a:rPr lang="en-US" sz="1800" dirty="0">
                <a:latin typeface="Consolas" panose="020B0609020204030204" pitchFamily="49" charset="0"/>
              </a:rPr>
              <a:t>( const char *s, FILE *</a:t>
            </a:r>
            <a:r>
              <a:rPr lang="en-US" sz="1800" dirty="0" err="1">
                <a:latin typeface="Consolas" panose="020B0609020204030204" pitchFamily="49" charset="0"/>
              </a:rPr>
              <a:t>fp</a:t>
            </a:r>
            <a:r>
              <a:rPr lang="en-US" sz="1800" dirty="0">
                <a:latin typeface="Consolas" panose="020B0609020204030204" pitchFamily="49" charset="0"/>
              </a:rPr>
              <a:t> );	// </a:t>
            </a:r>
            <a:r>
              <a:rPr lang="en-US" sz="1800" dirty="0" err="1">
                <a:latin typeface="Consolas" panose="020B0609020204030204" pitchFamily="49" charset="0"/>
              </a:rPr>
              <a:t>rtn</a:t>
            </a:r>
            <a:r>
              <a:rPr lang="en-US" sz="1800" dirty="0">
                <a:latin typeface="Consolas" panose="020B0609020204030204" pitchFamily="49" charset="0"/>
              </a:rPr>
              <a:t> &gt; 0 or EOF</a:t>
            </a:r>
          </a:p>
          <a:p>
            <a:pPr marL="0" indent="0"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fgetc</a:t>
            </a:r>
            <a:r>
              <a:rPr lang="en-US" sz="1800" dirty="0">
                <a:latin typeface="Consolas" panose="020B0609020204030204" pitchFamily="49" charset="0"/>
              </a:rPr>
              <a:t>( FILE * </a:t>
            </a:r>
            <a:r>
              <a:rPr lang="en-US" sz="1800" dirty="0" err="1">
                <a:latin typeface="Consolas" panose="020B0609020204030204" pitchFamily="49" charset="0"/>
              </a:rPr>
              <a:t>fp</a:t>
            </a:r>
            <a:r>
              <a:rPr lang="en-US" sz="1800" dirty="0">
                <a:latin typeface="Consolas" panose="020B0609020204030204" pitchFamily="49" charset="0"/>
              </a:rPr>
              <a:t> 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char *</a:t>
            </a:r>
            <a:r>
              <a:rPr lang="en-US" sz="1800" dirty="0" err="1">
                <a:latin typeface="Consolas" panose="020B0609020204030204" pitchFamily="49" charset="0"/>
              </a:rPr>
              <a:t>fgets</a:t>
            </a:r>
            <a:r>
              <a:rPr lang="en-US" sz="1800" dirty="0">
                <a:latin typeface="Consolas" panose="020B0609020204030204" pitchFamily="49" charset="0"/>
              </a:rPr>
              <a:t>( char *</a:t>
            </a:r>
            <a:r>
              <a:rPr lang="en-US" sz="1800" dirty="0" err="1">
                <a:latin typeface="Consolas" panose="020B0609020204030204" pitchFamily="49" charset="0"/>
              </a:rPr>
              <a:t>buf</a:t>
            </a:r>
            <a:r>
              <a:rPr lang="en-US" sz="1800" dirty="0">
                <a:latin typeface="Consolas" panose="020B0609020204030204" pitchFamily="49" charset="0"/>
              </a:rPr>
              <a:t>, int n, FILE *</a:t>
            </a:r>
            <a:r>
              <a:rPr lang="en-US" sz="1800" dirty="0" err="1">
                <a:latin typeface="Consolas" panose="020B0609020204030204" pitchFamily="49" charset="0"/>
              </a:rPr>
              <a:t>fp</a:t>
            </a:r>
            <a:r>
              <a:rPr lang="en-US" sz="1800" dirty="0">
                <a:latin typeface="Consolas" panose="020B0609020204030204" pitchFamily="49" charset="0"/>
              </a:rPr>
              <a:t> );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// block oriented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fread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(void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ptr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size_of_elements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  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number_of_elements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FILE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a_file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fwrite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(const void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ptr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size_of_elements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  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size_t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number_of_elements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FILE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a_file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// formatted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fprintf</a:t>
            </a:r>
            <a:r>
              <a:rPr lang="en-US" sz="1800" dirty="0">
                <a:latin typeface="Consolas" panose="020B0609020204030204" pitchFamily="49" charset="0"/>
              </a:rPr>
              <a:t>(FILE *restrict stream, const char *restrict format, ...);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fscanf</a:t>
            </a:r>
            <a:r>
              <a:rPr lang="en-US" sz="1800" dirty="0">
                <a:latin typeface="Consolas" panose="020B0609020204030204" pitchFamily="49" charset="0"/>
              </a:rPr>
              <a:t>(FILE *restrict stream, const char *restrict format, ... 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High-Level File API</a:t>
            </a:r>
          </a:p>
        </p:txBody>
      </p:sp>
    </p:spTree>
    <p:extLst>
      <p:ext uri="{BB962C8B-B14F-4D97-AF65-F5344CB8AC3E}">
        <p14:creationId xmlns:p14="http://schemas.microsoft.com/office/powerpoint/2010/main" val="326503707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7C759-8578-433B-8DD7-6BC2462E8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Streams: Block-by-Block I/O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2C25C-D65D-4609-8634-E324543B9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0515600" cy="49044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#define BUFFER_SIZE 1024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int main(void)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FILE* input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("input.txt", "r");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FILE* output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("output.txt", "w");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char buffer[BUFFER_SIZE];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size_t</a:t>
            </a:r>
            <a:r>
              <a:rPr lang="en-US" sz="2000" dirty="0">
                <a:latin typeface="Consolas" panose="020B0609020204030204" pitchFamily="49" charset="0"/>
              </a:rPr>
              <a:t> length;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length =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fread</a:t>
            </a:r>
            <a:r>
              <a:rPr lang="en-US" sz="2000" dirty="0">
                <a:latin typeface="Consolas" panose="020B0609020204030204" pitchFamily="49" charset="0"/>
              </a:rPr>
              <a:t>(buffer, BUFFER_SIZE, </a:t>
            </a:r>
            <a:r>
              <a:rPr lang="en-US" sz="2000" dirty="0" err="1">
                <a:latin typeface="Consolas" panose="020B0609020204030204" pitchFamily="49" charset="0"/>
              </a:rPr>
              <a:t>sizeof</a:t>
            </a:r>
            <a:r>
              <a:rPr lang="en-US" sz="2000" dirty="0">
                <a:latin typeface="Consolas" panose="020B0609020204030204" pitchFamily="49" charset="0"/>
              </a:rPr>
              <a:t>(char), 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while (length &gt; 0)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fwrite</a:t>
            </a:r>
            <a:r>
              <a:rPr lang="en-US" sz="2000" dirty="0">
                <a:latin typeface="Consolas" panose="020B0609020204030204" pitchFamily="49" charset="0"/>
              </a:rPr>
              <a:t>(buffer, length, </a:t>
            </a:r>
            <a:r>
              <a:rPr lang="en-US" sz="2000" dirty="0" err="1">
                <a:latin typeface="Consolas" panose="020B0609020204030204" pitchFamily="49" charset="0"/>
              </a:rPr>
              <a:t>sizeof</a:t>
            </a:r>
            <a:r>
              <a:rPr lang="en-US" sz="2000" dirty="0">
                <a:latin typeface="Consolas" panose="020B0609020204030204" pitchFamily="49" charset="0"/>
              </a:rPr>
              <a:t>(char), output);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  length =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fread</a:t>
            </a:r>
            <a:r>
              <a:rPr lang="en-US" sz="2000" dirty="0">
                <a:latin typeface="Consolas" panose="020B0609020204030204" pitchFamily="49" charset="0"/>
              </a:rPr>
              <a:t>(buffer, BUFFER_SIZE, </a:t>
            </a:r>
            <a:r>
              <a:rPr lang="en-US" sz="2000" dirty="0" err="1">
                <a:latin typeface="Consolas" panose="020B0609020204030204" pitchFamily="49" charset="0"/>
              </a:rPr>
              <a:t>sizeof</a:t>
            </a:r>
            <a:r>
              <a:rPr lang="en-US" sz="2000" dirty="0">
                <a:latin typeface="Consolas" panose="020B0609020204030204" pitchFamily="49" charset="0"/>
              </a:rPr>
              <a:t>(char), 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fclose</a:t>
            </a:r>
            <a:r>
              <a:rPr lang="en-US" sz="2000" dirty="0">
                <a:latin typeface="Consolas" panose="020B0609020204030204" pitchFamily="49" charset="0"/>
              </a:rPr>
              <a:t>(input);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fclose</a:t>
            </a:r>
            <a:r>
              <a:rPr lang="en-US" sz="2000" dirty="0">
                <a:latin typeface="Consolas" panose="020B0609020204030204" pitchFamily="49" charset="0"/>
              </a:rPr>
              <a:t>(output);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239638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404C6-A673-4BE9-8E7C-9C3971B72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System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7FF0F-4D71-4B8C-82FD-C0F98B6F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11201400" cy="5105400"/>
          </a:xfrm>
        </p:spPr>
        <p:txBody>
          <a:bodyPr/>
          <a:lstStyle/>
          <a:p>
            <a:r>
              <a:rPr lang="en-US" dirty="0"/>
              <a:t>Systems programmers should always be paranoid!</a:t>
            </a:r>
          </a:p>
          <a:p>
            <a:pPr lvl="1"/>
            <a:r>
              <a:rPr lang="en-US" dirty="0"/>
              <a:t>Otherwise you get intermittently buggy code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We should really be writing things like: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FILE* input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(“input.txt”, “r”);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if (input == NULL) {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// Prints our string and error msg.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</a:rPr>
              <a:t>perror</a:t>
            </a:r>
            <a:r>
              <a:rPr lang="en-US" sz="2000" dirty="0">
                <a:latin typeface="Consolas" panose="020B0609020204030204" pitchFamily="49" charset="0"/>
              </a:rPr>
              <a:t>(“Failed to open input file”)</a:t>
            </a:r>
          </a:p>
          <a:p>
            <a:pPr marL="457200" lvl="1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  <a:p>
            <a:pPr marL="45720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/>
              <a:t>Be </a:t>
            </a:r>
            <a:r>
              <a:rPr lang="en-US" b="1" dirty="0"/>
              <a:t>thorough about checking return values!</a:t>
            </a:r>
            <a:endParaRPr lang="en-US" dirty="0"/>
          </a:p>
          <a:p>
            <a:pPr lvl="1"/>
            <a:r>
              <a:rPr lang="en-US" dirty="0"/>
              <a:t>Want failures to be systematically caught and dealt with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373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9C4CC-7928-4E67-8A08-338C26551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High-Level File API: Positioning The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3A1A3-4750-4CDB-8617-46173AE04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20325"/>
            <a:ext cx="10677939" cy="5985275"/>
          </a:xfrm>
        </p:spPr>
        <p:txBody>
          <a:bodyPr/>
          <a:lstStyle/>
          <a:p>
            <a:pPr marL="0" indent="0">
              <a:buNone/>
              <a:tabLst>
                <a:tab pos="1485900" algn="l"/>
              </a:tabLst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int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fseek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(FILE *</a:t>
            </a:r>
            <a:r>
              <a:rPr lang="en-US" sz="2000" i="1" dirty="0">
                <a:latin typeface="Consolas" charset="0"/>
                <a:ea typeface="Consolas" charset="0"/>
                <a:cs typeface="Consolas" charset="0"/>
              </a:rPr>
              <a:t>stream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, long int </a:t>
            </a:r>
            <a:r>
              <a:rPr lang="en-US" sz="2000" i="1" dirty="0">
                <a:latin typeface="Consolas" charset="0"/>
                <a:ea typeface="Consolas" charset="0"/>
                <a:cs typeface="Consolas" charset="0"/>
              </a:rPr>
              <a:t>offset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, int </a:t>
            </a:r>
            <a:r>
              <a:rPr lang="en-US" sz="2000" i="1" dirty="0">
                <a:latin typeface="Consolas" charset="0"/>
                <a:ea typeface="Consolas" charset="0"/>
                <a:cs typeface="Consolas" charset="0"/>
              </a:rPr>
              <a:t>whence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 marL="0" indent="0">
              <a:buNone/>
              <a:tabLst>
                <a:tab pos="1485900" algn="l"/>
              </a:tabLst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long int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ftell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(FILE *stream)</a:t>
            </a:r>
          </a:p>
          <a:p>
            <a:pPr marL="0" indent="0">
              <a:buNone/>
              <a:tabLst>
                <a:tab pos="1485900" algn="l"/>
              </a:tabLst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void rewind (FILE *stream)</a:t>
            </a:r>
            <a:br>
              <a:rPr lang="en-US" sz="2000" dirty="0">
                <a:latin typeface="Consolas" charset="0"/>
                <a:ea typeface="Consolas" charset="0"/>
                <a:cs typeface="Consolas" charset="0"/>
              </a:rPr>
            </a:br>
            <a:endParaRPr lang="en-US" sz="2000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  <a:tabLst>
                <a:tab pos="1485900" algn="l"/>
              </a:tabLst>
            </a:pPr>
            <a:endParaRPr lang="en-US" sz="200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>
                <a:latin typeface="Gill Sans Light"/>
                <a:ea typeface="Consolas" charset="0"/>
                <a:cs typeface="Consolas" charset="0"/>
              </a:rPr>
              <a:t>For </a:t>
            </a:r>
            <a:r>
              <a:rPr lang="en-US" dirty="0" err="1">
                <a:latin typeface="Consolas" panose="020B0609020204030204" pitchFamily="49" charset="0"/>
                <a:ea typeface="Consolas" charset="0"/>
                <a:cs typeface="Consolas" charset="0"/>
              </a:rPr>
              <a:t>fseek</a:t>
            </a:r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()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, the </a:t>
            </a:r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offset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 is interpreted based on the </a:t>
            </a:r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whence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 argument (constants in </a:t>
            </a:r>
            <a:r>
              <a:rPr lang="en-US" dirty="0" err="1">
                <a:latin typeface="Consolas" panose="020B0609020204030204" pitchFamily="49" charset="0"/>
                <a:ea typeface="Consolas" charset="0"/>
                <a:cs typeface="Consolas" charset="0"/>
              </a:rPr>
              <a:t>stdio.h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):</a:t>
            </a:r>
          </a:p>
          <a:p>
            <a:pPr lvl="1"/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SEEK_SET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: Then offset interpreted from beginning (position 0)</a:t>
            </a:r>
          </a:p>
          <a:p>
            <a:pPr lvl="1"/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SEEK_END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: Then offset interpreted backwards from end of file</a:t>
            </a:r>
          </a:p>
          <a:p>
            <a:pPr lvl="1"/>
            <a:r>
              <a:rPr lang="en-US" dirty="0">
                <a:latin typeface="Consolas" panose="020B0609020204030204" pitchFamily="49" charset="0"/>
                <a:ea typeface="Consolas" charset="0"/>
                <a:cs typeface="Consolas" charset="0"/>
              </a:rPr>
              <a:t>SEEK_CUR</a:t>
            </a:r>
            <a:r>
              <a:rPr lang="en-US" dirty="0">
                <a:latin typeface="Gill Sans Light"/>
                <a:ea typeface="Consolas" charset="0"/>
                <a:cs typeface="Consolas" charset="0"/>
              </a:rPr>
              <a:t>: Then offset interpreted from current position</a:t>
            </a:r>
          </a:p>
          <a:p>
            <a:endParaRPr lang="en-US" dirty="0">
              <a:latin typeface="Gill Sans Light"/>
              <a:ea typeface="Consolas" charset="0"/>
              <a:cs typeface="Consolas" charset="0"/>
            </a:endParaRPr>
          </a:p>
          <a:p>
            <a:endParaRPr lang="en-US" dirty="0">
              <a:latin typeface="Gill Sans Light"/>
              <a:ea typeface="Consolas" charset="0"/>
              <a:cs typeface="Consolas" charset="0"/>
            </a:endParaRPr>
          </a:p>
          <a:p>
            <a:endParaRPr lang="en-US" dirty="0">
              <a:latin typeface="Gill Sans Light"/>
              <a:ea typeface="Consolas" charset="0"/>
              <a:cs typeface="Consolas" charset="0"/>
            </a:endParaRPr>
          </a:p>
          <a:p>
            <a:endParaRPr lang="en-US" dirty="0">
              <a:latin typeface="Gill Sans Light"/>
              <a:ea typeface="Consolas" charset="0"/>
              <a:cs typeface="Consolas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2113215-3D8F-4722-AFA5-ABE6461D2719}"/>
              </a:ext>
            </a:extLst>
          </p:cNvPr>
          <p:cNvGrpSpPr/>
          <p:nvPr/>
        </p:nvGrpSpPr>
        <p:grpSpPr>
          <a:xfrm>
            <a:off x="3581400" y="5410200"/>
            <a:ext cx="3753889" cy="655967"/>
            <a:chOff x="4876800" y="1905000"/>
            <a:chExt cx="3753889" cy="655967"/>
          </a:xfrm>
          <a:effectLst/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30A1D8-D435-4D19-BDFB-4F87BE2C8EB2}"/>
                </a:ext>
              </a:extLst>
            </p:cNvPr>
            <p:cNvSpPr/>
            <p:nvPr/>
          </p:nvSpPr>
          <p:spPr>
            <a:xfrm>
              <a:off x="4876800" y="1905000"/>
              <a:ext cx="3753889" cy="321005"/>
            </a:xfrm>
            <a:prstGeom prst="rect">
              <a:avLst/>
            </a:prstGeom>
            <a:pattFill prst="ltVert">
              <a:fgClr>
                <a:prstClr val="black"/>
              </a:fgClr>
              <a:bgClr>
                <a:prstClr val="white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771718-1705-4699-8FF6-9FE6C9748D18}"/>
                </a:ext>
              </a:extLst>
            </p:cNvPr>
            <p:cNvCxnSpPr/>
            <p:nvPr/>
          </p:nvCxnSpPr>
          <p:spPr>
            <a:xfrm flipV="1">
              <a:off x="5658279" y="2226005"/>
              <a:ext cx="0" cy="33496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AE437C-2A43-4F3B-872E-7FC600E176DD}"/>
              </a:ext>
            </a:extLst>
          </p:cNvPr>
          <p:cNvGrpSpPr/>
          <p:nvPr/>
        </p:nvGrpSpPr>
        <p:grpSpPr>
          <a:xfrm>
            <a:off x="4362609" y="5777870"/>
            <a:ext cx="1935967" cy="687462"/>
            <a:chOff x="2381409" y="3187070"/>
            <a:chExt cx="1935967" cy="687462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A04B8F7-8D62-4947-B4DA-236154068B80}"/>
                </a:ext>
              </a:extLst>
            </p:cNvPr>
            <p:cNvSpPr/>
            <p:nvPr/>
          </p:nvSpPr>
          <p:spPr>
            <a:xfrm>
              <a:off x="2381409" y="3187070"/>
              <a:ext cx="964776" cy="305295"/>
            </a:xfrm>
            <a:custGeom>
              <a:avLst/>
              <a:gdLst>
                <a:gd name="connsiteX0" fmla="*/ 0 w 964776"/>
                <a:gd name="connsiteY0" fmla="*/ 12211 h 305295"/>
                <a:gd name="connsiteX1" fmla="*/ 451857 w 964776"/>
                <a:gd name="connsiteY1" fmla="*/ 305275 h 305295"/>
                <a:gd name="connsiteX2" fmla="*/ 964776 w 964776"/>
                <a:gd name="connsiteY2" fmla="*/ 0 h 30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4776" h="305295">
                  <a:moveTo>
                    <a:pt x="0" y="12211"/>
                  </a:moveTo>
                  <a:cubicBezTo>
                    <a:pt x="145530" y="159760"/>
                    <a:pt x="291061" y="307310"/>
                    <a:pt x="451857" y="305275"/>
                  </a:cubicBezTo>
                  <a:cubicBezTo>
                    <a:pt x="612653" y="303240"/>
                    <a:pt x="788714" y="151620"/>
                    <a:pt x="964776" y="0"/>
                  </a:cubicBezTo>
                </a:path>
              </a:pathLst>
            </a:custGeom>
            <a:ln w="28575" cmpd="sng">
              <a:solidFill>
                <a:schemeClr val="accent1"/>
              </a:solidFill>
              <a:headEnd type="none"/>
              <a:tailEnd type="triangle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DC80EB2-F053-49FD-B911-46CC835C8686}"/>
                </a:ext>
              </a:extLst>
            </p:cNvPr>
            <p:cNvSpPr/>
            <p:nvPr/>
          </p:nvSpPr>
          <p:spPr>
            <a:xfrm>
              <a:off x="2438400" y="3505200"/>
              <a:ext cx="18789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0" dirty="0">
                  <a:solidFill>
                    <a:schemeClr val="accent1"/>
                  </a:solidFill>
                  <a:latin typeface="Gill Sans"/>
                  <a:cs typeface="Gill Sans"/>
                </a:rPr>
                <a:t>offset (SEEK_CUR)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9256054-71F1-4DBB-8B54-5E28E114E5A3}"/>
              </a:ext>
            </a:extLst>
          </p:cNvPr>
          <p:cNvGrpSpPr/>
          <p:nvPr/>
        </p:nvGrpSpPr>
        <p:grpSpPr>
          <a:xfrm>
            <a:off x="3581400" y="4800600"/>
            <a:ext cx="1813253" cy="613072"/>
            <a:chOff x="2381409" y="2879293"/>
            <a:chExt cx="1813253" cy="613072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02B8842-9C6E-4645-AB61-B560B44E82E1}"/>
                </a:ext>
              </a:extLst>
            </p:cNvPr>
            <p:cNvSpPr/>
            <p:nvPr/>
          </p:nvSpPr>
          <p:spPr>
            <a:xfrm flipV="1">
              <a:off x="2381409" y="3187070"/>
              <a:ext cx="964776" cy="305295"/>
            </a:xfrm>
            <a:custGeom>
              <a:avLst/>
              <a:gdLst>
                <a:gd name="connsiteX0" fmla="*/ 0 w 964776"/>
                <a:gd name="connsiteY0" fmla="*/ 12211 h 305295"/>
                <a:gd name="connsiteX1" fmla="*/ 451857 w 964776"/>
                <a:gd name="connsiteY1" fmla="*/ 305275 h 305295"/>
                <a:gd name="connsiteX2" fmla="*/ 964776 w 964776"/>
                <a:gd name="connsiteY2" fmla="*/ 0 h 30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4776" h="305295">
                  <a:moveTo>
                    <a:pt x="0" y="12211"/>
                  </a:moveTo>
                  <a:cubicBezTo>
                    <a:pt x="145530" y="159760"/>
                    <a:pt x="291061" y="307310"/>
                    <a:pt x="451857" y="305275"/>
                  </a:cubicBezTo>
                  <a:cubicBezTo>
                    <a:pt x="612653" y="303240"/>
                    <a:pt x="788714" y="151620"/>
                    <a:pt x="964776" y="0"/>
                  </a:cubicBezTo>
                </a:path>
              </a:pathLst>
            </a:custGeom>
            <a:ln w="28575" cmpd="sng">
              <a:solidFill>
                <a:schemeClr val="accent1"/>
              </a:solidFill>
              <a:headEnd type="none"/>
              <a:tailEnd type="triangle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8FD3C45-0785-41EE-9AD7-D810D4A2E693}"/>
                </a:ext>
              </a:extLst>
            </p:cNvPr>
            <p:cNvSpPr/>
            <p:nvPr/>
          </p:nvSpPr>
          <p:spPr>
            <a:xfrm>
              <a:off x="2381409" y="2879293"/>
              <a:ext cx="1813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0" dirty="0">
                  <a:solidFill>
                    <a:schemeClr val="accent1"/>
                  </a:solidFill>
                  <a:latin typeface="Gill Sans"/>
                  <a:cs typeface="Gill Sans"/>
                </a:rPr>
                <a:t>offset (SEEK_SET)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248AAB0-042B-4500-9866-E6B02B5A0940}"/>
              </a:ext>
            </a:extLst>
          </p:cNvPr>
          <p:cNvGrpSpPr/>
          <p:nvPr/>
        </p:nvGrpSpPr>
        <p:grpSpPr>
          <a:xfrm>
            <a:off x="6019800" y="4803577"/>
            <a:ext cx="1886991" cy="613072"/>
            <a:chOff x="2076609" y="2879293"/>
            <a:chExt cx="1886991" cy="613072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9F3F7AF-1ABA-43DF-923D-2D439F0467FD}"/>
                </a:ext>
              </a:extLst>
            </p:cNvPr>
            <p:cNvSpPr/>
            <p:nvPr/>
          </p:nvSpPr>
          <p:spPr>
            <a:xfrm flipH="1" flipV="1">
              <a:off x="2381409" y="3187070"/>
              <a:ext cx="964776" cy="305295"/>
            </a:xfrm>
            <a:custGeom>
              <a:avLst/>
              <a:gdLst>
                <a:gd name="connsiteX0" fmla="*/ 0 w 964776"/>
                <a:gd name="connsiteY0" fmla="*/ 12211 h 305295"/>
                <a:gd name="connsiteX1" fmla="*/ 451857 w 964776"/>
                <a:gd name="connsiteY1" fmla="*/ 305275 h 305295"/>
                <a:gd name="connsiteX2" fmla="*/ 964776 w 964776"/>
                <a:gd name="connsiteY2" fmla="*/ 0 h 30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64776" h="305295">
                  <a:moveTo>
                    <a:pt x="0" y="12211"/>
                  </a:moveTo>
                  <a:cubicBezTo>
                    <a:pt x="145530" y="159760"/>
                    <a:pt x="291061" y="307310"/>
                    <a:pt x="451857" y="305275"/>
                  </a:cubicBezTo>
                  <a:cubicBezTo>
                    <a:pt x="612653" y="303240"/>
                    <a:pt x="788714" y="151620"/>
                    <a:pt x="964776" y="0"/>
                  </a:cubicBezTo>
                </a:path>
              </a:pathLst>
            </a:custGeom>
            <a:ln w="28575" cmpd="sng">
              <a:solidFill>
                <a:schemeClr val="accent1"/>
              </a:solidFill>
              <a:headEnd type="none"/>
              <a:tailEnd type="triangle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ED72390-D2E5-483F-9036-F85A9F2F5D66}"/>
                </a:ext>
              </a:extLst>
            </p:cNvPr>
            <p:cNvSpPr/>
            <p:nvPr/>
          </p:nvSpPr>
          <p:spPr>
            <a:xfrm>
              <a:off x="2076609" y="2879293"/>
              <a:ext cx="18869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b="0" dirty="0">
                  <a:solidFill>
                    <a:schemeClr val="accent1"/>
                  </a:solidFill>
                  <a:latin typeface="Gill Sans"/>
                  <a:cs typeface="Gill Sans"/>
                </a:rPr>
                <a:t>offset (SEEK_END)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36680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File I/O: Streams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Low-Level File I/O: File Descriptors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i="1" dirty="0"/>
              <a:t>How</a:t>
            </a:r>
            <a:r>
              <a:rPr lang="en-US" dirty="0"/>
              <a:t> and </a:t>
            </a:r>
            <a:r>
              <a:rPr lang="en-US" i="1" dirty="0"/>
              <a:t>Why</a:t>
            </a:r>
            <a:r>
              <a:rPr lang="en-US" dirty="0"/>
              <a:t> of High-Level File I/O</a:t>
            </a:r>
          </a:p>
          <a:p>
            <a:endParaRPr lang="en-US" dirty="0"/>
          </a:p>
          <a:p>
            <a:r>
              <a:rPr lang="en-US" dirty="0"/>
              <a:t>Process State for File Descriptors</a:t>
            </a:r>
          </a:p>
          <a:p>
            <a:endParaRPr lang="en-US" dirty="0"/>
          </a:p>
          <a:p>
            <a:r>
              <a:rPr lang="en-US" dirty="0"/>
              <a:t>Common Pitfalls with OS Abstractions</a:t>
            </a:r>
          </a:p>
        </p:txBody>
      </p:sp>
    </p:spTree>
    <p:extLst>
      <p:ext uri="{BB962C8B-B14F-4D97-AF65-F5344CB8AC3E}">
        <p14:creationId xmlns:p14="http://schemas.microsoft.com/office/powerpoint/2010/main" val="378722508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186E1-5515-4269-B185-478E2D6BD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Unix I/O Design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90C8C-847C-4E50-95FD-C705C535D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Uniformity – everything is a file</a:t>
            </a:r>
          </a:p>
          <a:p>
            <a:pPr lvl="1"/>
            <a:r>
              <a:rPr lang="en-US" dirty="0"/>
              <a:t>file operations, device I/O, and </a:t>
            </a:r>
            <a:r>
              <a:rPr lang="en-US" dirty="0" err="1"/>
              <a:t>interprocess</a:t>
            </a:r>
            <a:r>
              <a:rPr lang="en-US" dirty="0"/>
              <a:t> communication through open, read/write, close</a:t>
            </a:r>
          </a:p>
          <a:p>
            <a:pPr lvl="1"/>
            <a:r>
              <a:rPr lang="en-US" dirty="0"/>
              <a:t>Allows simple composition of programs </a:t>
            </a:r>
          </a:p>
          <a:p>
            <a:pPr lvl="2"/>
            <a:r>
              <a:rPr lang="en-US" dirty="0"/>
              <a:t>find | grep | </a:t>
            </a:r>
            <a:r>
              <a:rPr lang="en-US" dirty="0" err="1"/>
              <a:t>wc</a:t>
            </a:r>
            <a:r>
              <a:rPr lang="en-US" dirty="0"/>
              <a:t> …</a:t>
            </a:r>
          </a:p>
          <a:p>
            <a:pPr lvl="2"/>
            <a:endParaRPr lang="en-US" dirty="0"/>
          </a:p>
          <a:p>
            <a:r>
              <a:rPr lang="en-US" dirty="0"/>
              <a:t>Open before use</a:t>
            </a:r>
          </a:p>
          <a:p>
            <a:pPr lvl="1"/>
            <a:r>
              <a:rPr lang="en-US" dirty="0"/>
              <a:t>Provides opportunity for access control and arbitration</a:t>
            </a:r>
          </a:p>
          <a:p>
            <a:pPr lvl="1"/>
            <a:r>
              <a:rPr lang="en-US" dirty="0"/>
              <a:t>Sets up the underlying machinery, i.e., data structures</a:t>
            </a:r>
          </a:p>
          <a:p>
            <a:pPr lvl="1"/>
            <a:endParaRPr lang="en-US" dirty="0"/>
          </a:p>
          <a:p>
            <a:r>
              <a:rPr lang="en-US" dirty="0"/>
              <a:t>Byte-oriented</a:t>
            </a:r>
          </a:p>
          <a:p>
            <a:pPr lvl="1"/>
            <a:r>
              <a:rPr lang="en-US" dirty="0"/>
              <a:t>Even if blocks are transferred, addressing is in bytes</a:t>
            </a:r>
          </a:p>
          <a:p>
            <a:pPr lvl="1"/>
            <a:endParaRPr lang="en-US" dirty="0"/>
          </a:p>
          <a:p>
            <a:r>
              <a:rPr lang="en-US" dirty="0"/>
              <a:t>Kernel buffered reads</a:t>
            </a:r>
          </a:p>
          <a:p>
            <a:pPr lvl="1"/>
            <a:r>
              <a:rPr lang="en-US" dirty="0"/>
              <a:t>Streaming and block devices looks the same, read blocks yielding processor to other task</a:t>
            </a:r>
          </a:p>
          <a:p>
            <a:r>
              <a:rPr lang="en-US" dirty="0"/>
              <a:t>Kernel buffered writes</a:t>
            </a:r>
          </a:p>
          <a:p>
            <a:pPr lvl="1"/>
            <a:r>
              <a:rPr lang="en-US" dirty="0"/>
              <a:t>Completion of out-going transfer decoupled from the application, allowing it to continue</a:t>
            </a:r>
          </a:p>
          <a:p>
            <a:pPr lvl="1"/>
            <a:endParaRPr lang="en-US" dirty="0"/>
          </a:p>
          <a:p>
            <a:r>
              <a:rPr lang="en-US" dirty="0"/>
              <a:t>Explicit close</a:t>
            </a:r>
          </a:p>
        </p:txBody>
      </p:sp>
    </p:spTree>
    <p:extLst>
      <p:ext uri="{BB962C8B-B14F-4D97-AF65-F5344CB8AC3E}">
        <p14:creationId xmlns:p14="http://schemas.microsoft.com/office/powerpoint/2010/main" val="2471145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1D81-AD16-40AB-AD9D-78A4B0DA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File I/O: The RAW system-call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993B3-03EE-4BA8-899C-96C5D32EC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419600"/>
            <a:ext cx="11201400" cy="2133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Integer return from </a:t>
            </a:r>
            <a:r>
              <a:rPr lang="en-US" dirty="0">
                <a:latin typeface="Consolas" panose="020B0609020204030204" pitchFamily="49" charset="0"/>
              </a:rPr>
              <a:t>open() </a:t>
            </a:r>
            <a:r>
              <a:rPr lang="en-US" dirty="0"/>
              <a:t>is a </a:t>
            </a:r>
            <a:r>
              <a:rPr lang="en-US" i="1" dirty="0">
                <a:solidFill>
                  <a:srgbClr val="FF0000"/>
                </a:solidFill>
              </a:rPr>
              <a:t>file descriptor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Error indicated by return &lt; 0: </a:t>
            </a:r>
            <a:r>
              <a:rPr lang="en-US" dirty="0">
                <a:solidFill>
                  <a:srgbClr val="FF0000"/>
                </a:solidFill>
              </a:rPr>
              <a:t>the global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errno</a:t>
            </a:r>
            <a:r>
              <a:rPr lang="en-US" dirty="0">
                <a:solidFill>
                  <a:srgbClr val="FF0000"/>
                </a:solidFill>
              </a:rPr>
              <a:t> variable set with error (see man pages)</a:t>
            </a:r>
          </a:p>
          <a:p>
            <a:pPr marL="457200" lvl="1" indent="0"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/>
              <a:t>Operations on </a:t>
            </a:r>
            <a:r>
              <a:rPr lang="en-US" i="1" dirty="0"/>
              <a:t>file descriptors</a:t>
            </a:r>
            <a:r>
              <a:rPr lang="en-US" dirty="0"/>
              <a:t>:</a:t>
            </a:r>
            <a:endParaRPr lang="en-US" i="1" dirty="0"/>
          </a:p>
          <a:p>
            <a:pPr lvl="1"/>
            <a:r>
              <a:rPr lang="en-US" dirty="0"/>
              <a:t>Open system call created an </a:t>
            </a:r>
            <a:r>
              <a:rPr lang="en-US" i="1" dirty="0"/>
              <a:t>open file description </a:t>
            </a:r>
            <a:r>
              <a:rPr lang="en-US" dirty="0"/>
              <a:t>entry in system-wide table of open files</a:t>
            </a:r>
            <a:endParaRPr lang="en-US" i="1" dirty="0"/>
          </a:p>
          <a:p>
            <a:pPr lvl="1"/>
            <a:r>
              <a:rPr lang="en-US" i="1" dirty="0"/>
              <a:t>Open file description</a:t>
            </a:r>
            <a:r>
              <a:rPr lang="en-US" dirty="0"/>
              <a:t> object in the kernel represents an instance of an open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3C3E79-82CE-4250-A925-783F9EFF3FB6}"/>
              </a:ext>
            </a:extLst>
          </p:cNvPr>
          <p:cNvSpPr txBox="1"/>
          <p:nvPr/>
        </p:nvSpPr>
        <p:spPr>
          <a:xfrm>
            <a:off x="838201" y="848792"/>
            <a:ext cx="8229600" cy="20313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fcntl.h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#include &lt;</a:t>
            </a:r>
            <a:r>
              <a:rPr lang="en-US" dirty="0" err="1">
                <a:latin typeface="Courier"/>
                <a:cs typeface="Courier"/>
              </a:rPr>
              <a:t>unistd.h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r>
              <a:rPr lang="en-US" dirty="0">
                <a:latin typeface="Courier"/>
                <a:cs typeface="Courier"/>
              </a:rPr>
              <a:t>#include &lt;sys/</a:t>
            </a:r>
            <a:r>
              <a:rPr lang="en-US" dirty="0" err="1">
                <a:latin typeface="Courier"/>
                <a:cs typeface="Courier"/>
              </a:rPr>
              <a:t>types.h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open (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flags [, </a:t>
            </a:r>
            <a:r>
              <a:rPr lang="en-US" dirty="0" err="1">
                <a:latin typeface="Courier"/>
                <a:cs typeface="Courier"/>
              </a:rPr>
              <a:t>mode_t</a:t>
            </a:r>
            <a:r>
              <a:rPr lang="en-US" dirty="0">
                <a:latin typeface="Courier"/>
                <a:cs typeface="Courier"/>
              </a:rPr>
              <a:t> mode])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creat</a:t>
            </a:r>
            <a:r>
              <a:rPr lang="en-US" dirty="0">
                <a:latin typeface="Courier"/>
                <a:cs typeface="Courier"/>
              </a:rPr>
              <a:t> (</a:t>
            </a:r>
            <a:r>
              <a:rPr lang="en-US" dirty="0" err="1">
                <a:latin typeface="Courier"/>
                <a:cs typeface="Courier"/>
              </a:rPr>
              <a:t>const</a:t>
            </a:r>
            <a:r>
              <a:rPr lang="en-US" dirty="0">
                <a:latin typeface="Courier"/>
                <a:cs typeface="Courier"/>
              </a:rPr>
              <a:t> char *filename, </a:t>
            </a:r>
            <a:r>
              <a:rPr lang="en-US" dirty="0" err="1">
                <a:latin typeface="Courier"/>
                <a:cs typeface="Courier"/>
              </a:rPr>
              <a:t>mode_t</a:t>
            </a:r>
            <a:r>
              <a:rPr lang="en-US" dirty="0">
                <a:latin typeface="Courier"/>
                <a:cs typeface="Courier"/>
              </a:rPr>
              <a:t> mode)</a:t>
            </a:r>
          </a:p>
          <a:p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close 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filedes</a:t>
            </a:r>
            <a:r>
              <a:rPr lang="en-US" dirty="0">
                <a:latin typeface="Courier"/>
                <a:cs typeface="Courier"/>
              </a:rPr>
              <a:t>)</a:t>
            </a:r>
          </a:p>
        </p:txBody>
      </p:sp>
      <p:sp>
        <p:nvSpPr>
          <p:cNvPr id="8" name="Line Callout 1 7">
            <a:extLst>
              <a:ext uri="{FF2B5EF4-FFF2-40B4-BE49-F238E27FC236}">
                <a16:creationId xmlns:a16="http://schemas.microsoft.com/office/drawing/2014/main" id="{9681AD45-3E6D-42E8-9C28-3A197A56E1A2}"/>
              </a:ext>
            </a:extLst>
          </p:cNvPr>
          <p:cNvSpPr/>
          <p:nvPr/>
        </p:nvSpPr>
        <p:spPr>
          <a:xfrm>
            <a:off x="5299763" y="1971132"/>
            <a:ext cx="1240588" cy="271460"/>
          </a:xfrm>
          <a:prstGeom prst="borderCallout1">
            <a:avLst>
              <a:gd name="adj1" fmla="val 101420"/>
              <a:gd name="adj2" fmla="val 50434"/>
              <a:gd name="adj3" fmla="val 276109"/>
              <a:gd name="adj4" fmla="val 51766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ine Callout 1 8">
            <a:extLst>
              <a:ext uri="{FF2B5EF4-FFF2-40B4-BE49-F238E27FC236}">
                <a16:creationId xmlns:a16="http://schemas.microsoft.com/office/drawing/2014/main" id="{885C42AF-61DF-4443-B09A-6B2F3E786132}"/>
              </a:ext>
            </a:extLst>
          </p:cNvPr>
          <p:cNvSpPr/>
          <p:nvPr/>
        </p:nvSpPr>
        <p:spPr>
          <a:xfrm>
            <a:off x="7083486" y="1987802"/>
            <a:ext cx="1548373" cy="271460"/>
          </a:xfrm>
          <a:prstGeom prst="borderCallout1">
            <a:avLst>
              <a:gd name="adj1" fmla="val 50893"/>
              <a:gd name="adj2" fmla="val -2082"/>
              <a:gd name="adj3" fmla="val 207573"/>
              <a:gd name="adj4" fmla="val 133897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AA8B63-6279-4B9B-A38B-7F3D03643CCD}"/>
              </a:ext>
            </a:extLst>
          </p:cNvPr>
          <p:cNvSpPr txBox="1"/>
          <p:nvPr/>
        </p:nvSpPr>
        <p:spPr>
          <a:xfrm>
            <a:off x="4113957" y="2721527"/>
            <a:ext cx="3612200" cy="10772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Bit vector of: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Gill Sans Light"/>
              </a:rPr>
              <a:t>Access modes (Rd, </a:t>
            </a:r>
            <a:r>
              <a:rPr lang="en-US" sz="1600" dirty="0" err="1">
                <a:latin typeface="Gill Sans Light"/>
              </a:rPr>
              <a:t>Wr</a:t>
            </a:r>
            <a:r>
              <a:rPr lang="en-US" sz="1600" dirty="0">
                <a:latin typeface="Gill Sans Light"/>
              </a:rPr>
              <a:t>, …)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Gill Sans Light"/>
              </a:rPr>
              <a:t>Open Flags (Create, …)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Gill Sans Light"/>
              </a:rPr>
              <a:t>Operating modes (Appends, …)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9D5B98-8925-4DA1-869D-0EA0EF76AC14}"/>
              </a:ext>
            </a:extLst>
          </p:cNvPr>
          <p:cNvSpPr txBox="1"/>
          <p:nvPr/>
        </p:nvSpPr>
        <p:spPr>
          <a:xfrm>
            <a:off x="8305800" y="2564062"/>
            <a:ext cx="3356430" cy="584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Bit vector of Permission Bits: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err="1">
                <a:latin typeface="Gill Sans Light"/>
              </a:rPr>
              <a:t>User|Group|Other</a:t>
            </a:r>
            <a:r>
              <a:rPr lang="en-US" sz="1600" dirty="0">
                <a:latin typeface="Gill Sans Light"/>
              </a:rPr>
              <a:t> X R|W|X</a:t>
            </a:r>
          </a:p>
        </p:txBody>
      </p:sp>
    </p:spTree>
    <p:extLst>
      <p:ext uri="{BB962C8B-B14F-4D97-AF65-F5344CB8AC3E}">
        <p14:creationId xmlns:p14="http://schemas.microsoft.com/office/powerpoint/2010/main" val="24210642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3B43-B099-40AC-A2BF-E1C86D48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Low-Level (pre-opened) Standard Descriptors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14C57-BE49-4588-9AA1-B7CBEB3FD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08204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#include &lt;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unistd.h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&gt;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STDIN_FILENO -  macro has value 0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STDOUT_FILENO - macro has value 1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STDERR_FILENO - macro has value 2</a:t>
            </a:r>
          </a:p>
          <a:p>
            <a:endParaRPr lang="en-US" sz="2000" dirty="0">
              <a:latin typeface="Consolas" panose="020B0609020204030204" pitchFamily="49" charset="0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// Get file descriptor inside FILE *</a:t>
            </a: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  <a:cs typeface="Courier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fileno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(FILE *stream)	</a:t>
            </a:r>
            <a:br>
              <a:rPr lang="en-US" sz="2000" dirty="0">
                <a:latin typeface="Consolas" panose="020B0609020204030204" pitchFamily="49" charset="0"/>
                <a:cs typeface="Courier"/>
              </a:rPr>
            </a:br>
            <a:endParaRPr lang="en-US" sz="2000" dirty="0">
              <a:latin typeface="Consolas" panose="020B0609020204030204" pitchFamily="49" charset="0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// Make FILE * from descriptor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FILE *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fdopen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(int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filedes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const char *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opentype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8690856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A4CBE-E7FE-4223-A10C-C7401DDC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File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1D65B-4656-43C5-BBFA-7496A743F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11074400" cy="5715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cs typeface="Courier"/>
              </a:rPr>
              <a:t>Read data from open file using file descriptor:</a:t>
            </a:r>
            <a:br>
              <a:rPr lang="en-US" dirty="0">
                <a:cs typeface="Courier"/>
              </a:rPr>
            </a:br>
            <a:br>
              <a:rPr lang="en-US" dirty="0">
                <a:cs typeface="Courier"/>
              </a:rPr>
            </a:br>
            <a:r>
              <a:rPr lang="en-US" dirty="0">
                <a:cs typeface="Courier"/>
              </a:rPr>
              <a:t>	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read (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filedes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void *buffer,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maxsize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)</a:t>
            </a:r>
            <a:br>
              <a:rPr lang="en-US" sz="2000" dirty="0">
                <a:latin typeface="Consolas" panose="020B0609020204030204" pitchFamily="49" charset="0"/>
                <a:cs typeface="Courier"/>
              </a:rPr>
            </a:br>
            <a:endParaRPr lang="en-US" sz="2000" dirty="0">
              <a:latin typeface="Consolas" panose="020B0609020204030204" pitchFamily="49" charset="0"/>
              <a:cs typeface="Courier"/>
            </a:endParaRPr>
          </a:p>
          <a:p>
            <a:pPr lvl="1"/>
            <a:r>
              <a:rPr lang="en-US" dirty="0">
                <a:cs typeface="Courier"/>
              </a:rPr>
              <a:t>Reads up to </a:t>
            </a:r>
            <a:r>
              <a:rPr lang="en-US" dirty="0" err="1">
                <a:latin typeface="Consolas" panose="020B0609020204030204" pitchFamily="49" charset="0"/>
                <a:cs typeface="Courier"/>
              </a:rPr>
              <a:t>maxsize</a:t>
            </a:r>
            <a:r>
              <a:rPr lang="en-US" dirty="0">
                <a:cs typeface="Courier"/>
              </a:rPr>
              <a:t> bytes – </a:t>
            </a:r>
            <a:r>
              <a:rPr lang="en-US" b="1" dirty="0">
                <a:solidFill>
                  <a:srgbClr val="FF0000"/>
                </a:solidFill>
                <a:cs typeface="Courier"/>
              </a:rPr>
              <a:t>might actually read less!</a:t>
            </a:r>
          </a:p>
          <a:p>
            <a:pPr lvl="1"/>
            <a:r>
              <a:rPr lang="en-US" dirty="0">
                <a:cs typeface="Courier"/>
              </a:rPr>
              <a:t>returns bytes read, 0 =&gt; EOF, -1 =&gt; error</a:t>
            </a:r>
            <a:br>
              <a:rPr lang="en-US" dirty="0">
                <a:cs typeface="Courier"/>
              </a:rPr>
            </a:br>
            <a:endParaRPr lang="en-US" dirty="0">
              <a:cs typeface="Courier"/>
            </a:endParaRPr>
          </a:p>
          <a:p>
            <a:r>
              <a:rPr lang="en-US" dirty="0">
                <a:cs typeface="Courier"/>
              </a:rPr>
              <a:t>Write data to open file using file descriptor</a:t>
            </a:r>
            <a:br>
              <a:rPr lang="en-US" dirty="0">
                <a:cs typeface="Courier"/>
              </a:rPr>
            </a:br>
            <a:br>
              <a:rPr lang="en-US" dirty="0">
                <a:cs typeface="Courier"/>
              </a:rPr>
            </a:br>
            <a:r>
              <a:rPr lang="en-US" dirty="0">
                <a:cs typeface="Courier"/>
              </a:rPr>
              <a:t>	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write (int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filedes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const void *buffer,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size)</a:t>
            </a:r>
            <a:br>
              <a:rPr lang="en-US" sz="2000" dirty="0">
                <a:latin typeface="Consolas" panose="020B0609020204030204" pitchFamily="49" charset="0"/>
                <a:cs typeface="Courier"/>
              </a:rPr>
            </a:br>
            <a:endParaRPr lang="en-US" sz="2000" dirty="0">
              <a:latin typeface="Consolas" panose="020B0609020204030204" pitchFamily="49" charset="0"/>
              <a:cs typeface="Courier"/>
            </a:endParaRPr>
          </a:p>
          <a:p>
            <a:pPr lvl="1"/>
            <a:r>
              <a:rPr lang="en-US" dirty="0">
                <a:cs typeface="Courier"/>
              </a:rPr>
              <a:t>returns number of bytes written</a:t>
            </a:r>
          </a:p>
          <a:p>
            <a:pPr lvl="1"/>
            <a:endParaRPr lang="en-US" dirty="0">
              <a:cs typeface="Courier"/>
            </a:endParaRPr>
          </a:p>
          <a:p>
            <a:r>
              <a:rPr lang="en-US" dirty="0">
                <a:cs typeface="Courier"/>
              </a:rPr>
              <a:t>Reposition file offset within kernel (this is independent of any position held by high-level FILE descriptor for this file!</a:t>
            </a:r>
            <a:br>
              <a:rPr lang="en-US" dirty="0">
                <a:cs typeface="Courier"/>
              </a:rPr>
            </a:br>
            <a:br>
              <a:rPr lang="en-US" dirty="0">
                <a:cs typeface="Courier"/>
              </a:rPr>
            </a:br>
            <a:r>
              <a:rPr lang="en-US" dirty="0">
                <a:cs typeface="Courier"/>
              </a:rPr>
              <a:t>	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off_t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lseek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(int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filedes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off_t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offset, int whence)</a:t>
            </a:r>
          </a:p>
          <a:p>
            <a:endParaRPr lang="en-US" sz="2000" dirty="0">
              <a:latin typeface="Consolas" panose="020B0609020204030204" pitchFamily="49" charset="0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3506751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E86C-86A0-4C97-96EF-C405FEA0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Synchronization between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28728-C09B-41E6-BCEA-69E138A3C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177" y="838200"/>
            <a:ext cx="10566400" cy="5105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Mutual Exclusion: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Ensuring only one thread does a particular thing at a time (one thread </a:t>
            </a:r>
            <a:r>
              <a:rPr lang="en-US" i="1" dirty="0"/>
              <a:t>excludes</a:t>
            </a:r>
            <a:r>
              <a:rPr lang="en-US" dirty="0"/>
              <a:t> the others)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Critical Section: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Code that exactly one thread can execute at once</a:t>
            </a:r>
          </a:p>
          <a:p>
            <a:pPr lvl="1"/>
            <a:r>
              <a:rPr lang="en-US" dirty="0"/>
              <a:t>Result of mutual exclusion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Lock: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 object only one thread can hold at a time</a:t>
            </a:r>
          </a:p>
          <a:p>
            <a:pPr lvl="1"/>
            <a:r>
              <a:rPr lang="en-US" b="1" dirty="0"/>
              <a:t>Provides</a:t>
            </a:r>
            <a:r>
              <a:rPr lang="en-US" dirty="0"/>
              <a:t> mutual exclusion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Offers two </a:t>
            </a:r>
            <a:r>
              <a:rPr lang="en-US" b="1" dirty="0"/>
              <a:t>atomic</a:t>
            </a:r>
            <a:r>
              <a:rPr lang="en-US" dirty="0"/>
              <a:t> operations:</a:t>
            </a:r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Lock.Acquire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dirty="0"/>
              <a:t>– wait until lock is free; then grab</a:t>
            </a:r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Lock.Release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dirty="0"/>
              <a:t>– Unlock, wake up waiters</a:t>
            </a:r>
          </a:p>
        </p:txBody>
      </p:sp>
    </p:spTree>
    <p:extLst>
      <p:ext uri="{BB962C8B-B14F-4D97-AF65-F5344CB8AC3E}">
        <p14:creationId xmlns:p14="http://schemas.microsoft.com/office/powerpoint/2010/main" val="48098622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3E521-2ED1-499D-8E0A-47773C84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>
                <a:latin typeface="Consolas" panose="020B0609020204030204" pitchFamily="49" charset="0"/>
              </a:rPr>
              <a:t>lowio.c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3580F-7C0E-42CE-BEAF-7E8D82B7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int main() {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  char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buf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[1000];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  int    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open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("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lowio.c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", O_RDONLY, S_IRUSR | S_IWUSR);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rd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read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buf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sizeof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buf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));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  int    err =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close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fd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ssize_t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wr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 =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write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(STDOUT_FILENO,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buf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"/>
              </a:rPr>
              <a:t>rd</a:t>
            </a:r>
            <a:r>
              <a:rPr lang="en-US" sz="2000" dirty="0"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urier"/>
            </a:endParaRPr>
          </a:p>
          <a:p>
            <a:r>
              <a:rPr lang="en-US" dirty="0">
                <a:cs typeface="Courier"/>
              </a:rPr>
              <a:t>How many bytes does this program read?</a:t>
            </a:r>
          </a:p>
          <a:p>
            <a:r>
              <a:rPr lang="en-US" dirty="0">
                <a:cs typeface="Courier"/>
              </a:rPr>
              <a:t>How many bytes does this program write?</a:t>
            </a:r>
          </a:p>
        </p:txBody>
      </p:sp>
    </p:spTree>
    <p:extLst>
      <p:ext uri="{BB962C8B-B14F-4D97-AF65-F5344CB8AC3E}">
        <p14:creationId xmlns:p14="http://schemas.microsoft.com/office/powerpoint/2010/main" val="15413162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2D337-D900-4ACE-A151-43476CA8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I/O: Design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C2A06-CBCB-4580-BB1A-751DEDB79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Open before use</a:t>
            </a:r>
          </a:p>
          <a:p>
            <a:pPr lvl="1"/>
            <a:r>
              <a:rPr lang="en-US" dirty="0"/>
              <a:t>Access control check, setup happens here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Byte-oriented</a:t>
            </a:r>
          </a:p>
          <a:p>
            <a:pPr lvl="1"/>
            <a:r>
              <a:rPr lang="en-US" dirty="0"/>
              <a:t>Least common denominator</a:t>
            </a:r>
          </a:p>
          <a:p>
            <a:pPr lvl="1"/>
            <a:r>
              <a:rPr lang="en-US" dirty="0"/>
              <a:t>OS responsible for hiding the fact that real devices may not work this way (e.g. hard drive stores data in blocks)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Explicit close</a:t>
            </a:r>
          </a:p>
        </p:txBody>
      </p:sp>
    </p:spTree>
    <p:extLst>
      <p:ext uri="{BB962C8B-B14F-4D97-AF65-F5344CB8AC3E}">
        <p14:creationId xmlns:p14="http://schemas.microsoft.com/office/powerpoint/2010/main" val="29924048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AC00-3106-494C-B78F-A6E1CF66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I/O: Kernel Buffering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F68EE-04DF-4F03-980B-772E0B159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Reads are buffered inside kernel</a:t>
            </a:r>
          </a:p>
          <a:p>
            <a:pPr lvl="1"/>
            <a:r>
              <a:rPr lang="en-US" dirty="0"/>
              <a:t>Part of making everything byte-oriented</a:t>
            </a:r>
          </a:p>
          <a:p>
            <a:pPr lvl="1"/>
            <a:r>
              <a:rPr lang="en-US" dirty="0"/>
              <a:t>Process is </a:t>
            </a:r>
            <a:r>
              <a:rPr lang="en-US" b="1" dirty="0"/>
              <a:t>blocked</a:t>
            </a:r>
            <a:r>
              <a:rPr lang="en-US" dirty="0"/>
              <a:t> while waiting for device</a:t>
            </a:r>
          </a:p>
          <a:p>
            <a:pPr lvl="1"/>
            <a:r>
              <a:rPr lang="en-US" dirty="0"/>
              <a:t>Let other processes run while gathering result</a:t>
            </a:r>
          </a:p>
          <a:p>
            <a:r>
              <a:rPr lang="en-US" dirty="0">
                <a:solidFill>
                  <a:srgbClr val="FF0000"/>
                </a:solidFill>
              </a:rPr>
              <a:t>Writes are buffered inside kernel</a:t>
            </a:r>
          </a:p>
          <a:p>
            <a:pPr lvl="1"/>
            <a:r>
              <a:rPr lang="en-US" dirty="0"/>
              <a:t>Complete in background (more later on)</a:t>
            </a:r>
          </a:p>
          <a:p>
            <a:pPr lvl="1"/>
            <a:r>
              <a:rPr lang="en-US" dirty="0"/>
              <a:t>Return to user when data is “handed off” to kernel</a:t>
            </a:r>
          </a:p>
          <a:p>
            <a:pPr lvl="1"/>
            <a:endParaRPr lang="en-US" dirty="0"/>
          </a:p>
          <a:p>
            <a:r>
              <a:rPr lang="en-US" dirty="0"/>
              <a:t>Buffering part of global buffer management and caching for block devices (such as disks)</a:t>
            </a:r>
          </a:p>
        </p:txBody>
      </p:sp>
    </p:spTree>
    <p:extLst>
      <p:ext uri="{BB962C8B-B14F-4D97-AF65-F5344CB8AC3E}">
        <p14:creationId xmlns:p14="http://schemas.microsoft.com/office/powerpoint/2010/main" val="261319228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9AE14-3743-4B9E-AF37-5D55C1E03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I/O: Other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B57C4-8AA0-401A-B43A-88BFB5BCD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0566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Operations specific to terminals, devices, networking, …</a:t>
            </a:r>
            <a:endParaRPr lang="en-US" sz="2000" dirty="0"/>
          </a:p>
          <a:p>
            <a:pPr lvl="1"/>
            <a:r>
              <a:rPr lang="en-US" sz="2000" dirty="0"/>
              <a:t>e.g., </a:t>
            </a:r>
            <a:r>
              <a:rPr lang="en-US" sz="2000" dirty="0" err="1">
                <a:latin typeface="Consolas" panose="020B0609020204030204" pitchFamily="49" charset="0"/>
              </a:rPr>
              <a:t>ioctl</a:t>
            </a:r>
            <a:endParaRPr lang="en-US" sz="2000" dirty="0">
              <a:latin typeface="Consolas" panose="020B0609020204030204" pitchFamily="49" charset="0"/>
            </a:endParaRPr>
          </a:p>
          <a:p>
            <a:pPr marL="457200" lvl="1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r>
              <a:rPr lang="en-US" dirty="0"/>
              <a:t>Duplicating descriptors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int dup2(int old, int new);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int dup(int old);</a:t>
            </a:r>
          </a:p>
          <a:p>
            <a:pPr marL="457200" lvl="1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r>
              <a:rPr lang="en-US" dirty="0"/>
              <a:t>Pipes – channel 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int pipe(int </a:t>
            </a:r>
            <a:r>
              <a:rPr lang="en-US" sz="2000" dirty="0" err="1">
                <a:latin typeface="Consolas" panose="020B0609020204030204" pitchFamily="49" charset="0"/>
              </a:rPr>
              <a:t>pipefd</a:t>
            </a:r>
            <a:r>
              <a:rPr lang="en-US" sz="2000" dirty="0">
                <a:latin typeface="Consolas" panose="020B0609020204030204" pitchFamily="49" charset="0"/>
              </a:rPr>
              <a:t>[2]);</a:t>
            </a:r>
          </a:p>
          <a:p>
            <a:pPr lvl="1"/>
            <a:r>
              <a:rPr lang="en-US" sz="2000" dirty="0">
                <a:latin typeface="Consolas" panose="020B0609020204030204" pitchFamily="49" charset="0"/>
              </a:rPr>
              <a:t>Writes to </a:t>
            </a:r>
            <a:r>
              <a:rPr lang="en-US" sz="2000" dirty="0" err="1">
                <a:latin typeface="Consolas" panose="020B0609020204030204" pitchFamily="49" charset="0"/>
              </a:rPr>
              <a:t>pipefd</a:t>
            </a:r>
            <a:r>
              <a:rPr lang="en-US" sz="2000" dirty="0">
                <a:latin typeface="Consolas" panose="020B0609020204030204" pitchFamily="49" charset="0"/>
              </a:rPr>
              <a:t>[1] can be read from </a:t>
            </a:r>
            <a:r>
              <a:rPr lang="en-US" sz="2000" dirty="0" err="1">
                <a:latin typeface="Consolas" panose="020B0609020204030204" pitchFamily="49" charset="0"/>
              </a:rPr>
              <a:t>pipefd</a:t>
            </a:r>
            <a:r>
              <a:rPr lang="en-US" sz="2000" dirty="0">
                <a:latin typeface="Consolas" panose="020B0609020204030204" pitchFamily="49" charset="0"/>
              </a:rPr>
              <a:t>[0]</a:t>
            </a:r>
          </a:p>
          <a:p>
            <a:pPr marL="457200" lvl="1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r>
              <a:rPr lang="en-US" dirty="0"/>
              <a:t>File Locking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Memory-Mapping Files</a:t>
            </a:r>
          </a:p>
          <a:p>
            <a:endParaRPr lang="en-US" dirty="0"/>
          </a:p>
          <a:p>
            <a:r>
              <a:rPr lang="en-US" dirty="0"/>
              <a:t>Asynchronous I/O</a:t>
            </a:r>
          </a:p>
        </p:txBody>
      </p:sp>
    </p:spTree>
    <p:extLst>
      <p:ext uri="{BB962C8B-B14F-4D97-AF65-F5344CB8AC3E}">
        <p14:creationId xmlns:p14="http://schemas.microsoft.com/office/powerpoint/2010/main" val="21095892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File I/O: Streams</a:t>
            </a:r>
          </a:p>
          <a:p>
            <a:endParaRPr lang="en-US" dirty="0"/>
          </a:p>
          <a:p>
            <a:r>
              <a:rPr lang="en-US" dirty="0"/>
              <a:t>Low-Level File I/O: File Descriptors</a:t>
            </a:r>
          </a:p>
          <a:p>
            <a:endParaRPr lang="en-US" dirty="0"/>
          </a:p>
          <a:p>
            <a:r>
              <a:rPr lang="en-US" i="1" dirty="0">
                <a:solidFill>
                  <a:srgbClr val="FF0000"/>
                </a:solidFill>
              </a:rPr>
              <a:t>How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i="1" dirty="0">
                <a:solidFill>
                  <a:srgbClr val="FF0000"/>
                </a:solidFill>
              </a:rPr>
              <a:t>Why</a:t>
            </a:r>
            <a:r>
              <a:rPr lang="en-US" dirty="0">
                <a:solidFill>
                  <a:srgbClr val="FF0000"/>
                </a:solidFill>
              </a:rPr>
              <a:t> of High-Level File I/O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Process State for File Descriptors</a:t>
            </a:r>
          </a:p>
          <a:p>
            <a:endParaRPr lang="en-US" dirty="0"/>
          </a:p>
          <a:p>
            <a:r>
              <a:rPr lang="en-US" dirty="0"/>
              <a:t>Some Pitfalls with OS Abstractions</a:t>
            </a:r>
          </a:p>
        </p:txBody>
      </p:sp>
    </p:spTree>
    <p:extLst>
      <p:ext uri="{BB962C8B-B14F-4D97-AF65-F5344CB8AC3E}">
        <p14:creationId xmlns:p14="http://schemas.microsoft.com/office/powerpoint/2010/main" val="236760328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56145-360A-49DD-8763-2547D329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vs. Low-Level File API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B3BBEF0-35D9-4544-8C8A-B6CE408A0AA2}"/>
              </a:ext>
            </a:extLst>
          </p:cNvPr>
          <p:cNvGrpSpPr/>
          <p:nvPr/>
        </p:nvGrpSpPr>
        <p:grpSpPr>
          <a:xfrm>
            <a:off x="228600" y="990600"/>
            <a:ext cx="5633484" cy="4568692"/>
            <a:chOff x="1447800" y="1805464"/>
            <a:chExt cx="5077699" cy="381584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98AB41C-ABB6-448F-9C66-F758AA8757D0}"/>
                </a:ext>
              </a:extLst>
            </p:cNvPr>
            <p:cNvSpPr txBox="1"/>
            <p:nvPr/>
          </p:nvSpPr>
          <p:spPr>
            <a:xfrm>
              <a:off x="1447800" y="1805464"/>
              <a:ext cx="2579355" cy="3341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High-Level Operation: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2F43254-3594-4DF8-9B09-6F37335A94FE}"/>
                </a:ext>
              </a:extLst>
            </p:cNvPr>
            <p:cNvSpPr txBox="1"/>
            <p:nvPr/>
          </p:nvSpPr>
          <p:spPr>
            <a:xfrm>
              <a:off x="1806799" y="2075093"/>
              <a:ext cx="4718700" cy="14652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size_t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fread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(…) {</a:t>
              </a:r>
            </a:p>
            <a:p>
              <a:r>
                <a:rPr lang="en-US" b="1" i="1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   Do some work like a normal </a:t>
              </a:r>
              <a:r>
                <a:rPr lang="en-US" b="1" i="1" dirty="0" err="1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fn</a:t>
              </a:r>
              <a:r>
                <a:rPr lang="en-US" b="1" i="1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…</a:t>
              </a: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asm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code …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syscall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# into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eax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put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args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into registers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ebx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, 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</a:t>
              </a:r>
              <a:r>
                <a:rPr lang="en-US" i="1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special trap instruction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BCBFD9E-890D-47F3-B011-820D3C1CF2B1}"/>
                </a:ext>
              </a:extLst>
            </p:cNvPr>
            <p:cNvSpPr/>
            <p:nvPr/>
          </p:nvSpPr>
          <p:spPr>
            <a:xfrm>
              <a:off x="1953499" y="4850131"/>
              <a:ext cx="4572000" cy="77118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get return values from regs</a:t>
              </a:r>
            </a:p>
            <a:p>
              <a:r>
                <a:rPr lang="en-US" b="1" i="1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  Do some more work like a normal </a:t>
              </a:r>
              <a:r>
                <a:rPr lang="en-US" b="1" i="1" dirty="0" err="1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fn</a:t>
              </a:r>
              <a:r>
                <a:rPr lang="en-US" b="1" i="1" dirty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ill Sans Light"/>
                </a:rPr>
                <a:t>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};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17CAC76F-D505-433F-893E-C27E19146329}"/>
              </a:ext>
            </a:extLst>
          </p:cNvPr>
          <p:cNvSpPr/>
          <p:nvPr/>
        </p:nvSpPr>
        <p:spPr bwMode="auto">
          <a:xfrm>
            <a:off x="1391892" y="3097006"/>
            <a:ext cx="4531660" cy="1476863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ill Sans Light"/>
              </a:rPr>
              <a:t>Kernel: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0A71BB-1CDA-418A-959C-A16A85615CCA}"/>
              </a:ext>
            </a:extLst>
          </p:cNvPr>
          <p:cNvSpPr/>
          <p:nvPr/>
        </p:nvSpPr>
        <p:spPr>
          <a:xfrm>
            <a:off x="1391892" y="3373540"/>
            <a:ext cx="4629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get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args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from regs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dispatch to system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func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Do the work to read from the file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Store return value in %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eax</a:t>
            </a:r>
            <a:endParaRPr lang="en-US" dirty="0">
              <a:solidFill>
                <a:srgbClr val="FF0000"/>
              </a:solidFill>
              <a:latin typeface="Gill Sans Ligh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03CF3E4-FA09-40EF-94E5-22140D638191}"/>
              </a:ext>
            </a:extLst>
          </p:cNvPr>
          <p:cNvGrpSpPr/>
          <p:nvPr/>
        </p:nvGrpSpPr>
        <p:grpSpPr>
          <a:xfrm>
            <a:off x="6018325" y="990600"/>
            <a:ext cx="5633484" cy="4568692"/>
            <a:chOff x="1447800" y="1805464"/>
            <a:chExt cx="5077699" cy="381584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C339B16-C31E-48DB-8629-7639835DEDA0}"/>
                </a:ext>
              </a:extLst>
            </p:cNvPr>
            <p:cNvSpPr txBox="1"/>
            <p:nvPr/>
          </p:nvSpPr>
          <p:spPr>
            <a:xfrm>
              <a:off x="1447800" y="1805464"/>
              <a:ext cx="2527340" cy="3341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Low-Level Operation: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1CECDF7-4CFA-4CB6-B75B-0635E442A644}"/>
                </a:ext>
              </a:extLst>
            </p:cNvPr>
            <p:cNvSpPr txBox="1"/>
            <p:nvPr/>
          </p:nvSpPr>
          <p:spPr>
            <a:xfrm>
              <a:off x="1806799" y="2075093"/>
              <a:ext cx="4718700" cy="14652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ssize_t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read(…) {</a:t>
              </a: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asm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code …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syscall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# into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eax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put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args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into registers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ebx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, 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 </a:t>
              </a:r>
              <a:r>
                <a:rPr lang="en-US" i="1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special trap instruction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D93B647-A304-4BC2-B9A7-87C9F98F096B}"/>
                </a:ext>
              </a:extLst>
            </p:cNvPr>
            <p:cNvSpPr/>
            <p:nvPr/>
          </p:nvSpPr>
          <p:spPr>
            <a:xfrm>
              <a:off x="1953499" y="4850131"/>
              <a:ext cx="4572000" cy="77118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  get return values from regs</a:t>
              </a: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Gill Sans Light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Gill Sans Light"/>
                </a:rPr>
                <a:t>};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9630362-7E42-40A9-8403-11CE0B53A026}"/>
              </a:ext>
            </a:extLst>
          </p:cNvPr>
          <p:cNvSpPr/>
          <p:nvPr/>
        </p:nvSpPr>
        <p:spPr bwMode="auto">
          <a:xfrm>
            <a:off x="7181617" y="3097006"/>
            <a:ext cx="4531660" cy="1476863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ill Sans Light"/>
              </a:rPr>
              <a:t>Kernel: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36ACD2-7A65-450B-841B-25B9BE3A6ABA}"/>
              </a:ext>
            </a:extLst>
          </p:cNvPr>
          <p:cNvSpPr/>
          <p:nvPr/>
        </p:nvSpPr>
        <p:spPr>
          <a:xfrm>
            <a:off x="7181617" y="3373540"/>
            <a:ext cx="4629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get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args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from regs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dispatch to system 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func</a:t>
            </a:r>
            <a:r>
              <a:rPr lang="en-US" dirty="0">
                <a:solidFill>
                  <a:srgbClr val="FF0000"/>
                </a:solidFill>
                <a:latin typeface="Gill Sans Light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Do the work to read from the file</a:t>
            </a:r>
          </a:p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  Store return value in %</a:t>
            </a:r>
            <a:r>
              <a:rPr lang="en-US" dirty="0" err="1">
                <a:solidFill>
                  <a:srgbClr val="FF0000"/>
                </a:solidFill>
                <a:latin typeface="Gill Sans Light"/>
              </a:rPr>
              <a:t>eax</a:t>
            </a:r>
            <a:endParaRPr lang="en-US" dirty="0">
              <a:solidFill>
                <a:srgbClr val="FF0000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83464786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F2D35-80B8-4E9D-85D4-76EDAFD9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vs. Low-Level File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8BC8F-D8E0-4784-A0D5-7870307A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Streams are buffered in user memory:</a:t>
            </a:r>
            <a:br>
              <a:rPr lang="en-US" dirty="0"/>
            </a:b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("Beginning of line ");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sleep(10); // sleep for 10 seconds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("and end of line\n");</a:t>
            </a:r>
          </a:p>
          <a:p>
            <a:pPr marL="284163" indent="0">
              <a:buNone/>
            </a:pPr>
            <a:r>
              <a:rPr lang="en-US" dirty="0"/>
              <a:t>Prints out everything at once</a:t>
            </a:r>
          </a:p>
          <a:p>
            <a:endParaRPr lang="en-US" dirty="0"/>
          </a:p>
          <a:p>
            <a:r>
              <a:rPr lang="en-US" dirty="0"/>
              <a:t>Operations on file descriptors are visible immediately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write(STDOUT_FILENO, "Beginning of line ", 18);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sleep(10);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write("and end of line \n", 16);</a:t>
            </a:r>
          </a:p>
          <a:p>
            <a:pPr marL="284163" indent="0">
              <a:buNone/>
            </a:pPr>
            <a:r>
              <a:rPr lang="en-US" dirty="0"/>
              <a:t>Outputs "Beginning of line" 10 seconds earlier than “and end of line”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6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47FD-3217-42A8-911E-BC2C89CB4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a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8C8D0-5364-46B5-8C99-191B98204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5240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What’s in the </a:t>
            </a:r>
            <a:r>
              <a:rPr lang="en-US" dirty="0">
                <a:latin typeface="Consolas" panose="020B0609020204030204" pitchFamily="49" charset="0"/>
              </a:rPr>
              <a:t>FILE*</a:t>
            </a:r>
            <a:r>
              <a:rPr lang="en-US" dirty="0"/>
              <a:t> returned by </a:t>
            </a:r>
            <a:r>
              <a:rPr lang="en-US" dirty="0" err="1">
                <a:latin typeface="Consolas" panose="020B0609020204030204" pitchFamily="49" charset="0"/>
              </a:rPr>
              <a:t>fopen</a:t>
            </a:r>
            <a:r>
              <a:rPr lang="en-US" dirty="0"/>
              <a:t>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File descriptor (from call to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open</a:t>
            </a:r>
            <a:r>
              <a:rPr lang="en-US" dirty="0">
                <a:solidFill>
                  <a:srgbClr val="FF0000"/>
                </a:solidFill>
              </a:rPr>
              <a:t>)  &lt;= Need this to interface with the kernel!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Buffer (array)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Lock (in case multiple threads use the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FILE</a:t>
            </a:r>
            <a:r>
              <a:rPr lang="en-US" dirty="0">
                <a:solidFill>
                  <a:srgbClr val="FF0000"/>
                </a:solidFill>
              </a:rPr>
              <a:t> concurrently)</a:t>
            </a:r>
          </a:p>
          <a:p>
            <a:pPr lvl="1"/>
            <a:endParaRPr lang="en-US" dirty="0"/>
          </a:p>
          <a:p>
            <a:r>
              <a:rPr lang="en-US" dirty="0"/>
              <a:t>Of course there’s other stuff in a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 too…</a:t>
            </a:r>
          </a:p>
          <a:p>
            <a:r>
              <a:rPr lang="en-US" dirty="0"/>
              <a:t>… but this is useful model to have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Understanding the Linux Kernel book</a:t>
            </a:r>
          </a:p>
          <a:p>
            <a:pPr lvl="1"/>
            <a:r>
              <a:rPr lang="en-US" dirty="0"/>
              <a:t>Nice supplement to main class textbook! Focuses on actual Kernel code.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1711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63C7-B840-44D2-8327-6A79896DD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>
                <a:latin typeface="+mn-lt"/>
              </a:rPr>
              <a:t> </a:t>
            </a:r>
            <a:r>
              <a:rPr lang="en-US" dirty="0"/>
              <a:t>Buffering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F22D1-192E-498C-A13C-EA0D10517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call </a:t>
            </a:r>
            <a:r>
              <a:rPr lang="en-US" dirty="0" err="1">
                <a:latin typeface="Consolas" panose="020B0609020204030204" pitchFamily="49" charset="0"/>
              </a:rPr>
              <a:t>fwrite</a:t>
            </a:r>
            <a:r>
              <a:rPr lang="en-US" dirty="0"/>
              <a:t>, what happens to the data you provided?</a:t>
            </a:r>
          </a:p>
          <a:p>
            <a:pPr lvl="1"/>
            <a:r>
              <a:rPr lang="en-US" dirty="0"/>
              <a:t>It gets written to the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’s buffer</a:t>
            </a:r>
          </a:p>
          <a:p>
            <a:pPr lvl="1"/>
            <a:r>
              <a:rPr lang="en-US" dirty="0"/>
              <a:t>If the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’s buffer is full, then it is </a:t>
            </a:r>
            <a:r>
              <a:rPr lang="en-US" i="1" dirty="0"/>
              <a:t>flushed</a:t>
            </a:r>
          </a:p>
          <a:p>
            <a:pPr lvl="2"/>
            <a:r>
              <a:rPr lang="en-US" dirty="0"/>
              <a:t>Which means it’s written to the underlying file descriptor</a:t>
            </a:r>
          </a:p>
          <a:p>
            <a:pPr lvl="1"/>
            <a:r>
              <a:rPr lang="en-US" dirty="0"/>
              <a:t>The C standard library </a:t>
            </a:r>
            <a:r>
              <a:rPr lang="en-US" i="1" dirty="0"/>
              <a:t>may </a:t>
            </a:r>
            <a:r>
              <a:rPr lang="en-US" dirty="0"/>
              <a:t>flush the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 more frequently</a:t>
            </a:r>
          </a:p>
          <a:p>
            <a:pPr lvl="2"/>
            <a:r>
              <a:rPr lang="en-US" dirty="0"/>
              <a:t>e.g., if it sees a certain character in the stream</a:t>
            </a:r>
          </a:p>
          <a:p>
            <a:pPr lvl="2"/>
            <a:endParaRPr lang="en-US" dirty="0"/>
          </a:p>
          <a:p>
            <a:r>
              <a:rPr lang="en-US" dirty="0"/>
              <a:t>When you write code, make the weakest possible assumptions about how data is flushed from </a:t>
            </a:r>
            <a:r>
              <a:rPr lang="en-US" dirty="0">
                <a:latin typeface="Consolas" panose="020B0609020204030204" pitchFamily="49" charset="0"/>
              </a:rPr>
              <a:t>FILE</a:t>
            </a:r>
            <a:r>
              <a:rPr lang="en-US" dirty="0"/>
              <a:t> buffers</a:t>
            </a:r>
          </a:p>
        </p:txBody>
      </p:sp>
    </p:spTree>
    <p:extLst>
      <p:ext uri="{BB962C8B-B14F-4D97-AF65-F5344CB8AC3E}">
        <p14:creationId xmlns:p14="http://schemas.microsoft.com/office/powerpoint/2010/main" val="587216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D68D-D2C1-47BA-ADB1-EBEED2F58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87CE1-C86E-47AC-89A1-309A184AD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10566400" cy="5105400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char x = ‘c’;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FILE* f1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fopen</a:t>
            </a:r>
            <a:r>
              <a:rPr lang="en-US" sz="1800" dirty="0">
                <a:latin typeface="Consolas" panose="020B0609020204030204" pitchFamily="49" charset="0"/>
              </a:rPr>
              <a:t>(“file.txt”, “w”);</a:t>
            </a:r>
          </a:p>
          <a:p>
            <a:pPr marL="40005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fwrite</a:t>
            </a:r>
            <a:r>
              <a:rPr lang="en-US" sz="1800" dirty="0">
                <a:latin typeface="Consolas" panose="020B0609020204030204" pitchFamily="49" charset="0"/>
              </a:rPr>
              <a:t>(“b”, </a:t>
            </a:r>
            <a:r>
              <a:rPr lang="en-US" sz="1800" dirty="0" err="1">
                <a:latin typeface="Consolas" panose="020B0609020204030204" pitchFamily="49" charset="0"/>
              </a:rPr>
              <a:t>sizeof</a:t>
            </a:r>
            <a:r>
              <a:rPr lang="en-US" sz="1800" dirty="0">
                <a:latin typeface="Consolas" panose="020B0609020204030204" pitchFamily="49" charset="0"/>
              </a:rPr>
              <a:t>(char), 1, f1);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FILE* f2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fopen</a:t>
            </a:r>
            <a:r>
              <a:rPr lang="en-US" sz="1800" dirty="0">
                <a:latin typeface="Consolas" panose="020B0609020204030204" pitchFamily="49" charset="0"/>
              </a:rPr>
              <a:t>(“file.txt”, “r”);</a:t>
            </a:r>
          </a:p>
          <a:p>
            <a:pPr marL="40005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fread</a:t>
            </a:r>
            <a:r>
              <a:rPr lang="en-US" sz="1800" dirty="0">
                <a:latin typeface="Consolas" panose="020B0609020204030204" pitchFamily="49" charset="0"/>
              </a:rPr>
              <a:t>(&amp;x, </a:t>
            </a:r>
            <a:r>
              <a:rPr lang="en-US" sz="1800" dirty="0" err="1">
                <a:latin typeface="Consolas" panose="020B0609020204030204" pitchFamily="49" charset="0"/>
              </a:rPr>
              <a:t>sizeof</a:t>
            </a:r>
            <a:r>
              <a:rPr lang="en-US" sz="1800" dirty="0">
                <a:latin typeface="Consolas" panose="020B0609020204030204" pitchFamily="49" charset="0"/>
              </a:rPr>
              <a:t>(char), 1, f2);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The call to </a:t>
            </a:r>
            <a:r>
              <a:rPr lang="en-US" dirty="0" err="1"/>
              <a:t>fread</a:t>
            </a:r>
            <a:r>
              <a:rPr lang="en-US" dirty="0"/>
              <a:t> might see the latest write </a:t>
            </a:r>
            <a:r>
              <a:rPr lang="en-US" dirty="0">
                <a:latin typeface="Consolas" panose="020B0609020204030204" pitchFamily="49" charset="0"/>
              </a:rPr>
              <a:t>‘b’</a:t>
            </a:r>
          </a:p>
          <a:p>
            <a:r>
              <a:rPr lang="en-US" dirty="0"/>
              <a:t>Or it might miss it and see end of file (in which case </a:t>
            </a:r>
            <a:r>
              <a:rPr lang="en-US" dirty="0">
                <a:latin typeface="Consolas" panose="020B0609020204030204" pitchFamily="49" charset="0"/>
              </a:rPr>
              <a:t>x</a:t>
            </a:r>
            <a:r>
              <a:rPr lang="en-US" dirty="0"/>
              <a:t> will remain </a:t>
            </a:r>
            <a:r>
              <a:rPr lang="en-US" dirty="0">
                <a:latin typeface="Consolas" panose="020B0609020204030204" pitchFamily="49" charset="0"/>
              </a:rPr>
              <a:t>‘c’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78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7968A-741B-488C-90E9-21B16BC66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71BEA-D575-4985-A94A-2F89F3B62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117348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Definition: execution environment with</a:t>
            </a:r>
            <a:br>
              <a:rPr lang="en-US" dirty="0"/>
            </a:br>
            <a:r>
              <a:rPr lang="en-US" dirty="0"/>
              <a:t>restricted rights</a:t>
            </a:r>
          </a:p>
          <a:p>
            <a:pPr lvl="1"/>
            <a:r>
              <a:rPr lang="en-US" dirty="0"/>
              <a:t>One or more threads executing in a single</a:t>
            </a:r>
            <a:br>
              <a:rPr lang="en-US" dirty="0"/>
            </a:br>
            <a:r>
              <a:rPr lang="en-US" dirty="0"/>
              <a:t>address space</a:t>
            </a:r>
          </a:p>
          <a:p>
            <a:pPr lvl="1"/>
            <a:r>
              <a:rPr lang="en-US" dirty="0"/>
              <a:t>Owns file descriptors, network connections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Instance of a running program</a:t>
            </a:r>
          </a:p>
          <a:p>
            <a:pPr lvl="1"/>
            <a:r>
              <a:rPr lang="en-US" dirty="0"/>
              <a:t>When you run an executable, it runs in its</a:t>
            </a:r>
            <a:br>
              <a:rPr lang="en-US" dirty="0"/>
            </a:br>
            <a:r>
              <a:rPr lang="en-US" dirty="0"/>
              <a:t>own process</a:t>
            </a:r>
          </a:p>
          <a:p>
            <a:pPr lvl="1"/>
            <a:endParaRPr lang="en-US" dirty="0"/>
          </a:p>
          <a:p>
            <a:r>
              <a:rPr lang="en-US" dirty="0"/>
              <a:t>Protected from each other; OS protected from them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In modern OSes, anything that runs outside of the kernel runs in a process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447800"/>
            <a:ext cx="4434187" cy="2632710"/>
          </a:xfrm>
          <a:prstGeom prst="rect">
            <a:avLst/>
          </a:prstGeom>
          <a:noFill/>
          <a:ln w="38100" cmpd="dbl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9965576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D68D-D2C1-47BA-ADB1-EBEED2F58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87CE1-C86E-47AC-89A1-309A184AD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char x = ‘c’;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FILE* f1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fopen</a:t>
            </a:r>
            <a:r>
              <a:rPr lang="en-US" sz="1800" dirty="0">
                <a:latin typeface="Consolas" panose="020B0609020204030204" pitchFamily="49" charset="0"/>
              </a:rPr>
              <a:t>(“file.txt”, “</a:t>
            </a:r>
            <a:r>
              <a:rPr lang="en-US" sz="1800" dirty="0" err="1">
                <a:latin typeface="Consolas" panose="020B0609020204030204" pitchFamily="49" charset="0"/>
              </a:rPr>
              <a:t>wb</a:t>
            </a:r>
            <a:r>
              <a:rPr lang="en-US" sz="1800" dirty="0">
                <a:latin typeface="Consolas" panose="020B0609020204030204" pitchFamily="49" charset="0"/>
              </a:rPr>
              <a:t>”);</a:t>
            </a:r>
          </a:p>
          <a:p>
            <a:pPr marL="40005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fwrite</a:t>
            </a:r>
            <a:r>
              <a:rPr lang="en-US" sz="1800" dirty="0">
                <a:latin typeface="Consolas" panose="020B0609020204030204" pitchFamily="49" charset="0"/>
              </a:rPr>
              <a:t>(“b”, </a:t>
            </a:r>
            <a:r>
              <a:rPr lang="en-US" sz="1800" dirty="0" err="1">
                <a:latin typeface="Consolas" panose="020B0609020204030204" pitchFamily="49" charset="0"/>
              </a:rPr>
              <a:t>sizeof</a:t>
            </a:r>
            <a:r>
              <a:rPr lang="en-US" sz="1800" dirty="0">
                <a:latin typeface="Consolas" panose="020B0609020204030204" pitchFamily="49" charset="0"/>
              </a:rPr>
              <a:t>(char), 1, f1);</a:t>
            </a:r>
          </a:p>
          <a:p>
            <a:pPr marL="40005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fflush</a:t>
            </a:r>
            <a:r>
              <a:rPr lang="en-US" sz="1800" dirty="0">
                <a:latin typeface="Consolas" panose="020B0609020204030204" pitchFamily="49" charset="0"/>
              </a:rPr>
              <a:t>(f1);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FILE* f2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fopen</a:t>
            </a:r>
            <a:r>
              <a:rPr lang="en-US" sz="1800" dirty="0">
                <a:latin typeface="Consolas" panose="020B0609020204030204" pitchFamily="49" charset="0"/>
              </a:rPr>
              <a:t>(“file.txt”, “</a:t>
            </a:r>
            <a:r>
              <a:rPr lang="en-US" sz="1800" dirty="0" err="1">
                <a:latin typeface="Consolas" panose="020B0609020204030204" pitchFamily="49" charset="0"/>
              </a:rPr>
              <a:t>rb</a:t>
            </a:r>
            <a:r>
              <a:rPr lang="en-US" sz="1800" dirty="0">
                <a:latin typeface="Consolas" panose="020B0609020204030204" pitchFamily="49" charset="0"/>
              </a:rPr>
              <a:t>”);</a:t>
            </a:r>
          </a:p>
          <a:p>
            <a:pPr marL="400050" lvl="1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fread</a:t>
            </a:r>
            <a:r>
              <a:rPr lang="en-US" sz="1800" dirty="0">
                <a:latin typeface="Consolas" panose="020B0609020204030204" pitchFamily="49" charset="0"/>
              </a:rPr>
              <a:t>(&amp;x, </a:t>
            </a:r>
            <a:r>
              <a:rPr lang="en-US" sz="1800" dirty="0" err="1">
                <a:latin typeface="Consolas" panose="020B0609020204030204" pitchFamily="49" charset="0"/>
              </a:rPr>
              <a:t>sizeof</a:t>
            </a:r>
            <a:r>
              <a:rPr lang="en-US" sz="1800" dirty="0">
                <a:latin typeface="Consolas" panose="020B0609020204030204" pitchFamily="49" charset="0"/>
              </a:rPr>
              <a:t>(char), 1, f2);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Now, the call to </a:t>
            </a:r>
            <a:r>
              <a:rPr lang="en-US" dirty="0" err="1"/>
              <a:t>fread</a:t>
            </a:r>
            <a:r>
              <a:rPr lang="en-US" dirty="0"/>
              <a:t> will definitely see the latest write </a:t>
            </a:r>
            <a:r>
              <a:rPr lang="en-US" dirty="0">
                <a:latin typeface="Consolas" panose="020B0609020204030204" pitchFamily="49" charset="0"/>
              </a:rPr>
              <a:t>‘b’</a:t>
            </a:r>
          </a:p>
        </p:txBody>
      </p:sp>
    </p:spTree>
    <p:extLst>
      <p:ext uri="{BB962C8B-B14F-4D97-AF65-F5344CB8AC3E}">
        <p14:creationId xmlns:p14="http://schemas.microsoft.com/office/powerpoint/2010/main" val="1983635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A9597-52E3-4594-A428-93E19784A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Correct Code with </a:t>
            </a:r>
            <a:r>
              <a:rPr lang="en-US" dirty="0">
                <a:latin typeface="Consolas" panose="020B0609020204030204" pitchFamily="49" charset="0"/>
              </a:rPr>
              <a:t>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BA986-F518-47CD-87D0-CA0C0A6D7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code should behave correctly regardless of when C Standard Library flushes its buffer</a:t>
            </a:r>
          </a:p>
          <a:p>
            <a:pPr lvl="1"/>
            <a:r>
              <a:rPr lang="en-US" dirty="0"/>
              <a:t>Add your own calls to </a:t>
            </a:r>
            <a:r>
              <a:rPr lang="en-US" dirty="0" err="1">
                <a:latin typeface="Consolas" panose="020B0609020204030204" pitchFamily="49" charset="0"/>
              </a:rPr>
              <a:t>fflush</a:t>
            </a:r>
            <a:r>
              <a:rPr lang="en-US" dirty="0"/>
              <a:t> so that data is written when you need to</a:t>
            </a:r>
          </a:p>
          <a:p>
            <a:pPr lvl="1"/>
            <a:r>
              <a:rPr lang="en-US" dirty="0"/>
              <a:t>Calls to </a:t>
            </a:r>
            <a:r>
              <a:rPr lang="en-US" dirty="0" err="1">
                <a:latin typeface="Consolas" panose="020B0609020204030204" pitchFamily="49" charset="0"/>
              </a:rPr>
              <a:t>fclose</a:t>
            </a:r>
            <a:r>
              <a:rPr lang="en-US" dirty="0"/>
              <a:t> flush the buffer before deallocating memory and closing the file descriptor</a:t>
            </a:r>
          </a:p>
          <a:p>
            <a:pPr lvl="1"/>
            <a:endParaRPr lang="en-US" dirty="0"/>
          </a:p>
          <a:p>
            <a:r>
              <a:rPr lang="en-US" dirty="0"/>
              <a:t>With the low-level file API, we don’t have this problem</a:t>
            </a:r>
          </a:p>
          <a:p>
            <a:pPr lvl="1"/>
            <a:r>
              <a:rPr lang="en-US" dirty="0"/>
              <a:t>After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 completes, data is visible to any subsequent </a:t>
            </a:r>
            <a:r>
              <a:rPr lang="en-US" dirty="0">
                <a:latin typeface="Consolas" panose="020B0609020204030204" pitchFamily="49" charset="0"/>
              </a:rPr>
              <a:t>read</a:t>
            </a:r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859909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22DE-66F2-4BF1-B4C0-DD85767B0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Buffer in </a:t>
            </a:r>
            <a:r>
              <a:rPr lang="en-US" dirty="0" err="1"/>
              <a:t>Userspace</a:t>
            </a:r>
            <a:r>
              <a:rPr lang="en-US" dirty="0"/>
              <a:t>? Overhead!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0768F-5A5C-4FC9-99E7-ED29489DC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509" y="3272971"/>
            <a:ext cx="10982739" cy="2698267"/>
          </a:xfrm>
        </p:spPr>
        <p:txBody>
          <a:bodyPr>
            <a:normAutofit/>
          </a:bodyPr>
          <a:lstStyle/>
          <a:p>
            <a:r>
              <a:rPr lang="en-US" sz="2800" dirty="0" err="1"/>
              <a:t>Syscalls</a:t>
            </a:r>
            <a:r>
              <a:rPr lang="en-US" sz="2800" dirty="0"/>
              <a:t> are 25x more expensive than function calls (~100 ns)</a:t>
            </a:r>
          </a:p>
          <a:p>
            <a:pPr lvl="1"/>
            <a:r>
              <a:rPr lang="en-US" sz="2400" dirty="0"/>
              <a:t>This example about special shared-memory interface to the </a:t>
            </a:r>
            <a:r>
              <a:rPr lang="en-US" sz="2400" dirty="0" err="1">
                <a:latin typeface="Consolas" panose="020B0609020204030204" pitchFamily="49" charset="0"/>
              </a:rPr>
              <a:t>getpid</a:t>
            </a:r>
            <a:r>
              <a:rPr lang="en-US" sz="2400" dirty="0">
                <a:latin typeface="Consolas" panose="020B0609020204030204" pitchFamily="49" charset="0"/>
              </a:rPr>
              <a:t>() </a:t>
            </a:r>
            <a:r>
              <a:rPr lang="en-US" sz="2400" dirty="0"/>
              <a:t>functionality, but point is the same!</a:t>
            </a:r>
          </a:p>
          <a:p>
            <a:r>
              <a:rPr lang="en-US" sz="2800" dirty="0">
                <a:solidFill>
                  <a:srgbClr val="FF0000"/>
                </a:solidFill>
                <a:latin typeface="Consolas" panose="020B0609020204030204" pitchFamily="49" charset="0"/>
              </a:rPr>
              <a:t>read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FF0000"/>
                </a:solidFill>
                <a:latin typeface="Consolas" panose="020B0609020204030204" pitchFamily="49" charset="0"/>
              </a:rPr>
              <a:t>write</a:t>
            </a:r>
            <a:r>
              <a:rPr lang="en-US" sz="2800" dirty="0"/>
              <a:t> a file byte by byte? Max throughput of </a:t>
            </a:r>
            <a:r>
              <a:rPr lang="en-US" sz="2800" b="1" dirty="0"/>
              <a:t>~10MB/second</a:t>
            </a:r>
          </a:p>
          <a:p>
            <a:r>
              <a:rPr lang="en-US" sz="2800" dirty="0"/>
              <a:t>With </a:t>
            </a:r>
            <a:r>
              <a:rPr lang="en-US" sz="28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fgetc</a:t>
            </a:r>
            <a:r>
              <a:rPr lang="en-US" sz="2800" dirty="0"/>
              <a:t>? Keeps up with your SSD</a:t>
            </a:r>
          </a:p>
        </p:txBody>
      </p:sp>
      <p:pic>
        <p:nvPicPr>
          <p:cNvPr id="8" name="Content Placeholder 4">
            <a:hlinkClick r:id="rId3"/>
            <a:extLst>
              <a:ext uri="{FF2B5EF4-FFF2-40B4-BE49-F238E27FC236}">
                <a16:creationId xmlns:a16="http://schemas.microsoft.com/office/drawing/2014/main" id="{3F835BE2-8323-CB46-AE8F-3CC86E4F07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0" y="703385"/>
            <a:ext cx="8584248" cy="243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93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5BD4D-88FE-41FD-8715-EB6B29C56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Buffer in </a:t>
            </a:r>
            <a:r>
              <a:rPr lang="en-US" dirty="0" err="1"/>
              <a:t>Userspace</a:t>
            </a:r>
            <a:r>
              <a:rPr lang="en-US" dirty="0"/>
              <a:t>? Functionality!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23FD-3CED-4A1A-8FDA-DB322E7F8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11582400" cy="5105400"/>
          </a:xfrm>
        </p:spPr>
        <p:txBody>
          <a:bodyPr/>
          <a:lstStyle/>
          <a:p>
            <a:r>
              <a:rPr lang="en-US" sz="3200" dirty="0"/>
              <a:t>System call operations less capable</a:t>
            </a:r>
          </a:p>
          <a:p>
            <a:pPr lvl="1"/>
            <a:r>
              <a:rPr lang="en-US" sz="2800" dirty="0"/>
              <a:t>Simplifies operating system</a:t>
            </a:r>
          </a:p>
          <a:p>
            <a:pPr lvl="1"/>
            <a:endParaRPr lang="en-US" sz="2800" dirty="0"/>
          </a:p>
          <a:p>
            <a:r>
              <a:rPr lang="en-US" sz="3200" dirty="0"/>
              <a:t>Example: No “read until new line” operation in kernel</a:t>
            </a:r>
          </a:p>
          <a:p>
            <a:pPr lvl="1"/>
            <a:r>
              <a:rPr lang="en-US" sz="3000" dirty="0"/>
              <a:t>Why?  Kernel </a:t>
            </a:r>
            <a:r>
              <a:rPr lang="en-US" sz="3000" i="1" dirty="0"/>
              <a:t>agnostic</a:t>
            </a:r>
            <a:r>
              <a:rPr lang="en-US" sz="3000" dirty="0"/>
              <a:t> about formatting!</a:t>
            </a:r>
          </a:p>
          <a:p>
            <a:pPr lvl="1"/>
            <a:r>
              <a:rPr lang="en-US" sz="2800" dirty="0"/>
              <a:t>Solution: Make a big read </a:t>
            </a:r>
            <a:r>
              <a:rPr lang="en-US" sz="2800" dirty="0" err="1"/>
              <a:t>syscall</a:t>
            </a:r>
            <a:r>
              <a:rPr lang="en-US" sz="2800" dirty="0"/>
              <a:t>, find first new line in </a:t>
            </a:r>
            <a:r>
              <a:rPr lang="en-US" sz="2800" dirty="0" err="1"/>
              <a:t>userspace</a:t>
            </a:r>
            <a:endParaRPr lang="en-US" sz="2800" dirty="0"/>
          </a:p>
          <a:p>
            <a:pPr lvl="2"/>
            <a:r>
              <a:rPr lang="en-US" sz="2600" dirty="0"/>
              <a:t>i.e. use one of the following high-level options:</a:t>
            </a:r>
            <a:br>
              <a:rPr lang="en-US" sz="2600" dirty="0"/>
            </a:br>
            <a:br>
              <a:rPr lang="en-US" sz="2600" dirty="0"/>
            </a:br>
            <a:r>
              <a:rPr lang="en-US" sz="2200" dirty="0">
                <a:latin typeface="Consolas" panose="020B0609020204030204" pitchFamily="49" charset="0"/>
              </a:rPr>
              <a:t>char *</a:t>
            </a:r>
            <a:r>
              <a:rPr lang="en-US" sz="2200" dirty="0" err="1">
                <a:latin typeface="Consolas" panose="020B0609020204030204" pitchFamily="49" charset="0"/>
              </a:rPr>
              <a:t>fgets</a:t>
            </a:r>
            <a:r>
              <a:rPr lang="en-US" sz="2200" dirty="0">
                <a:latin typeface="Consolas" panose="020B0609020204030204" pitchFamily="49" charset="0"/>
              </a:rPr>
              <a:t>(char *s, </a:t>
            </a:r>
            <a:r>
              <a:rPr lang="en-US" sz="2200" dirty="0" err="1">
                <a:latin typeface="Consolas" panose="020B0609020204030204" pitchFamily="49" charset="0"/>
              </a:rPr>
              <a:t>int</a:t>
            </a:r>
            <a:r>
              <a:rPr lang="en-US" sz="2200" dirty="0">
                <a:latin typeface="Consolas" panose="020B0609020204030204" pitchFamily="49" charset="0"/>
              </a:rPr>
              <a:t> size,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</a:rPr>
              <a:t>FILE *stream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  <a:br>
              <a:rPr lang="en-US" sz="2400" dirty="0">
                <a:latin typeface="Consolas" panose="020B0609020204030204" pitchFamily="49" charset="0"/>
              </a:rPr>
            </a:br>
            <a:r>
              <a:rPr lang="en-US" sz="2200" dirty="0" err="1">
                <a:latin typeface="Consolas" panose="020B0609020204030204" pitchFamily="49" charset="0"/>
              </a:rPr>
              <a:t>ssize_t</a:t>
            </a:r>
            <a:r>
              <a:rPr lang="en-US" sz="2200" dirty="0">
                <a:latin typeface="Consolas" panose="020B0609020204030204" pitchFamily="49" charset="0"/>
              </a:rPr>
              <a:t> </a:t>
            </a:r>
            <a:r>
              <a:rPr lang="en-US" sz="2200" dirty="0" err="1">
                <a:latin typeface="Consolas" panose="020B0609020204030204" pitchFamily="49" charset="0"/>
              </a:rPr>
              <a:t>getline</a:t>
            </a:r>
            <a:r>
              <a:rPr lang="en-US" sz="2200" dirty="0">
                <a:latin typeface="Consolas" panose="020B0609020204030204" pitchFamily="49" charset="0"/>
              </a:rPr>
              <a:t>(char **</a:t>
            </a:r>
            <a:r>
              <a:rPr lang="en-US" sz="2200" dirty="0" err="1">
                <a:latin typeface="Consolas" panose="020B0609020204030204" pitchFamily="49" charset="0"/>
              </a:rPr>
              <a:t>lineptr</a:t>
            </a:r>
            <a:r>
              <a:rPr lang="en-US" sz="2200" dirty="0">
                <a:latin typeface="Consolas" panose="020B0609020204030204" pitchFamily="49" charset="0"/>
              </a:rPr>
              <a:t>, </a:t>
            </a:r>
            <a:r>
              <a:rPr lang="en-US" sz="2200" dirty="0" err="1">
                <a:latin typeface="Consolas" panose="020B0609020204030204" pitchFamily="49" charset="0"/>
              </a:rPr>
              <a:t>size_t</a:t>
            </a:r>
            <a:r>
              <a:rPr lang="en-US" sz="2200" dirty="0">
                <a:latin typeface="Consolas" panose="020B0609020204030204" pitchFamily="49" charset="0"/>
              </a:rPr>
              <a:t> *n,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</a:rPr>
              <a:t>FILE *stream</a:t>
            </a:r>
            <a:r>
              <a:rPr lang="en-US" sz="2200" dirty="0">
                <a:latin typeface="Consolas" panose="020B0609020204030204" pitchFamily="49" charset="0"/>
              </a:rPr>
              <a:t>);</a:t>
            </a:r>
            <a:br>
              <a:rPr lang="en-US" sz="2200" dirty="0"/>
            </a:br>
            <a:endParaRPr 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3431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File I/O: Streams</a:t>
            </a:r>
          </a:p>
          <a:p>
            <a:endParaRPr lang="en-US" dirty="0"/>
          </a:p>
          <a:p>
            <a:r>
              <a:rPr lang="en-US" dirty="0"/>
              <a:t>Low-Level File I/O: File Descriptors</a:t>
            </a:r>
          </a:p>
          <a:p>
            <a:endParaRPr lang="en-US" dirty="0"/>
          </a:p>
          <a:p>
            <a:r>
              <a:rPr lang="en-US" i="1" dirty="0"/>
              <a:t>How</a:t>
            </a:r>
            <a:r>
              <a:rPr lang="en-US" dirty="0"/>
              <a:t> and </a:t>
            </a:r>
            <a:r>
              <a:rPr lang="en-US" i="1" dirty="0"/>
              <a:t>Why</a:t>
            </a:r>
            <a:r>
              <a:rPr lang="en-US" dirty="0"/>
              <a:t> of High-Level File I/O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Process State for File Descriptors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Some Pitfalls with OS Abstractions</a:t>
            </a:r>
          </a:p>
        </p:txBody>
      </p:sp>
    </p:spTree>
    <p:extLst>
      <p:ext uri="{BB962C8B-B14F-4D97-AF65-F5344CB8AC3E}">
        <p14:creationId xmlns:p14="http://schemas.microsoft.com/office/powerpoint/2010/main" val="2072892585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325FE-65DE-49A1-9370-FE5D4684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and Storage Layers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279F43-4ECD-42C1-A69B-8048DD400AB9}"/>
              </a:ext>
            </a:extLst>
          </p:cNvPr>
          <p:cNvSpPr txBox="1"/>
          <p:nvPr/>
        </p:nvSpPr>
        <p:spPr>
          <a:xfrm>
            <a:off x="2501858" y="1436681"/>
            <a:ext cx="16129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High Level I/O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7F4B25-481D-4305-9AD3-FDDE7CCB42F9}"/>
              </a:ext>
            </a:extLst>
          </p:cNvPr>
          <p:cNvSpPr/>
          <p:nvPr/>
        </p:nvSpPr>
        <p:spPr>
          <a:xfrm>
            <a:off x="2438368" y="1403866"/>
            <a:ext cx="1685048" cy="4362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D642D22-9956-46E5-B343-7394EDD388D8}"/>
              </a:ext>
            </a:extLst>
          </p:cNvPr>
          <p:cNvSpPr txBox="1"/>
          <p:nvPr/>
        </p:nvSpPr>
        <p:spPr>
          <a:xfrm>
            <a:off x="2527506" y="1823559"/>
            <a:ext cx="1568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Low Level I/O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2C27D80-6CEF-4F17-A507-F1C3FD6736BB}"/>
              </a:ext>
            </a:extLst>
          </p:cNvPr>
          <p:cNvSpPr/>
          <p:nvPr/>
        </p:nvSpPr>
        <p:spPr>
          <a:xfrm>
            <a:off x="2592676" y="1868305"/>
            <a:ext cx="1376433" cy="2617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A51D6-6FBD-42AD-95DC-EBC1E0B853B9}"/>
              </a:ext>
            </a:extLst>
          </p:cNvPr>
          <p:cNvSpPr txBox="1"/>
          <p:nvPr/>
        </p:nvSpPr>
        <p:spPr>
          <a:xfrm>
            <a:off x="2994781" y="2169859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Gill Sans Light"/>
              </a:rPr>
              <a:t>Syscall</a:t>
            </a:r>
            <a:endParaRPr lang="en-US" sz="1600" dirty="0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8849ADB-D868-4857-BD9B-F22463E0D9EA}"/>
              </a:ext>
            </a:extLst>
          </p:cNvPr>
          <p:cNvSpPr/>
          <p:nvPr/>
        </p:nvSpPr>
        <p:spPr>
          <a:xfrm>
            <a:off x="2946444" y="2137045"/>
            <a:ext cx="668897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D60CAF0-B19C-400D-A02F-06FAA45F3E62}"/>
              </a:ext>
            </a:extLst>
          </p:cNvPr>
          <p:cNvSpPr txBox="1"/>
          <p:nvPr/>
        </p:nvSpPr>
        <p:spPr>
          <a:xfrm>
            <a:off x="2662158" y="2709446"/>
            <a:ext cx="132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File System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1369394-D956-4C15-BEB9-C1AAC24B2E34}"/>
              </a:ext>
            </a:extLst>
          </p:cNvPr>
          <p:cNvSpPr/>
          <p:nvPr/>
        </p:nvSpPr>
        <p:spPr>
          <a:xfrm>
            <a:off x="2639665" y="2513352"/>
            <a:ext cx="1282454" cy="62048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E6B799-E83B-4316-96A7-BCE2ABB96BA0}"/>
              </a:ext>
            </a:extLst>
          </p:cNvPr>
          <p:cNvSpPr txBox="1"/>
          <p:nvPr/>
        </p:nvSpPr>
        <p:spPr>
          <a:xfrm>
            <a:off x="2783986" y="3166646"/>
            <a:ext cx="1111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I/O Driver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BF8D8F-FED8-4073-8D05-16EBEC765DE9}"/>
              </a:ext>
            </a:extLst>
          </p:cNvPr>
          <p:cNvSpPr/>
          <p:nvPr/>
        </p:nvSpPr>
        <p:spPr>
          <a:xfrm>
            <a:off x="2438368" y="3160197"/>
            <a:ext cx="1685048" cy="3203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73810F6-703E-417A-A828-2A4DE936F782}"/>
              </a:ext>
            </a:extLst>
          </p:cNvPr>
          <p:cNvCxnSpPr/>
          <p:nvPr/>
        </p:nvCxnSpPr>
        <p:spPr>
          <a:xfrm>
            <a:off x="3053061" y="3696012"/>
            <a:ext cx="1076305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878B0D6-35C8-4617-A382-9B9E9B3DB541}"/>
              </a:ext>
            </a:extLst>
          </p:cNvPr>
          <p:cNvCxnSpPr/>
          <p:nvPr/>
        </p:nvCxnSpPr>
        <p:spPr>
          <a:xfrm>
            <a:off x="3205461" y="3517247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05DB80D-8A08-4677-8733-D3DE640BCBBC}"/>
              </a:ext>
            </a:extLst>
          </p:cNvPr>
          <p:cNvCxnSpPr/>
          <p:nvPr/>
        </p:nvCxnSpPr>
        <p:spPr>
          <a:xfrm>
            <a:off x="3653383" y="3696012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8477048F-1F6D-4C27-8C5A-7D339B8FE64D}"/>
              </a:ext>
            </a:extLst>
          </p:cNvPr>
          <p:cNvSpPr/>
          <p:nvPr/>
        </p:nvSpPr>
        <p:spPr>
          <a:xfrm>
            <a:off x="3530062" y="3874777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D3E5F83-E4BD-4A3A-B317-E68A5ECC3734}"/>
              </a:ext>
            </a:extLst>
          </p:cNvPr>
          <p:cNvSpPr/>
          <p:nvPr/>
        </p:nvSpPr>
        <p:spPr>
          <a:xfrm>
            <a:off x="3910961" y="3874777"/>
            <a:ext cx="182593" cy="1950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BFBF192-0CCD-4261-96E6-D997A6C65C55}"/>
              </a:ext>
            </a:extLst>
          </p:cNvPr>
          <p:cNvCxnSpPr>
            <a:stCxn id="50" idx="3"/>
            <a:endCxn id="51" idx="2"/>
          </p:cNvCxnSpPr>
          <p:nvPr/>
        </p:nvCxnSpPr>
        <p:spPr>
          <a:xfrm>
            <a:off x="3772671" y="3972320"/>
            <a:ext cx="138290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23AFC0C7-CF30-414D-BCEC-6FA71D813809}"/>
              </a:ext>
            </a:extLst>
          </p:cNvPr>
          <p:cNvSpPr/>
          <p:nvPr/>
        </p:nvSpPr>
        <p:spPr>
          <a:xfrm>
            <a:off x="2754530" y="3679692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B6A30F-4ADF-407C-88EB-BB4F9189EB7C}"/>
              </a:ext>
            </a:extLst>
          </p:cNvPr>
          <p:cNvCxnSpPr/>
          <p:nvPr/>
        </p:nvCxnSpPr>
        <p:spPr>
          <a:xfrm>
            <a:off x="2861166" y="3500927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6915486-EF93-4D27-87F4-475AFC09E8FC}"/>
              </a:ext>
            </a:extLst>
          </p:cNvPr>
          <p:cNvSpPr txBox="1"/>
          <p:nvPr/>
        </p:nvSpPr>
        <p:spPr>
          <a:xfrm>
            <a:off x="2272748" y="902296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Application / Service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050D77-6FC7-40E2-9066-21710653F497}"/>
              </a:ext>
            </a:extLst>
          </p:cNvPr>
          <p:cNvSpPr txBox="1"/>
          <p:nvPr/>
        </p:nvSpPr>
        <p:spPr>
          <a:xfrm>
            <a:off x="4269672" y="1292719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Streams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15E189-2EB2-4E67-B7D8-B1BB0DB1621E}"/>
              </a:ext>
            </a:extLst>
          </p:cNvPr>
          <p:cNvSpPr txBox="1"/>
          <p:nvPr/>
        </p:nvSpPr>
        <p:spPr>
          <a:xfrm>
            <a:off x="4269672" y="1739601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 Descriptors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FCEBA4A-1E12-4838-8630-140BBA79DE20}"/>
              </a:ext>
            </a:extLst>
          </p:cNvPr>
          <p:cNvSpPr txBox="1"/>
          <p:nvPr/>
        </p:nvSpPr>
        <p:spPr>
          <a:xfrm>
            <a:off x="4269672" y="2048454"/>
            <a:ext cx="3711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open(), read(), write(), close(), …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911332-70A9-4285-AD22-2A8BB5E07C56}"/>
              </a:ext>
            </a:extLst>
          </p:cNvPr>
          <p:cNvSpPr txBox="1"/>
          <p:nvPr/>
        </p:nvSpPr>
        <p:spPr>
          <a:xfrm>
            <a:off x="4269672" y="2715816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Files/Directories/Indexes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E570497-B785-42C7-894D-A94155FD68BC}"/>
              </a:ext>
            </a:extLst>
          </p:cNvPr>
          <p:cNvSpPr txBox="1"/>
          <p:nvPr/>
        </p:nvSpPr>
        <p:spPr>
          <a:xfrm>
            <a:off x="4269672" y="3161467"/>
            <a:ext cx="359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Commands and Data Transfers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8A7D03-29DB-49B8-AEC9-5E83FCCABC2B}"/>
              </a:ext>
            </a:extLst>
          </p:cNvPr>
          <p:cNvSpPr txBox="1"/>
          <p:nvPr/>
        </p:nvSpPr>
        <p:spPr>
          <a:xfrm>
            <a:off x="4308186" y="3700530"/>
            <a:ext cx="354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Disks, Flash, Controllers, DMA</a:t>
            </a:r>
          </a:p>
        </p:txBody>
      </p:sp>
      <p:pic>
        <p:nvPicPr>
          <p:cNvPr id="62" name="Picture 61" descr="imgres.jpg">
            <a:extLst>
              <a:ext uri="{FF2B5EF4-FFF2-40B4-BE49-F238E27FC236}">
                <a16:creationId xmlns:a16="http://schemas.microsoft.com/office/drawing/2014/main" id="{EE276A6E-8C4A-4669-B475-509D13FA83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60" y="4207455"/>
            <a:ext cx="903312" cy="736435"/>
          </a:xfrm>
          <a:prstGeom prst="rect">
            <a:avLst/>
          </a:prstGeom>
        </p:spPr>
      </p:pic>
      <p:pic>
        <p:nvPicPr>
          <p:cNvPr id="63" name="Picture 62" descr="imgres.jpg">
            <a:extLst>
              <a:ext uri="{FF2B5EF4-FFF2-40B4-BE49-F238E27FC236}">
                <a16:creationId xmlns:a16="http://schemas.microsoft.com/office/drawing/2014/main" id="{EC10626C-A864-4D63-A0F3-EAE2B4DB6DE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424" y="4207455"/>
            <a:ext cx="1757619" cy="1206336"/>
          </a:xfrm>
          <a:prstGeom prst="rect">
            <a:avLst/>
          </a:prstGeom>
        </p:spPr>
      </p:pic>
      <p:pic>
        <p:nvPicPr>
          <p:cNvPr id="64" name="Picture 63" descr="images.jpg">
            <a:extLst>
              <a:ext uri="{FF2B5EF4-FFF2-40B4-BE49-F238E27FC236}">
                <a16:creationId xmlns:a16="http://schemas.microsoft.com/office/drawing/2014/main" id="{AFABA44E-5B19-421F-ADED-445A0AF5A08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470" y="4579987"/>
            <a:ext cx="942084" cy="727806"/>
          </a:xfrm>
          <a:prstGeom prst="rect">
            <a:avLst/>
          </a:prstGeom>
        </p:spPr>
      </p:pic>
      <p:pic>
        <p:nvPicPr>
          <p:cNvPr id="65" name="Picture 64" descr="images.jpg">
            <a:extLst>
              <a:ext uri="{FF2B5EF4-FFF2-40B4-BE49-F238E27FC236}">
                <a16:creationId xmlns:a16="http://schemas.microsoft.com/office/drawing/2014/main" id="{90CD4FCF-9943-4E7F-AE62-51E05C1CE97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376" y="4874295"/>
            <a:ext cx="1388686" cy="672780"/>
          </a:xfrm>
          <a:prstGeom prst="rect">
            <a:avLst/>
          </a:prstGeom>
        </p:spPr>
      </p:pic>
      <p:pic>
        <p:nvPicPr>
          <p:cNvPr id="66" name="Picture 65" descr="imgres.jpg">
            <a:extLst>
              <a:ext uri="{FF2B5EF4-FFF2-40B4-BE49-F238E27FC236}">
                <a16:creationId xmlns:a16="http://schemas.microsoft.com/office/drawing/2014/main" id="{453D04BD-1A35-4317-9AD0-311CE9B541A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847" y="4420964"/>
            <a:ext cx="886829" cy="886829"/>
          </a:xfrm>
          <a:prstGeom prst="rect">
            <a:avLst/>
          </a:prstGeom>
        </p:spPr>
      </p:pic>
      <p:pic>
        <p:nvPicPr>
          <p:cNvPr id="67" name="Picture 66" descr="imgres.jpg">
            <a:extLst>
              <a:ext uri="{FF2B5EF4-FFF2-40B4-BE49-F238E27FC236}">
                <a16:creationId xmlns:a16="http://schemas.microsoft.com/office/drawing/2014/main" id="{531F2D7F-0245-4125-8BC7-5124B980EE8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8" y="4420646"/>
            <a:ext cx="1265440" cy="907297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E2BFC5F0-8971-4BF3-8E1E-6CF6F8D96B05}"/>
              </a:ext>
            </a:extLst>
          </p:cNvPr>
          <p:cNvSpPr/>
          <p:nvPr/>
        </p:nvSpPr>
        <p:spPr>
          <a:xfrm>
            <a:off x="1167906" y="1219200"/>
            <a:ext cx="7129670" cy="149361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9F507C-8DD3-4B78-A350-DA5C57166A1A}"/>
              </a:ext>
            </a:extLst>
          </p:cNvPr>
          <p:cNvSpPr txBox="1"/>
          <p:nvPr/>
        </p:nvSpPr>
        <p:spPr>
          <a:xfrm>
            <a:off x="8480919" y="1703098"/>
            <a:ext cx="3711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Gill Sans Light"/>
              </a:rPr>
              <a:t>Focus of today’s lecture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E87EEF-8AE6-421A-81BA-A82E715CD3B9}"/>
              </a:ext>
            </a:extLst>
          </p:cNvPr>
          <p:cNvSpPr txBox="1"/>
          <p:nvPr/>
        </p:nvSpPr>
        <p:spPr>
          <a:xfrm>
            <a:off x="4267200" y="2361664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 File Descriptions</a:t>
            </a:r>
          </a:p>
        </p:txBody>
      </p:sp>
      <p:sp>
        <p:nvSpPr>
          <p:cNvPr id="71" name="Arrow: Right 5">
            <a:extLst>
              <a:ext uri="{FF2B5EF4-FFF2-40B4-BE49-F238E27FC236}">
                <a16:creationId xmlns:a16="http://schemas.microsoft.com/office/drawing/2014/main" id="{DB606297-6081-4800-8311-2F45BAFDCE3D}"/>
              </a:ext>
            </a:extLst>
          </p:cNvPr>
          <p:cNvSpPr/>
          <p:nvPr/>
        </p:nvSpPr>
        <p:spPr>
          <a:xfrm flipH="1">
            <a:off x="7256691" y="2286000"/>
            <a:ext cx="1049109" cy="51965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695638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7378-E839-4ACA-A721-FFC199F7E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Maintained by the Kernel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6B0A1-6180-454B-B340-432B6CAA0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038" y="694592"/>
            <a:ext cx="10566400" cy="5105400"/>
          </a:xfrm>
        </p:spPr>
        <p:txBody>
          <a:bodyPr/>
          <a:lstStyle/>
          <a:p>
            <a:r>
              <a:rPr lang="en-US" dirty="0"/>
              <a:t>Recall: On a successful call to open():</a:t>
            </a:r>
          </a:p>
          <a:p>
            <a:pPr lvl="1"/>
            <a:r>
              <a:rPr lang="en-US" dirty="0"/>
              <a:t>A file descriptor (</a:t>
            </a:r>
            <a:r>
              <a:rPr lang="en-US" dirty="0" err="1"/>
              <a:t>int</a:t>
            </a:r>
            <a:r>
              <a:rPr lang="en-US" dirty="0"/>
              <a:t>) is returned to the user</a:t>
            </a:r>
          </a:p>
          <a:p>
            <a:pPr lvl="1"/>
            <a:r>
              <a:rPr lang="en-US" dirty="0"/>
              <a:t>An open file description is created in the kernel</a:t>
            </a:r>
          </a:p>
          <a:p>
            <a:endParaRPr lang="en-US" dirty="0"/>
          </a:p>
          <a:p>
            <a:r>
              <a:rPr lang="en-US" dirty="0"/>
              <a:t>For each process, kernel maintains mapping from file descriptor to open file description</a:t>
            </a:r>
          </a:p>
          <a:p>
            <a:pPr lvl="1"/>
            <a:r>
              <a:rPr lang="en-US" dirty="0"/>
              <a:t>On future system calls (e.g., read()), kernel looks up </a:t>
            </a:r>
            <a:r>
              <a:rPr lang="en-US" dirty="0">
                <a:solidFill>
                  <a:srgbClr val="FF0000"/>
                </a:solidFill>
              </a:rPr>
              <a:t>open file description </a:t>
            </a:r>
            <a:r>
              <a:rPr lang="en-US" dirty="0"/>
              <a:t>using </a:t>
            </a:r>
            <a:r>
              <a:rPr lang="en-US" dirty="0">
                <a:solidFill>
                  <a:srgbClr val="FF0000"/>
                </a:solidFill>
              </a:rPr>
              <a:t>file descriptor </a:t>
            </a:r>
            <a:r>
              <a:rPr lang="en-US" dirty="0"/>
              <a:t>and uses it to service the system call: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1800" dirty="0">
                <a:latin typeface="Consolas" panose="020B0609020204030204" pitchFamily="49" charset="0"/>
              </a:rPr>
              <a:t>char buffer1[100];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	char buffer2[100];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fd</a:t>
            </a:r>
            <a:r>
              <a:rPr lang="en-US" sz="1800" dirty="0">
                <a:latin typeface="Consolas" panose="020B0609020204030204" pitchFamily="49" charset="0"/>
              </a:rPr>
              <a:t> = open(“foo.txt”, </a:t>
            </a:r>
            <a:r>
              <a:rPr lang="en-US" sz="1800" dirty="0">
                <a:latin typeface="Consolas" panose="020B0609020204030204" pitchFamily="49" charset="0"/>
                <a:cs typeface="Courier"/>
              </a:rPr>
              <a:t>O_RDONLY);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	read(</a:t>
            </a:r>
            <a:r>
              <a:rPr lang="en-US" sz="1800" dirty="0" err="1">
                <a:latin typeface="Consolas" panose="020B0609020204030204" pitchFamily="49" charset="0"/>
              </a:rPr>
              <a:t>fd</a:t>
            </a:r>
            <a:r>
              <a:rPr lang="en-US" sz="1800" dirty="0">
                <a:latin typeface="Consolas" panose="020B0609020204030204" pitchFamily="49" charset="0"/>
              </a:rPr>
              <a:t>, buffer1, 100);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	read(</a:t>
            </a:r>
            <a:r>
              <a:rPr lang="en-US" sz="1800" dirty="0" err="1">
                <a:latin typeface="Consolas" panose="020B0609020204030204" pitchFamily="49" charset="0"/>
              </a:rPr>
              <a:t>fd</a:t>
            </a:r>
            <a:r>
              <a:rPr lang="en-US" sz="1800" dirty="0">
                <a:latin typeface="Consolas" panose="020B0609020204030204" pitchFamily="49" charset="0"/>
              </a:rPr>
              <a:t>, buffer2, 100);</a:t>
            </a:r>
          </a:p>
          <a:p>
            <a:pPr lvl="1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B34A3A-0AFE-400E-A717-D81D7246A354}"/>
              </a:ext>
            </a:extLst>
          </p:cNvPr>
          <p:cNvSpPr txBox="1"/>
          <p:nvPr/>
        </p:nvSpPr>
        <p:spPr>
          <a:xfrm>
            <a:off x="7023952" y="4568785"/>
            <a:ext cx="4253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Gill Sans Light"/>
              </a:rPr>
              <a:t>The kernel remembers that the int it receives (stored in </a:t>
            </a:r>
            <a:r>
              <a:rPr lang="en-US" sz="2000" dirty="0" err="1">
                <a:solidFill>
                  <a:srgbClr val="FF0000"/>
                </a:solidFill>
                <a:latin typeface="Gill Sans Light"/>
              </a:rPr>
              <a:t>fd</a:t>
            </a:r>
            <a:r>
              <a:rPr lang="en-US" sz="2000" dirty="0">
                <a:solidFill>
                  <a:srgbClr val="FF0000"/>
                </a:solidFill>
                <a:latin typeface="Gill Sans Light"/>
              </a:rPr>
              <a:t>) corresponds to foo.txt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396ABD2-E9D7-411A-9802-912BF826CFDA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4350078" y="5168950"/>
            <a:ext cx="2673874" cy="900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C64A8C5-DE02-4AE4-AF65-E117BBB21EB3}"/>
              </a:ext>
            </a:extLst>
          </p:cNvPr>
          <p:cNvSpPr txBox="1"/>
          <p:nvPr/>
        </p:nvSpPr>
        <p:spPr>
          <a:xfrm>
            <a:off x="6700818" y="5769114"/>
            <a:ext cx="4253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Gill Sans Light"/>
              </a:rPr>
              <a:t>The kernel picks up where it left off in the file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A66C4EA-3417-4B34-BBDE-44A35036F37E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4350078" y="5603518"/>
            <a:ext cx="2350740" cy="58109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055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55E1A-0EB0-48D7-BB45-A138DC50B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an Open File Description?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C2EE0-41E0-4DE9-9A74-06A616AD6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29" y="1133571"/>
            <a:ext cx="763656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our purposes, the two most important things are: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Where to find the file data on disk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current position within the file</a:t>
            </a:r>
          </a:p>
        </p:txBody>
      </p:sp>
      <p:pic>
        <p:nvPicPr>
          <p:cNvPr id="8" name="Picture 7" descr="Screen Shot 2014-09-04 at 1.19.45 PM.png">
            <a:extLst>
              <a:ext uri="{FF2B5EF4-FFF2-40B4-BE49-F238E27FC236}">
                <a16:creationId xmlns:a16="http://schemas.microsoft.com/office/drawing/2014/main" id="{0AD2729B-4088-40C0-A907-6F58AF5D01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743" y="695793"/>
            <a:ext cx="3860386" cy="5105028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9F346DB-880B-46F4-99EA-BDC3549EEE06}"/>
              </a:ext>
            </a:extLst>
          </p:cNvPr>
          <p:cNvCxnSpPr>
            <a:cxnSpLocks/>
          </p:cNvCxnSpPr>
          <p:nvPr/>
        </p:nvCxnSpPr>
        <p:spPr>
          <a:xfrm flipV="1">
            <a:off x="5105400" y="2113023"/>
            <a:ext cx="3524106" cy="967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FDE189-5B49-4972-8721-0DC7FC65B477}"/>
              </a:ext>
            </a:extLst>
          </p:cNvPr>
          <p:cNvCxnSpPr>
            <a:cxnSpLocks/>
          </p:cNvCxnSpPr>
          <p:nvPr/>
        </p:nvCxnSpPr>
        <p:spPr>
          <a:xfrm>
            <a:off x="5105400" y="3048000"/>
            <a:ext cx="3592858" cy="4813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4641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387-E9E4-42B5-A024-F4722F607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Representation of 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CD6F-6DB0-4E4C-94FF-1968E1D5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64" y="1343605"/>
            <a:ext cx="3641035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Gill Sans Light"/>
              </a:rPr>
              <a:t>Suppose that we execute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open(“foo.txt”)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and that the result is 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17F2F5-F35D-4C1E-9F9E-3AF9D97D9362}"/>
              </a:ext>
            </a:extLst>
          </p:cNvPr>
          <p:cNvSpPr/>
          <p:nvPr/>
        </p:nvSpPr>
        <p:spPr>
          <a:xfrm>
            <a:off x="2299251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54EFF2-29FA-4643-9CD2-5C070A2901CA}"/>
              </a:ext>
            </a:extLst>
          </p:cNvPr>
          <p:cNvCxnSpPr>
            <a:cxnSpLocks/>
          </p:cNvCxnSpPr>
          <p:nvPr/>
        </p:nvCxnSpPr>
        <p:spPr>
          <a:xfrm>
            <a:off x="2014330" y="3303754"/>
            <a:ext cx="549965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36A7571-5132-4BEC-9890-EC1530C55A49}"/>
              </a:ext>
            </a:extLst>
          </p:cNvPr>
          <p:cNvSpPr txBox="1"/>
          <p:nvPr/>
        </p:nvSpPr>
        <p:spPr>
          <a:xfrm>
            <a:off x="567005" y="2812272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77590-79C1-4263-B8D8-4F4165BBB847}"/>
              </a:ext>
            </a:extLst>
          </p:cNvPr>
          <p:cNvSpPr txBox="1"/>
          <p:nvPr/>
        </p:nvSpPr>
        <p:spPr>
          <a:xfrm>
            <a:off x="339378" y="3317578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06EBDE-7DDC-4440-A8EB-1305F379702C}"/>
              </a:ext>
            </a:extLst>
          </p:cNvPr>
          <p:cNvSpPr/>
          <p:nvPr/>
        </p:nvSpPr>
        <p:spPr>
          <a:xfrm>
            <a:off x="3493266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9CE90-2E98-42F8-BEC8-3C0E49506BC8}"/>
              </a:ext>
            </a:extLst>
          </p:cNvPr>
          <p:cNvSpPr/>
          <p:nvPr/>
        </p:nvSpPr>
        <p:spPr>
          <a:xfrm>
            <a:off x="2378764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9E2DDE-103C-459F-8E60-EAFB185EFA33}"/>
              </a:ext>
            </a:extLst>
          </p:cNvPr>
          <p:cNvSpPr txBox="1"/>
          <p:nvPr/>
        </p:nvSpPr>
        <p:spPr>
          <a:xfrm>
            <a:off x="2759560" y="215131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AB8729-54EB-4C78-A9FF-F2C6AF13F2F2}"/>
              </a:ext>
            </a:extLst>
          </p:cNvPr>
          <p:cNvSpPr/>
          <p:nvPr/>
        </p:nvSpPr>
        <p:spPr>
          <a:xfrm>
            <a:off x="2378764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9CA3D1-6CAC-4F43-AC42-355D3E1F0CA2}"/>
              </a:ext>
            </a:extLst>
          </p:cNvPr>
          <p:cNvCxnSpPr/>
          <p:nvPr/>
        </p:nvCxnSpPr>
        <p:spPr>
          <a:xfrm>
            <a:off x="3670851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2C411A-A1E2-47B8-8B58-D57D8FA886BF}"/>
              </a:ext>
            </a:extLst>
          </p:cNvPr>
          <p:cNvSpPr txBox="1"/>
          <p:nvPr/>
        </p:nvSpPr>
        <p:spPr>
          <a:xfrm>
            <a:off x="242199" y="4121395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431F7A-8A2C-43B6-B8F5-20F36314F479}"/>
              </a:ext>
            </a:extLst>
          </p:cNvPr>
          <p:cNvSpPr txBox="1"/>
          <p:nvPr/>
        </p:nvSpPr>
        <p:spPr>
          <a:xfrm>
            <a:off x="3318189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79FAE-EA7A-4669-85F6-95F8F96D6DDB}"/>
              </a:ext>
            </a:extLst>
          </p:cNvPr>
          <p:cNvSpPr/>
          <p:nvPr/>
        </p:nvSpPr>
        <p:spPr>
          <a:xfrm>
            <a:off x="5385080" y="4043302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C9BD41-E197-42F4-9723-34952CE20BC1}"/>
              </a:ext>
            </a:extLst>
          </p:cNvPr>
          <p:cNvSpPr txBox="1"/>
          <p:nvPr/>
        </p:nvSpPr>
        <p:spPr>
          <a:xfrm>
            <a:off x="5295928" y="3656940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BC88175-3FDB-451B-A8B3-9FC9969BE7F2}"/>
              </a:ext>
            </a:extLst>
          </p:cNvPr>
          <p:cNvSpPr txBox="1"/>
          <p:nvPr/>
        </p:nvSpPr>
        <p:spPr>
          <a:xfrm>
            <a:off x="3039426" y="83820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8B66E6F-F3F6-4DBD-9C0C-3564F5BDA64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3869633" y="4099159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217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7" grpId="0"/>
      <p:bldP spid="28" grpId="0"/>
      <p:bldP spid="29" grpId="0" animBg="1"/>
      <p:bldP spid="3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387-E9E4-42B5-A024-F4722F607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Representation of 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CD6F-6DB0-4E4C-94FF-1968E1D5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64" y="1343605"/>
            <a:ext cx="37940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Gill Sans Light"/>
              </a:rPr>
              <a:t>Suppose that we execute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open(“foo.txt”)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and that the result is 3</a:t>
            </a:r>
          </a:p>
          <a:p>
            <a:pPr marL="0" indent="0">
              <a:buNone/>
            </a:pPr>
            <a:endParaRPr lang="en-US" sz="2000" dirty="0">
              <a:latin typeface="Gill Sans Light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Next, suppose that we execute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read(3, </a:t>
            </a:r>
            <a:r>
              <a:rPr lang="en-US" sz="2000" dirty="0" err="1">
                <a:solidFill>
                  <a:schemeClr val="accent1"/>
                </a:solidFill>
                <a:latin typeface="Gill Sans Light"/>
              </a:rPr>
              <a:t>buf</a:t>
            </a: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, 100)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and that the result is 100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17F2F5-F35D-4C1E-9F9E-3AF9D97D9362}"/>
              </a:ext>
            </a:extLst>
          </p:cNvPr>
          <p:cNvSpPr/>
          <p:nvPr/>
        </p:nvSpPr>
        <p:spPr>
          <a:xfrm>
            <a:off x="2299251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54EFF2-29FA-4643-9CD2-5C070A2901CA}"/>
              </a:ext>
            </a:extLst>
          </p:cNvPr>
          <p:cNvCxnSpPr>
            <a:cxnSpLocks/>
          </p:cNvCxnSpPr>
          <p:nvPr/>
        </p:nvCxnSpPr>
        <p:spPr>
          <a:xfrm>
            <a:off x="2014330" y="3303754"/>
            <a:ext cx="549965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36A7571-5132-4BEC-9890-EC1530C55A49}"/>
              </a:ext>
            </a:extLst>
          </p:cNvPr>
          <p:cNvSpPr txBox="1"/>
          <p:nvPr/>
        </p:nvSpPr>
        <p:spPr>
          <a:xfrm>
            <a:off x="567005" y="2812272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77590-79C1-4263-B8D8-4F4165BBB847}"/>
              </a:ext>
            </a:extLst>
          </p:cNvPr>
          <p:cNvSpPr txBox="1"/>
          <p:nvPr/>
        </p:nvSpPr>
        <p:spPr>
          <a:xfrm>
            <a:off x="339378" y="3317578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06EBDE-7DDC-4440-A8EB-1305F379702C}"/>
              </a:ext>
            </a:extLst>
          </p:cNvPr>
          <p:cNvSpPr/>
          <p:nvPr/>
        </p:nvSpPr>
        <p:spPr>
          <a:xfrm>
            <a:off x="3493266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9CE90-2E98-42F8-BEC8-3C0E49506BC8}"/>
              </a:ext>
            </a:extLst>
          </p:cNvPr>
          <p:cNvSpPr/>
          <p:nvPr/>
        </p:nvSpPr>
        <p:spPr>
          <a:xfrm>
            <a:off x="2378764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AB8729-54EB-4C78-A9FF-F2C6AF13F2F2}"/>
              </a:ext>
            </a:extLst>
          </p:cNvPr>
          <p:cNvSpPr/>
          <p:nvPr/>
        </p:nvSpPr>
        <p:spPr>
          <a:xfrm>
            <a:off x="2378764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9CA3D1-6CAC-4F43-AC42-355D3E1F0CA2}"/>
              </a:ext>
            </a:extLst>
          </p:cNvPr>
          <p:cNvCxnSpPr/>
          <p:nvPr/>
        </p:nvCxnSpPr>
        <p:spPr>
          <a:xfrm>
            <a:off x="3670851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2C411A-A1E2-47B8-8B58-D57D8FA886BF}"/>
              </a:ext>
            </a:extLst>
          </p:cNvPr>
          <p:cNvSpPr txBox="1"/>
          <p:nvPr/>
        </p:nvSpPr>
        <p:spPr>
          <a:xfrm>
            <a:off x="242199" y="4121395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431F7A-8A2C-43B6-B8F5-20F36314F479}"/>
              </a:ext>
            </a:extLst>
          </p:cNvPr>
          <p:cNvSpPr txBox="1"/>
          <p:nvPr/>
        </p:nvSpPr>
        <p:spPr>
          <a:xfrm>
            <a:off x="3318189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79FAE-EA7A-4669-85F6-95F8F96D6DDB}"/>
              </a:ext>
            </a:extLst>
          </p:cNvPr>
          <p:cNvSpPr/>
          <p:nvPr/>
        </p:nvSpPr>
        <p:spPr>
          <a:xfrm>
            <a:off x="5385080" y="4043302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C9BD41-E197-42F4-9723-34952CE20BC1}"/>
              </a:ext>
            </a:extLst>
          </p:cNvPr>
          <p:cNvSpPr txBox="1"/>
          <p:nvPr/>
        </p:nvSpPr>
        <p:spPr>
          <a:xfrm>
            <a:off x="5295928" y="3656940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BC88175-3FDB-451B-A8B3-9FC9969BE7F2}"/>
              </a:ext>
            </a:extLst>
          </p:cNvPr>
          <p:cNvSpPr txBox="1"/>
          <p:nvPr/>
        </p:nvSpPr>
        <p:spPr>
          <a:xfrm>
            <a:off x="3039426" y="83820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8B66E6F-F3F6-4DBD-9C0C-3564F5BDA64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3869633" y="4099159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AD8CCB4-96BD-4356-AC1F-B65DF9259D3D}"/>
              </a:ext>
            </a:extLst>
          </p:cNvPr>
          <p:cNvSpPr txBox="1"/>
          <p:nvPr/>
        </p:nvSpPr>
        <p:spPr>
          <a:xfrm>
            <a:off x="2759560" y="215131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625029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E7C5-0FC6-4EA1-940E-EB676A1D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Creating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7DBF8-5E0D-4E3F-8A58-20AD2BD4C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10515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pid_t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fork()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copy the current process</a:t>
            </a:r>
          </a:p>
          <a:p>
            <a:pPr lvl="1"/>
            <a:r>
              <a:rPr lang="en-US" dirty="0"/>
              <a:t>New process has different </a:t>
            </a:r>
            <a:r>
              <a:rPr lang="en-US" dirty="0" err="1"/>
              <a:t>pid</a:t>
            </a:r>
            <a:endParaRPr lang="en-US" dirty="0"/>
          </a:p>
          <a:p>
            <a:pPr lvl="1"/>
            <a:r>
              <a:rPr lang="en-US" dirty="0"/>
              <a:t>New process contains a single thread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Return value from </a:t>
            </a:r>
            <a:r>
              <a:rPr lang="en-US" b="1" dirty="0">
                <a:latin typeface="Consolas" panose="020B0609020204030204" pitchFamily="49" charset="0"/>
              </a:rPr>
              <a:t>fork()</a:t>
            </a:r>
            <a:r>
              <a:rPr lang="en-US" dirty="0"/>
              <a:t>: </a:t>
            </a:r>
            <a:r>
              <a:rPr lang="en-US" dirty="0" err="1"/>
              <a:t>pid</a:t>
            </a:r>
            <a:r>
              <a:rPr lang="en-US" dirty="0"/>
              <a:t> (like an integer)</a:t>
            </a:r>
          </a:p>
          <a:p>
            <a:pPr lvl="1"/>
            <a:r>
              <a:rPr lang="en-US" dirty="0"/>
              <a:t>When &gt; 0: </a:t>
            </a:r>
          </a:p>
          <a:p>
            <a:pPr lvl="2"/>
            <a:r>
              <a:rPr lang="en-US" dirty="0"/>
              <a:t>Running in (original) </a:t>
            </a:r>
            <a:r>
              <a:rPr lang="en-US" dirty="0">
                <a:solidFill>
                  <a:srgbClr val="FF0000"/>
                </a:solidFill>
              </a:rPr>
              <a:t>Parent</a:t>
            </a:r>
            <a:r>
              <a:rPr lang="en-US" dirty="0"/>
              <a:t> process</a:t>
            </a:r>
          </a:p>
          <a:p>
            <a:pPr lvl="2"/>
            <a:r>
              <a:rPr lang="en-US" dirty="0"/>
              <a:t>return value is </a:t>
            </a:r>
            <a:r>
              <a:rPr lang="en-US" dirty="0" err="1">
                <a:solidFill>
                  <a:srgbClr val="FF0000"/>
                </a:solidFill>
              </a:rPr>
              <a:t>pid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new child</a:t>
            </a:r>
          </a:p>
          <a:p>
            <a:pPr lvl="1"/>
            <a:r>
              <a:rPr lang="en-US" dirty="0"/>
              <a:t>When = 0: </a:t>
            </a:r>
          </a:p>
          <a:p>
            <a:pPr lvl="2"/>
            <a:r>
              <a:rPr lang="en-US" dirty="0"/>
              <a:t>Running in new </a:t>
            </a:r>
            <a:r>
              <a:rPr lang="en-US" dirty="0">
                <a:solidFill>
                  <a:srgbClr val="FF0000"/>
                </a:solidFill>
              </a:rPr>
              <a:t>Child</a:t>
            </a:r>
            <a:r>
              <a:rPr lang="en-US" dirty="0"/>
              <a:t> process</a:t>
            </a:r>
          </a:p>
          <a:p>
            <a:pPr lvl="1"/>
            <a:r>
              <a:rPr lang="en-US" dirty="0"/>
              <a:t>When &lt; 0:</a:t>
            </a:r>
          </a:p>
          <a:p>
            <a:pPr lvl="2"/>
            <a:r>
              <a:rPr lang="en-US" dirty="0"/>
              <a:t>Error!  Must handle somehow</a:t>
            </a:r>
          </a:p>
          <a:p>
            <a:pPr lvl="2"/>
            <a:r>
              <a:rPr lang="en-US" dirty="0"/>
              <a:t>Running in original process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State of original process duplicated in </a:t>
            </a:r>
            <a:r>
              <a:rPr lang="en-US" i="1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Parent and Child!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Address Space (Memory), File Descriptors (covered later), </a:t>
            </a:r>
            <a:r>
              <a:rPr lang="en-US" dirty="0" err="1">
                <a:solidFill>
                  <a:srgbClr val="FF0000"/>
                </a:solidFill>
              </a:rPr>
              <a:t>etc</a:t>
            </a:r>
            <a:r>
              <a:rPr lang="en-US" dirty="0">
                <a:solidFill>
                  <a:srgbClr val="FF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8753887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387-E9E4-42B5-A024-F4722F607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Abstract Representation of 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CD6F-6DB0-4E4C-94FF-1968E1D5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63" y="1343605"/>
            <a:ext cx="38962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Gill Sans Light"/>
              </a:rPr>
              <a:t>Suppose that we execute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open(“foo.txt”)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and that the result is 3</a:t>
            </a:r>
          </a:p>
          <a:p>
            <a:pPr marL="0" indent="0">
              <a:buNone/>
            </a:pPr>
            <a:endParaRPr lang="en-US" sz="2000" dirty="0">
              <a:latin typeface="Gill Sans Light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Next, suppose that we execute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read(3, </a:t>
            </a:r>
            <a:r>
              <a:rPr lang="en-US" sz="2000" dirty="0" err="1">
                <a:solidFill>
                  <a:schemeClr val="accent1"/>
                </a:solidFill>
                <a:latin typeface="Gill Sans Light"/>
              </a:rPr>
              <a:t>buf</a:t>
            </a: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, 100)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and that the result is 100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17F2F5-F35D-4C1E-9F9E-3AF9D97D9362}"/>
              </a:ext>
            </a:extLst>
          </p:cNvPr>
          <p:cNvSpPr/>
          <p:nvPr/>
        </p:nvSpPr>
        <p:spPr>
          <a:xfrm>
            <a:off x="2299251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54EFF2-29FA-4643-9CD2-5C070A2901CA}"/>
              </a:ext>
            </a:extLst>
          </p:cNvPr>
          <p:cNvCxnSpPr>
            <a:cxnSpLocks/>
          </p:cNvCxnSpPr>
          <p:nvPr/>
        </p:nvCxnSpPr>
        <p:spPr>
          <a:xfrm>
            <a:off x="2014330" y="3303754"/>
            <a:ext cx="549965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36A7571-5132-4BEC-9890-EC1530C55A49}"/>
              </a:ext>
            </a:extLst>
          </p:cNvPr>
          <p:cNvSpPr txBox="1"/>
          <p:nvPr/>
        </p:nvSpPr>
        <p:spPr>
          <a:xfrm>
            <a:off x="567005" y="2812272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77590-79C1-4263-B8D8-4F4165BBB847}"/>
              </a:ext>
            </a:extLst>
          </p:cNvPr>
          <p:cNvSpPr txBox="1"/>
          <p:nvPr/>
        </p:nvSpPr>
        <p:spPr>
          <a:xfrm>
            <a:off x="339378" y="3317578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06EBDE-7DDC-4440-A8EB-1305F379702C}"/>
              </a:ext>
            </a:extLst>
          </p:cNvPr>
          <p:cNvSpPr/>
          <p:nvPr/>
        </p:nvSpPr>
        <p:spPr>
          <a:xfrm>
            <a:off x="3493266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9CE90-2E98-42F8-BEC8-3C0E49506BC8}"/>
              </a:ext>
            </a:extLst>
          </p:cNvPr>
          <p:cNvSpPr/>
          <p:nvPr/>
        </p:nvSpPr>
        <p:spPr>
          <a:xfrm>
            <a:off x="2378764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AB8729-54EB-4C78-A9FF-F2C6AF13F2F2}"/>
              </a:ext>
            </a:extLst>
          </p:cNvPr>
          <p:cNvSpPr/>
          <p:nvPr/>
        </p:nvSpPr>
        <p:spPr>
          <a:xfrm>
            <a:off x="2378764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9CA3D1-6CAC-4F43-AC42-355D3E1F0CA2}"/>
              </a:ext>
            </a:extLst>
          </p:cNvPr>
          <p:cNvCxnSpPr/>
          <p:nvPr/>
        </p:nvCxnSpPr>
        <p:spPr>
          <a:xfrm>
            <a:off x="3670851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2C411A-A1E2-47B8-8B58-D57D8FA886BF}"/>
              </a:ext>
            </a:extLst>
          </p:cNvPr>
          <p:cNvSpPr txBox="1"/>
          <p:nvPr/>
        </p:nvSpPr>
        <p:spPr>
          <a:xfrm>
            <a:off x="242199" y="4121395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431F7A-8A2C-43B6-B8F5-20F36314F479}"/>
              </a:ext>
            </a:extLst>
          </p:cNvPr>
          <p:cNvSpPr txBox="1"/>
          <p:nvPr/>
        </p:nvSpPr>
        <p:spPr>
          <a:xfrm>
            <a:off x="3318189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79FAE-EA7A-4669-85F6-95F8F96D6DDB}"/>
              </a:ext>
            </a:extLst>
          </p:cNvPr>
          <p:cNvSpPr/>
          <p:nvPr/>
        </p:nvSpPr>
        <p:spPr>
          <a:xfrm>
            <a:off x="5385080" y="4043302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1"/>
                </a:solidFill>
                <a:latin typeface="Gill Sans Light"/>
              </a:rPr>
              <a:t>100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C9BD41-E197-42F4-9723-34952CE20BC1}"/>
              </a:ext>
            </a:extLst>
          </p:cNvPr>
          <p:cNvSpPr txBox="1"/>
          <p:nvPr/>
        </p:nvSpPr>
        <p:spPr>
          <a:xfrm>
            <a:off x="5295928" y="3656940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BC88175-3FDB-451B-A8B3-9FC9969BE7F2}"/>
              </a:ext>
            </a:extLst>
          </p:cNvPr>
          <p:cNvSpPr txBox="1"/>
          <p:nvPr/>
        </p:nvSpPr>
        <p:spPr>
          <a:xfrm>
            <a:off x="3039426" y="83820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8B66E6F-F3F6-4DBD-9C0C-3564F5BDA64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3869633" y="4099159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6E42C3A-CBFB-4452-9225-093F574D280F}"/>
              </a:ext>
            </a:extLst>
          </p:cNvPr>
          <p:cNvSpPr txBox="1"/>
          <p:nvPr/>
        </p:nvSpPr>
        <p:spPr>
          <a:xfrm>
            <a:off x="2759560" y="215131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2685497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7E387-E9E4-42B5-A024-F4722F607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Representation of 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CD6F-6DB0-4E4C-94FF-1968E1D5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2764" y="1343605"/>
            <a:ext cx="37940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Gill Sans Light"/>
              </a:rPr>
              <a:t>Suppose that we execute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open(“foo.txt”)</a:t>
            </a:r>
          </a:p>
          <a:p>
            <a:pPr marL="0" indent="0">
              <a:buNone/>
            </a:pPr>
            <a:r>
              <a:rPr lang="en-US" sz="2000" dirty="0">
                <a:latin typeface="Gill Sans Light"/>
              </a:rPr>
              <a:t>and that the result is 3</a:t>
            </a:r>
          </a:p>
          <a:p>
            <a:pPr marL="0" indent="0">
              <a:buNone/>
            </a:pPr>
            <a:endParaRPr lang="en-US" sz="2000" dirty="0">
              <a:latin typeface="Gill Sans Light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Next, suppose that we execute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read(3, </a:t>
            </a:r>
            <a:r>
              <a:rPr lang="en-US" sz="2000" dirty="0" err="1">
                <a:solidFill>
                  <a:schemeClr val="accent1"/>
                </a:solidFill>
                <a:latin typeface="Gill Sans Light"/>
              </a:rPr>
              <a:t>buf</a:t>
            </a: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, 100)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latin typeface="Gill Sans Light"/>
              </a:rPr>
              <a:t>and that the result is 100</a:t>
            </a:r>
          </a:p>
          <a:p>
            <a:pPr marL="0" indent="0">
              <a:buNone/>
            </a:pPr>
            <a:endParaRPr lang="en-US" sz="2000" dirty="0">
              <a:solidFill>
                <a:schemeClr val="accent5"/>
              </a:solidFill>
              <a:latin typeface="Gill Sans Light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Gill Sans Light"/>
              </a:rPr>
              <a:t>Finally, suppose that we execute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Gill Sans Light"/>
              </a:rPr>
              <a:t>close(3)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17F2F5-F35D-4C1E-9F9E-3AF9D97D9362}"/>
              </a:ext>
            </a:extLst>
          </p:cNvPr>
          <p:cNvSpPr/>
          <p:nvPr/>
        </p:nvSpPr>
        <p:spPr>
          <a:xfrm>
            <a:off x="2299251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54EFF2-29FA-4643-9CD2-5C070A2901CA}"/>
              </a:ext>
            </a:extLst>
          </p:cNvPr>
          <p:cNvCxnSpPr>
            <a:cxnSpLocks/>
          </p:cNvCxnSpPr>
          <p:nvPr/>
        </p:nvCxnSpPr>
        <p:spPr>
          <a:xfrm>
            <a:off x="2014330" y="3303754"/>
            <a:ext cx="5499653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36A7571-5132-4BEC-9890-EC1530C55A49}"/>
              </a:ext>
            </a:extLst>
          </p:cNvPr>
          <p:cNvSpPr txBox="1"/>
          <p:nvPr/>
        </p:nvSpPr>
        <p:spPr>
          <a:xfrm>
            <a:off x="567005" y="2812272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77590-79C1-4263-B8D8-4F4165BBB847}"/>
              </a:ext>
            </a:extLst>
          </p:cNvPr>
          <p:cNvSpPr txBox="1"/>
          <p:nvPr/>
        </p:nvSpPr>
        <p:spPr>
          <a:xfrm>
            <a:off x="339378" y="3317578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06EBDE-7DDC-4440-A8EB-1305F379702C}"/>
              </a:ext>
            </a:extLst>
          </p:cNvPr>
          <p:cNvSpPr/>
          <p:nvPr/>
        </p:nvSpPr>
        <p:spPr>
          <a:xfrm>
            <a:off x="3493266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79CE90-2E98-42F8-BEC8-3C0E49506BC8}"/>
              </a:ext>
            </a:extLst>
          </p:cNvPr>
          <p:cNvSpPr/>
          <p:nvPr/>
        </p:nvSpPr>
        <p:spPr>
          <a:xfrm>
            <a:off x="2378764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AB8729-54EB-4C78-A9FF-F2C6AF13F2F2}"/>
              </a:ext>
            </a:extLst>
          </p:cNvPr>
          <p:cNvSpPr/>
          <p:nvPr/>
        </p:nvSpPr>
        <p:spPr>
          <a:xfrm>
            <a:off x="2378764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9CA3D1-6CAC-4F43-AC42-355D3E1F0CA2}"/>
              </a:ext>
            </a:extLst>
          </p:cNvPr>
          <p:cNvCxnSpPr/>
          <p:nvPr/>
        </p:nvCxnSpPr>
        <p:spPr>
          <a:xfrm>
            <a:off x="3670851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52C411A-A1E2-47B8-8B58-D57D8FA886BF}"/>
              </a:ext>
            </a:extLst>
          </p:cNvPr>
          <p:cNvSpPr txBox="1"/>
          <p:nvPr/>
        </p:nvSpPr>
        <p:spPr>
          <a:xfrm>
            <a:off x="242199" y="4121395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431F7A-8A2C-43B6-B8F5-20F36314F479}"/>
              </a:ext>
            </a:extLst>
          </p:cNvPr>
          <p:cNvSpPr txBox="1"/>
          <p:nvPr/>
        </p:nvSpPr>
        <p:spPr>
          <a:xfrm>
            <a:off x="3318189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379FAE-EA7A-4669-85F6-95F8F96D6DDB}"/>
              </a:ext>
            </a:extLst>
          </p:cNvPr>
          <p:cNvSpPr/>
          <p:nvPr/>
        </p:nvSpPr>
        <p:spPr>
          <a:xfrm>
            <a:off x="5385080" y="4043302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1"/>
                </a:solidFill>
                <a:latin typeface="Gill Sans Light"/>
              </a:rPr>
              <a:t>100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C9BD41-E197-42F4-9723-34952CE20BC1}"/>
              </a:ext>
            </a:extLst>
          </p:cNvPr>
          <p:cNvSpPr txBox="1"/>
          <p:nvPr/>
        </p:nvSpPr>
        <p:spPr>
          <a:xfrm>
            <a:off x="5295928" y="3656940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BC88175-3FDB-451B-A8B3-9FC9969BE7F2}"/>
              </a:ext>
            </a:extLst>
          </p:cNvPr>
          <p:cNvSpPr txBox="1"/>
          <p:nvPr/>
        </p:nvSpPr>
        <p:spPr>
          <a:xfrm>
            <a:off x="3039426" y="83820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B8B66E6F-F3F6-4DBD-9C0C-3564F5BDA64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3869633" y="4099159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616D845-D6B8-4D11-BE11-29199256CAB0}"/>
              </a:ext>
            </a:extLst>
          </p:cNvPr>
          <p:cNvSpPr txBox="1"/>
          <p:nvPr/>
        </p:nvSpPr>
        <p:spPr>
          <a:xfrm>
            <a:off x="2759560" y="215131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3779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Instead of Closing, let’s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>
                <a:latin typeface="+mn-lt"/>
              </a:rPr>
              <a:t>!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1"/>
                </a:solidFill>
                <a:latin typeface="Gill Sans Light"/>
              </a:rPr>
              <a:t>100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B97BD5-AE70-4EA9-AD0B-8DCDEC1F9307}"/>
              </a:ext>
            </a:extLst>
          </p:cNvPr>
          <p:cNvSpPr txBox="1"/>
          <p:nvPr/>
        </p:nvSpPr>
        <p:spPr>
          <a:xfrm>
            <a:off x="5166118" y="1567574"/>
            <a:ext cx="2689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Gill Sans Light"/>
              </a:rPr>
              <a:t>File descriptor is copied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Gill Sans Light"/>
              </a:rPr>
              <a:t>Open file description is aliased</a:t>
            </a:r>
          </a:p>
        </p:txBody>
      </p:sp>
    </p:spTree>
    <p:extLst>
      <p:ext uri="{BB962C8B-B14F-4D97-AF65-F5344CB8AC3E}">
        <p14:creationId xmlns:p14="http://schemas.microsoft.com/office/powerpoint/2010/main" val="2159667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29" grpId="0" animBg="1"/>
      <p:bldP spid="31" grpId="0"/>
      <p:bldP spid="33" grpId="0"/>
      <p:bldP spid="42" grpId="0"/>
      <p:bldP spid="4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File Description is </a:t>
            </a:r>
            <a:r>
              <a:rPr lang="en-US" i="1" dirty="0"/>
              <a:t>Aliased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100</a:t>
            </a:r>
            <a:endParaRPr lang="en-US" sz="1600" dirty="0">
              <a:solidFill>
                <a:schemeClr val="accent5"/>
              </a:solidFill>
              <a:latin typeface="Gill Sans Ligh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FDCA3-FD33-43C1-897F-6DF433CD0926}"/>
              </a:ext>
            </a:extLst>
          </p:cNvPr>
          <p:cNvSpPr txBox="1"/>
          <p:nvPr/>
        </p:nvSpPr>
        <p:spPr>
          <a:xfrm>
            <a:off x="220782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6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, 100)</a:t>
            </a:r>
          </a:p>
        </p:txBody>
      </p:sp>
    </p:spTree>
    <p:extLst>
      <p:ext uri="{BB962C8B-B14F-4D97-AF65-F5344CB8AC3E}">
        <p14:creationId xmlns:p14="http://schemas.microsoft.com/office/powerpoint/2010/main" val="2271806011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File Description is </a:t>
            </a:r>
            <a:r>
              <a:rPr lang="en-US" i="1" dirty="0"/>
              <a:t>Aliased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200</a:t>
            </a:r>
            <a:endParaRPr lang="en-US" sz="1600" dirty="0">
              <a:solidFill>
                <a:schemeClr val="accent5"/>
              </a:solidFill>
              <a:latin typeface="Gill Sans Light"/>
            </a:endParaRP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FDCA3-FD33-43C1-897F-6DF433CD0926}"/>
              </a:ext>
            </a:extLst>
          </p:cNvPr>
          <p:cNvSpPr txBox="1"/>
          <p:nvPr/>
        </p:nvSpPr>
        <p:spPr>
          <a:xfrm>
            <a:off x="220782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6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, 100)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F903A3-A7DE-424F-9481-B36479311054}"/>
              </a:ext>
            </a:extLst>
          </p:cNvPr>
          <p:cNvSpPr txBox="1"/>
          <p:nvPr/>
        </p:nvSpPr>
        <p:spPr>
          <a:xfrm>
            <a:off x="5603461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4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, 100)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</p:spTree>
    <p:extLst>
      <p:ext uri="{BB962C8B-B14F-4D97-AF65-F5344CB8AC3E}">
        <p14:creationId xmlns:p14="http://schemas.microsoft.com/office/powerpoint/2010/main" val="2189481819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File Description is </a:t>
            </a:r>
            <a:r>
              <a:rPr lang="en-US" i="1" dirty="0"/>
              <a:t>Aliased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300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FDCA3-FD33-43C1-897F-6DF433CD0926}"/>
              </a:ext>
            </a:extLst>
          </p:cNvPr>
          <p:cNvSpPr txBox="1"/>
          <p:nvPr/>
        </p:nvSpPr>
        <p:spPr>
          <a:xfrm>
            <a:off x="220782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6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, 100)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F903A3-A7DE-424F-9481-B36479311054}"/>
              </a:ext>
            </a:extLst>
          </p:cNvPr>
          <p:cNvSpPr txBox="1"/>
          <p:nvPr/>
        </p:nvSpPr>
        <p:spPr>
          <a:xfrm>
            <a:off x="5603461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4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, 100)</a:t>
            </a:r>
          </a:p>
        </p:txBody>
      </p:sp>
    </p:spTree>
    <p:extLst>
      <p:ext uri="{BB962C8B-B14F-4D97-AF65-F5344CB8AC3E}">
        <p14:creationId xmlns:p14="http://schemas.microsoft.com/office/powerpoint/2010/main" val="2492237032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Descriptor is </a:t>
            </a:r>
            <a:r>
              <a:rPr lang="en-US" i="1" dirty="0"/>
              <a:t>Copied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300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FDCA3-FD33-43C1-897F-6DF433CD0926}"/>
              </a:ext>
            </a:extLst>
          </p:cNvPr>
          <p:cNvSpPr txBox="1"/>
          <p:nvPr/>
        </p:nvSpPr>
        <p:spPr>
          <a:xfrm>
            <a:off x="220782" y="1115199"/>
            <a:ext cx="813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Gill Sans Light"/>
              </a:rPr>
              <a:t>close(3)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F903A3-A7DE-424F-9481-B36479311054}"/>
              </a:ext>
            </a:extLst>
          </p:cNvPr>
          <p:cNvSpPr txBox="1"/>
          <p:nvPr/>
        </p:nvSpPr>
        <p:spPr>
          <a:xfrm>
            <a:off x="5603461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4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, 100)</a:t>
            </a:r>
          </a:p>
        </p:txBody>
      </p:sp>
    </p:spTree>
    <p:extLst>
      <p:ext uri="{BB962C8B-B14F-4D97-AF65-F5344CB8AC3E}">
        <p14:creationId xmlns:p14="http://schemas.microsoft.com/office/powerpoint/2010/main" val="687581632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Descriptor is </a:t>
            </a:r>
            <a:r>
              <a:rPr lang="en-US" i="1" dirty="0"/>
              <a:t>Copied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300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FDCA3-FD33-43C1-897F-6DF433CD0926}"/>
              </a:ext>
            </a:extLst>
          </p:cNvPr>
          <p:cNvSpPr txBox="1"/>
          <p:nvPr/>
        </p:nvSpPr>
        <p:spPr>
          <a:xfrm>
            <a:off x="220782" y="1115199"/>
            <a:ext cx="17604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6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6"/>
                </a:solidFill>
                <a:latin typeface="Gill Sans Light"/>
              </a:rPr>
              <a:t>, 100)</a:t>
            </a:r>
          </a:p>
          <a:p>
            <a:r>
              <a:rPr lang="en-US" sz="1600" dirty="0">
                <a:solidFill>
                  <a:schemeClr val="accent1"/>
                </a:solidFill>
                <a:latin typeface="Gill Sans Light"/>
              </a:rPr>
              <a:t>close(3)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F903A3-A7DE-424F-9481-B36479311054}"/>
              </a:ext>
            </a:extLst>
          </p:cNvPr>
          <p:cNvSpPr txBox="1"/>
          <p:nvPr/>
        </p:nvSpPr>
        <p:spPr>
          <a:xfrm>
            <a:off x="5603461" y="1115199"/>
            <a:ext cx="1760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Gill Sans Light"/>
              </a:rPr>
              <a:t>read(3, </a:t>
            </a:r>
            <a:r>
              <a:rPr lang="en-US" sz="1600" dirty="0" err="1">
                <a:solidFill>
                  <a:schemeClr val="accent4"/>
                </a:solidFill>
                <a:latin typeface="Gill Sans Light"/>
              </a:rPr>
              <a:t>buf</a:t>
            </a:r>
            <a:r>
              <a:rPr lang="en-US" sz="1600" dirty="0">
                <a:solidFill>
                  <a:schemeClr val="accent4"/>
                </a:solidFill>
                <a:latin typeface="Gill Sans Light"/>
              </a:rPr>
              <a:t>, 100)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6A175D1-02B0-4066-8115-BF240C9A404B}"/>
              </a:ext>
            </a:extLst>
          </p:cNvPr>
          <p:cNvSpPr txBox="1"/>
          <p:nvPr/>
        </p:nvSpPr>
        <p:spPr>
          <a:xfrm>
            <a:off x="5166118" y="1851690"/>
            <a:ext cx="2689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Gill Sans Light"/>
              </a:rPr>
              <a:t>Open file description remains alive until no file descriptors in any process refer to it</a:t>
            </a:r>
          </a:p>
        </p:txBody>
      </p:sp>
    </p:spTree>
    <p:extLst>
      <p:ext uri="{BB962C8B-B14F-4D97-AF65-F5344CB8AC3E}">
        <p14:creationId xmlns:p14="http://schemas.microsoft.com/office/powerpoint/2010/main" val="4071477315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6EDFA-4116-4A22-9742-B8284FF71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371600"/>
            <a:ext cx="10566400" cy="5105400"/>
          </a:xfrm>
        </p:spPr>
        <p:txBody>
          <a:bodyPr/>
          <a:lstStyle/>
          <a:p>
            <a:r>
              <a:rPr lang="en-US" dirty="0"/>
              <a:t>It allows for </a:t>
            </a:r>
            <a:r>
              <a:rPr lang="en-US" i="1" dirty="0"/>
              <a:t>shared resources</a:t>
            </a:r>
            <a:r>
              <a:rPr lang="en-US" dirty="0"/>
              <a:t> between processes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dirty="0"/>
              <a:t>Why is Aliasing the Open File Description a Good Idea?</a:t>
            </a:r>
          </a:p>
        </p:txBody>
      </p:sp>
    </p:spTree>
    <p:extLst>
      <p:ext uri="{BB962C8B-B14F-4D97-AF65-F5344CB8AC3E}">
        <p14:creationId xmlns:p14="http://schemas.microsoft.com/office/powerpoint/2010/main" val="3785390633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06C6-CCE7-476B-9F4A-67E17202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Shared Terminal Emulator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02AC5-023F-475C-9F4E-A088BC19D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a process, the parent’s and child’s </a:t>
            </a:r>
            <a:r>
              <a:rPr lang="en-US" dirty="0" err="1">
                <a:latin typeface="Consolas" panose="020B0609020204030204" pitchFamily="49" charset="0"/>
              </a:rPr>
              <a:t>printf</a:t>
            </a:r>
            <a:r>
              <a:rPr lang="en-US" dirty="0"/>
              <a:t> outputs go to the same terminal</a:t>
            </a:r>
          </a:p>
        </p:txBody>
      </p:sp>
    </p:spTree>
    <p:extLst>
      <p:ext uri="{BB962C8B-B14F-4D97-AF65-F5344CB8AC3E}">
        <p14:creationId xmlns:p14="http://schemas.microsoft.com/office/powerpoint/2010/main" val="296892696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9EE2-C0BB-4A86-B559-92185F0B7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Start new Program with exec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4517-19E3-41C4-9603-74109426D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762000"/>
            <a:ext cx="10287000" cy="5223946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 fork();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if (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&gt; 0) {               /* Parent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"/>
              </a:rPr>
              <a:t>tcpid</a:t>
            </a:r>
            <a:r>
              <a:rPr lang="en-US" sz="1800" dirty="0">
                <a:latin typeface="Consolas" panose="020B0609020204030204" pitchFamily="49" charset="0"/>
                <a:cs typeface="Courier"/>
              </a:rPr>
              <a:t> = wait(&amp;status);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 else if (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cpid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== 0) {      /* Child Process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 char *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args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[] = {“ls”, “-l”, NULL};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(“/bin/ls”,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args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"/>
              </a:rPr>
              <a:t>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cs typeface="Courier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/*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doesn’t return when it works.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   So, if we got here, it failed! */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  <a:cs typeface="Courier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perror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(“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execv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”);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  exit(1);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  <a:cs typeface="Courier"/>
              </a:rPr>
              <a:t>…</a:t>
            </a: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302146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Shared Terminal Emulator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0</a:t>
            </a:r>
          </a:p>
          <a:p>
            <a:pPr algn="r"/>
            <a:r>
              <a:rPr lang="en-US" dirty="0">
                <a:latin typeface="Gill Sans Light"/>
              </a:rPr>
              <a:t>1</a:t>
            </a:r>
          </a:p>
          <a:p>
            <a:pPr algn="r"/>
            <a:r>
              <a:rPr lang="en-US" dirty="0">
                <a:latin typeface="Gill Sans Light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</p:cNvCxnSpPr>
          <p:nvPr/>
        </p:nvCxnSpPr>
        <p:spPr>
          <a:xfrm>
            <a:off x="3869633" y="4099158"/>
            <a:ext cx="1515447" cy="226964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Light"/>
              </a:rPr>
              <a:t>Address Space (Memory)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0</a:t>
            </a:r>
          </a:p>
          <a:p>
            <a:pPr algn="r"/>
            <a:r>
              <a:rPr lang="en-US" dirty="0">
                <a:latin typeface="Gill Sans Light"/>
              </a:rPr>
              <a:t>1</a:t>
            </a:r>
          </a:p>
          <a:p>
            <a:pPr algn="r"/>
            <a:r>
              <a:rPr lang="en-US" dirty="0">
                <a:latin typeface="Gill Sans Light"/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513819" y="4099158"/>
            <a:ext cx="1984373" cy="250860"/>
          </a:xfrm>
          <a:prstGeom prst="curvedConnector3">
            <a:avLst>
              <a:gd name="adj1" fmla="val 2161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55D840A-6000-4CDB-B770-712352CB9977}"/>
              </a:ext>
            </a:extLst>
          </p:cNvPr>
          <p:cNvSpPr txBox="1"/>
          <p:nvPr/>
        </p:nvSpPr>
        <p:spPr>
          <a:xfrm>
            <a:off x="2759560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B1861-AAFB-4AEA-AFD4-2E88B6B55D54}"/>
              </a:ext>
            </a:extLst>
          </p:cNvPr>
          <p:cNvSpPr txBox="1"/>
          <p:nvPr/>
        </p:nvSpPr>
        <p:spPr>
          <a:xfrm>
            <a:off x="8388114" y="2155547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Gill Sans Light"/>
              </a:rPr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463061" y="3416413"/>
            <a:ext cx="19727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Terminal Emulator</a:t>
            </a:r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A42EAF1A-207B-41EB-B126-57C70FFDF289}"/>
              </a:ext>
            </a:extLst>
          </p:cNvPr>
          <p:cNvCxnSpPr>
            <a:cxnSpLocks/>
          </p:cNvCxnSpPr>
          <p:nvPr/>
        </p:nvCxnSpPr>
        <p:spPr>
          <a:xfrm>
            <a:off x="3869633" y="4379131"/>
            <a:ext cx="1515447" cy="106153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289C33FC-3B81-4399-83A6-F76DA6F5EE3E}"/>
              </a:ext>
            </a:extLst>
          </p:cNvPr>
          <p:cNvCxnSpPr>
            <a:cxnSpLocks/>
          </p:cNvCxnSpPr>
          <p:nvPr/>
        </p:nvCxnSpPr>
        <p:spPr>
          <a:xfrm flipV="1">
            <a:off x="3869633" y="4617670"/>
            <a:ext cx="1515447" cy="72888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DCDB85BB-1852-40F2-BC6F-6E13597BD95F}"/>
              </a:ext>
            </a:extLst>
          </p:cNvPr>
          <p:cNvCxnSpPr>
            <a:cxnSpLocks/>
          </p:cNvCxnSpPr>
          <p:nvPr/>
        </p:nvCxnSpPr>
        <p:spPr>
          <a:xfrm rot="10800000" flipV="1">
            <a:off x="7513818" y="4290414"/>
            <a:ext cx="1984372" cy="194870"/>
          </a:xfrm>
          <a:prstGeom prst="curvedConnector3">
            <a:avLst>
              <a:gd name="adj1" fmla="val -1423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101DD268-AD62-4FB2-8310-8DDB993DC96D}"/>
              </a:ext>
            </a:extLst>
          </p:cNvPr>
          <p:cNvCxnSpPr>
            <a:cxnSpLocks/>
          </p:cNvCxnSpPr>
          <p:nvPr/>
        </p:nvCxnSpPr>
        <p:spPr>
          <a:xfrm rot="10800000">
            <a:off x="7513818" y="4629930"/>
            <a:ext cx="1984372" cy="41594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 descr="A close up of a screen&#10;&#10;Description automatically generated">
            <a:extLst>
              <a:ext uri="{FF2B5EF4-FFF2-40B4-BE49-F238E27FC236}">
                <a16:creationId xmlns:a16="http://schemas.microsoft.com/office/drawing/2014/main" id="{8A600625-75CC-41C8-8BA1-7B9C7DD92C5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82938" y="3709901"/>
            <a:ext cx="2546081" cy="178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764560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34F68-C087-4A78-9A90-25EC1403B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09D72-1713-4B08-AEFC-8F7F62D8A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network connections after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endParaRPr lang="en-US" dirty="0"/>
          </a:p>
          <a:p>
            <a:pPr lvl="1"/>
            <a:r>
              <a:rPr lang="en-US" dirty="0"/>
              <a:t>Allows handling each connection in a separate process</a:t>
            </a:r>
          </a:p>
          <a:p>
            <a:pPr lvl="1"/>
            <a:r>
              <a:rPr lang="en-US" dirty="0"/>
              <a:t>We’ll explore this next time</a:t>
            </a:r>
          </a:p>
          <a:p>
            <a:pPr lvl="1"/>
            <a:endParaRPr lang="en-US" dirty="0"/>
          </a:p>
          <a:p>
            <a:r>
              <a:rPr lang="en-US" dirty="0"/>
              <a:t>Shared access to pipes</a:t>
            </a:r>
          </a:p>
          <a:p>
            <a:pPr lvl="1"/>
            <a:r>
              <a:rPr lang="en-US" dirty="0"/>
              <a:t>Useful for </a:t>
            </a:r>
            <a:r>
              <a:rPr lang="en-US" dirty="0" err="1"/>
              <a:t>interprocess</a:t>
            </a:r>
            <a:r>
              <a:rPr lang="en-US" dirty="0"/>
              <a:t> communication</a:t>
            </a:r>
          </a:p>
          <a:p>
            <a:pPr lvl="1"/>
            <a:r>
              <a:rPr lang="en-US" dirty="0"/>
              <a:t>And in writing a shell (Homework 2)</a:t>
            </a:r>
          </a:p>
        </p:txBody>
      </p:sp>
    </p:spTree>
    <p:extLst>
      <p:ext uri="{BB962C8B-B14F-4D97-AF65-F5344CB8AC3E}">
        <p14:creationId xmlns:p14="http://schemas.microsoft.com/office/powerpoint/2010/main" val="1419639529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AF30E-2452-45A1-833C-9D7378F0A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Syscalls</a:t>
            </a:r>
            <a:r>
              <a:rPr lang="en-US" dirty="0"/>
              <a:t>: </a:t>
            </a:r>
            <a:r>
              <a:rPr lang="en-US" dirty="0">
                <a:latin typeface="Consolas" panose="020B0609020204030204" pitchFamily="49" charset="0"/>
              </a:rPr>
              <a:t>dup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dup2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379F4-8648-4BA9-B683-51B211FE6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allow you to duplicate the file descriptor</a:t>
            </a:r>
          </a:p>
          <a:p>
            <a:r>
              <a:rPr lang="en-US" dirty="0"/>
              <a:t>But the open file description remains aliased</a:t>
            </a:r>
          </a:p>
        </p:txBody>
      </p:sp>
    </p:spTree>
    <p:extLst>
      <p:ext uri="{BB962C8B-B14F-4D97-AF65-F5344CB8AC3E}">
        <p14:creationId xmlns:p14="http://schemas.microsoft.com/office/powerpoint/2010/main" val="1107817052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A7CE-EE86-4412-BE13-1C22BD64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The File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7E6D-E2A8-4E51-B414-F6BB69E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High-Level File I/O: Streams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Low-Level File I/O: File Descriptors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How</a:t>
            </a:r>
            <a:r>
              <a:rPr lang="en-US" dirty="0"/>
              <a:t> and </a:t>
            </a:r>
            <a:r>
              <a:rPr lang="en-US" i="1" dirty="0"/>
              <a:t>Why</a:t>
            </a:r>
            <a:r>
              <a:rPr lang="en-US" dirty="0"/>
              <a:t> of High-Level File I/O</a:t>
            </a:r>
          </a:p>
          <a:p>
            <a:endParaRPr lang="en-US" dirty="0"/>
          </a:p>
          <a:p>
            <a:r>
              <a:rPr lang="en-US" dirty="0"/>
              <a:t>Process State for File Descriptors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Some Pitfalls with OS Abstractions</a:t>
            </a:r>
          </a:p>
        </p:txBody>
      </p:sp>
    </p:spTree>
    <p:extLst>
      <p:ext uri="{BB962C8B-B14F-4D97-AF65-F5344CB8AC3E}">
        <p14:creationId xmlns:p14="http://schemas.microsoft.com/office/powerpoint/2010/main" val="3860705160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7BC23-A9FF-40D3-83DE-5484B667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in a process that already has multiple threads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F18DF-373B-4288-8515-2AF4CCFE8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Unless you plan to call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exec()</a:t>
            </a:r>
            <a:r>
              <a:rPr lang="en-US" dirty="0">
                <a:solidFill>
                  <a:schemeClr val="tx1"/>
                </a:solidFill>
              </a:rPr>
              <a:t> in the child process</a:t>
            </a:r>
          </a:p>
        </p:txBody>
      </p:sp>
    </p:spTree>
    <p:extLst>
      <p:ext uri="{BB962C8B-B14F-4D97-AF65-F5344CB8AC3E}">
        <p14:creationId xmlns:p14="http://schemas.microsoft.com/office/powerpoint/2010/main" val="2403978834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38298-EBB7-467B-8808-169BF101A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in Multithreaded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C265A-19FE-4BC4-BC4D-A51207DFB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child process always has just a single thread</a:t>
            </a:r>
          </a:p>
          <a:p>
            <a:pPr lvl="1"/>
            <a:r>
              <a:rPr lang="en-US" dirty="0"/>
              <a:t>The thread in which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was called</a:t>
            </a:r>
          </a:p>
          <a:p>
            <a:pPr lvl="1"/>
            <a:endParaRPr lang="en-US" dirty="0"/>
          </a:p>
          <a:p>
            <a:r>
              <a:rPr lang="en-US" dirty="0"/>
              <a:t>The other threads just vanish</a:t>
            </a:r>
          </a:p>
        </p:txBody>
      </p:sp>
    </p:spTree>
    <p:extLst>
      <p:ext uri="{BB962C8B-B14F-4D97-AF65-F5344CB8AC3E}">
        <p14:creationId xmlns:p14="http://schemas.microsoft.com/office/powerpoint/2010/main" val="2858278444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7A725-D7CE-4DFC-8889-56E04132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Problems with Multithreaded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1BD2E-CF2B-436A-8FEC-2B8DC3A67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 call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in a multithreaded process, the other threads (the ones that didn’t call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) just vanish</a:t>
            </a:r>
          </a:p>
          <a:p>
            <a:pPr lvl="1"/>
            <a:r>
              <a:rPr lang="en-US" dirty="0"/>
              <a:t>What if one of these threads was holding a lock?</a:t>
            </a:r>
          </a:p>
          <a:p>
            <a:pPr lvl="1"/>
            <a:r>
              <a:rPr lang="en-US" dirty="0"/>
              <a:t>What if one of these threads was in the middle of modifying a data structure?</a:t>
            </a:r>
          </a:p>
          <a:p>
            <a:pPr lvl="1"/>
            <a:r>
              <a:rPr lang="en-US" dirty="0"/>
              <a:t>No cleanup happens!</a:t>
            </a:r>
          </a:p>
          <a:p>
            <a:pPr lvl="1"/>
            <a:endParaRPr lang="en-US" dirty="0"/>
          </a:p>
          <a:p>
            <a:r>
              <a:rPr lang="en-US" sz="2800" dirty="0">
                <a:solidFill>
                  <a:srgbClr val="FF0000"/>
                </a:solidFill>
              </a:rPr>
              <a:t>It’s safe if you call </a:t>
            </a:r>
            <a:r>
              <a:rPr lang="en-US" sz="2800" dirty="0">
                <a:solidFill>
                  <a:srgbClr val="FF0000"/>
                </a:solidFill>
                <a:latin typeface="Consolas" panose="020B0609020204030204" pitchFamily="49" charset="0"/>
              </a:rPr>
              <a:t>exec()</a:t>
            </a:r>
            <a:r>
              <a:rPr lang="en-US" sz="2800" dirty="0">
                <a:solidFill>
                  <a:srgbClr val="FF0000"/>
                </a:solidFill>
              </a:rPr>
              <a:t> in the child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Replacing the entire address space</a:t>
            </a:r>
          </a:p>
        </p:txBody>
      </p:sp>
    </p:spTree>
    <p:extLst>
      <p:ext uri="{BB962C8B-B14F-4D97-AF65-F5344CB8AC3E}">
        <p14:creationId xmlns:p14="http://schemas.microsoft.com/office/powerpoint/2010/main" val="3875041995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E286-33DF-4F43-99D6-A4C43E1A4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carelessly mix low-level and high-level file I/O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FF883-01E8-4F08-8146-431B63B5F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442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AF251-924A-45ED-9E23-4E5E0A42C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Avoid Mixing FILE* and File Descriptors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DC5F5-4CFD-4B20-92CB-DAA054004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char x[10];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char y[10];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FILE* f = </a:t>
            </a:r>
            <a:r>
              <a:rPr lang="en-US" sz="1800" dirty="0" err="1">
                <a:latin typeface="Consolas" panose="020B0609020204030204" pitchFamily="49" charset="0"/>
              </a:rPr>
              <a:t>fopen</a:t>
            </a:r>
            <a:r>
              <a:rPr lang="en-US" sz="1800" dirty="0">
                <a:latin typeface="Consolas" panose="020B0609020204030204" pitchFamily="49" charset="0"/>
              </a:rPr>
              <a:t>(“foo.txt”, “</a:t>
            </a:r>
            <a:r>
              <a:rPr lang="en-US" sz="1800" dirty="0" err="1">
                <a:latin typeface="Consolas" panose="020B0609020204030204" pitchFamily="49" charset="0"/>
              </a:rPr>
              <a:t>rb</a:t>
            </a:r>
            <a:r>
              <a:rPr lang="en-US" sz="1800" dirty="0">
                <a:latin typeface="Consolas" panose="020B0609020204030204" pitchFamily="49" charset="0"/>
              </a:rPr>
              <a:t>”);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fd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fileno</a:t>
            </a:r>
            <a:r>
              <a:rPr lang="en-US" sz="1800" dirty="0">
                <a:latin typeface="Consolas" panose="020B0609020204030204" pitchFamily="49" charset="0"/>
              </a:rPr>
              <a:t>(f);</a:t>
            </a:r>
          </a:p>
          <a:p>
            <a:pPr marL="0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fread</a:t>
            </a:r>
            <a:r>
              <a:rPr lang="en-US" sz="1800" dirty="0">
                <a:latin typeface="Consolas" panose="020B0609020204030204" pitchFamily="49" charset="0"/>
              </a:rPr>
              <a:t>(x, 10, 1, f); // read 10 bytes from f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read(</a:t>
            </a:r>
            <a:r>
              <a:rPr lang="en-US" sz="1800" dirty="0" err="1">
                <a:latin typeface="Consolas" panose="020B0609020204030204" pitchFamily="49" charset="0"/>
              </a:rPr>
              <a:t>fd</a:t>
            </a:r>
            <a:r>
              <a:rPr lang="en-US" sz="1800" dirty="0">
                <a:latin typeface="Consolas" panose="020B0609020204030204" pitchFamily="49" charset="0"/>
              </a:rPr>
              <a:t>, y, 10); // assumes that this returns data starting at offset 10</a:t>
            </a:r>
          </a:p>
          <a:p>
            <a:endParaRPr lang="en-US" dirty="0"/>
          </a:p>
          <a:p>
            <a:r>
              <a:rPr lang="en-US" dirty="0"/>
              <a:t>Which bytes from the file are read into y?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Bytes 0 to 9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Bytes 10 to 19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None of these?</a:t>
            </a:r>
          </a:p>
          <a:p>
            <a:r>
              <a:rPr lang="en-US" dirty="0"/>
              <a:t>Answer: C!  None of the above.</a:t>
            </a:r>
          </a:p>
          <a:p>
            <a:pPr lvl="1"/>
            <a:r>
              <a:rPr lang="en-US" dirty="0"/>
              <a:t>The </a:t>
            </a:r>
            <a:r>
              <a:rPr lang="en-US" dirty="0" err="1">
                <a:latin typeface="Consolas" panose="020B0609020204030204" pitchFamily="49" charset="0"/>
              </a:rPr>
              <a:t>fread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dirty="0"/>
              <a:t>reads a big chunk of file into user-level buffer</a:t>
            </a:r>
          </a:p>
          <a:p>
            <a:pPr lvl="1"/>
            <a:r>
              <a:rPr lang="en-US" dirty="0"/>
              <a:t>Might be all of the file!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4839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90799-2EC9-49A7-AB08-43EF267E4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careful with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FILE*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C9A92-F4AA-4ACB-ACB0-97DAF5A84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07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669472" y="1233120"/>
            <a:ext cx="2133600" cy="14773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Consolas" panose="020B0609020204030204" pitchFamily="49" charset="0"/>
              </a:rPr>
              <a:t>main() {</a:t>
            </a:r>
          </a:p>
          <a:p>
            <a:endParaRPr lang="en-US" b="0" dirty="0">
              <a:latin typeface="Consolas" panose="020B0609020204030204" pitchFamily="49" charset="0"/>
            </a:endParaRPr>
          </a:p>
          <a:p>
            <a:r>
              <a:rPr lang="en-US" b="0" dirty="0">
                <a:latin typeface="Consolas" panose="020B0609020204030204" pitchFamily="49" charset="0"/>
              </a:rPr>
              <a:t>  …</a:t>
            </a:r>
          </a:p>
          <a:p>
            <a:endParaRPr lang="en-US" b="0" dirty="0">
              <a:latin typeface="Consolas" panose="020B0609020204030204" pitchFamily="49" charset="0"/>
            </a:endParaRPr>
          </a:p>
          <a:p>
            <a:r>
              <a:rPr lang="en-US" b="0" dirty="0">
                <a:latin typeface="Consolas" panose="020B0609020204030204" pitchFamily="49" charset="0"/>
              </a:rPr>
              <a:t>}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687078" y="1513568"/>
            <a:ext cx="1066800" cy="750633"/>
            <a:chOff x="6687078" y="1513568"/>
            <a:chExt cx="1066800" cy="750633"/>
          </a:xfrm>
        </p:grpSpPr>
        <p:sp>
          <p:nvSpPr>
            <p:cNvPr id="15" name="Right Arrow 14"/>
            <p:cNvSpPr/>
            <p:nvPr/>
          </p:nvSpPr>
          <p:spPr bwMode="auto">
            <a:xfrm>
              <a:off x="6687078" y="1803928"/>
              <a:ext cx="1066800" cy="460273"/>
            </a:xfrm>
            <a:prstGeom prst="rightArrow">
              <a:avLst/>
            </a:prstGeom>
            <a:solidFill>
              <a:schemeClr val="bg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Comic Sans MS" pitchFamily="66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93373" y="1513568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/>
                <a:t>exec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629400" y="4568656"/>
            <a:ext cx="1066800" cy="765344"/>
            <a:chOff x="6553200" y="4568656"/>
            <a:chExt cx="1066800" cy="765344"/>
          </a:xfrm>
        </p:grpSpPr>
        <p:sp>
          <p:nvSpPr>
            <p:cNvPr id="17" name="Right Arrow 16"/>
            <p:cNvSpPr/>
            <p:nvPr/>
          </p:nvSpPr>
          <p:spPr bwMode="auto">
            <a:xfrm>
              <a:off x="6553200" y="4873727"/>
              <a:ext cx="1066800" cy="460273"/>
            </a:xfrm>
            <a:prstGeom prst="rightArrow">
              <a:avLst/>
            </a:prstGeom>
            <a:solidFill>
              <a:schemeClr val="bg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Comic Sans MS" pitchFamily="66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732328" y="4568656"/>
              <a:ext cx="6447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/>
                <a:t>wait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New Program (for instance in Shell)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488644" y="3437276"/>
            <a:ext cx="2216956" cy="1846660"/>
            <a:chOff x="4488644" y="3437276"/>
            <a:chExt cx="2216956" cy="1846660"/>
          </a:xfrm>
        </p:grpSpPr>
        <p:grpSp>
          <p:nvGrpSpPr>
            <p:cNvPr id="12" name="Group 11"/>
            <p:cNvGrpSpPr/>
            <p:nvPr/>
          </p:nvGrpSpPr>
          <p:grpSpPr>
            <a:xfrm>
              <a:off x="4572000" y="3806608"/>
              <a:ext cx="2133600" cy="1477328"/>
              <a:chOff x="3505200" y="4648200"/>
              <a:chExt cx="2133600" cy="1477328"/>
            </a:xfrm>
            <a:solidFill>
              <a:schemeClr val="bg1"/>
            </a:solidFill>
          </p:grpSpPr>
          <p:sp>
            <p:nvSpPr>
              <p:cNvPr id="8" name="TextBox 7"/>
              <p:cNvSpPr txBox="1"/>
              <p:nvPr/>
            </p:nvSpPr>
            <p:spPr>
              <a:xfrm>
                <a:off x="3505200" y="4648200"/>
                <a:ext cx="2133600" cy="1477328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0" dirty="0" err="1">
                    <a:latin typeface="Consolas" panose="020B0609020204030204" pitchFamily="49" charset="0"/>
                  </a:rPr>
                  <a:t>pid</a:t>
                </a:r>
                <a:r>
                  <a:rPr lang="en-US" b="0" dirty="0">
                    <a:latin typeface="Consolas" panose="020B0609020204030204" pitchFamily="49" charset="0"/>
                  </a:rPr>
                  <a:t>=fork();</a:t>
                </a:r>
              </a:p>
              <a:p>
                <a:r>
                  <a:rPr lang="en-US" b="0" dirty="0">
                    <a:latin typeface="Consolas" panose="020B0609020204030204" pitchFamily="49" charset="0"/>
                  </a:rPr>
                  <a:t>if (</a:t>
                </a:r>
                <a:r>
                  <a:rPr lang="en-US" b="0" dirty="0" err="1">
                    <a:latin typeface="Consolas" panose="020B0609020204030204" pitchFamily="49" charset="0"/>
                  </a:rPr>
                  <a:t>pid</a:t>
                </a:r>
                <a:r>
                  <a:rPr lang="en-US" b="0" dirty="0">
                    <a:latin typeface="Consolas" panose="020B0609020204030204" pitchFamily="49" charset="0"/>
                  </a:rPr>
                  <a:t>==0)</a:t>
                </a:r>
              </a:p>
              <a:p>
                <a:r>
                  <a:rPr lang="en-US" b="0" dirty="0">
                    <a:latin typeface="Consolas" panose="020B0609020204030204" pitchFamily="49" charset="0"/>
                  </a:rPr>
                  <a:t>  exec(…);</a:t>
                </a:r>
              </a:p>
              <a:p>
                <a:r>
                  <a:rPr lang="en-US" b="0" dirty="0">
                    <a:latin typeface="Consolas" panose="020B0609020204030204" pitchFamily="49" charset="0"/>
                  </a:rPr>
                  <a:t>else</a:t>
                </a:r>
              </a:p>
              <a:p>
                <a:r>
                  <a:rPr lang="en-US" b="0" dirty="0">
                    <a:latin typeface="Consolas" panose="020B0609020204030204" pitchFamily="49" charset="0"/>
                  </a:rPr>
                  <a:t>  wait(&amp;stat)</a:t>
                </a:r>
              </a:p>
            </p:txBody>
          </p:sp>
          <p:sp>
            <p:nvSpPr>
              <p:cNvPr id="5" name="Rectangle 4"/>
              <p:cNvSpPr/>
              <p:nvPr/>
            </p:nvSpPr>
            <p:spPr bwMode="auto">
              <a:xfrm>
                <a:off x="3760444" y="5819725"/>
                <a:ext cx="1524083" cy="251460"/>
              </a:xfrm>
              <a:prstGeom prst="rect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b="0">
                  <a:latin typeface="Comic Sans MS" pitchFamily="66" charset="0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D4DC2E4-5B2C-9E4B-8576-E82C1EDA296C}"/>
                </a:ext>
              </a:extLst>
            </p:cNvPr>
            <p:cNvSpPr txBox="1"/>
            <p:nvPr/>
          </p:nvSpPr>
          <p:spPr>
            <a:xfrm>
              <a:off x="4488644" y="3437276"/>
              <a:ext cx="906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chemeClr val="accent5">
                      <a:lumMod val="50000"/>
                    </a:schemeClr>
                  </a:solidFill>
                </a:rPr>
                <a:t>parent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45273" y="898688"/>
            <a:ext cx="2160327" cy="1874040"/>
            <a:chOff x="4545273" y="898688"/>
            <a:chExt cx="2160327" cy="187404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A00780B-10FD-B247-929D-BAED76044F6C}"/>
                </a:ext>
              </a:extLst>
            </p:cNvPr>
            <p:cNvSpPr txBox="1"/>
            <p:nvPr/>
          </p:nvSpPr>
          <p:spPr>
            <a:xfrm>
              <a:off x="4545273" y="898688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chemeClr val="accent6">
                      <a:lumMod val="75000"/>
                    </a:schemeClr>
                  </a:solidFill>
                </a:rPr>
                <a:t>child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72000" y="1295400"/>
              <a:ext cx="2133600" cy="147732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0" dirty="0" err="1">
                  <a:latin typeface="Consolas" panose="020B0609020204030204" pitchFamily="49" charset="0"/>
                </a:rPr>
                <a:t>pid</a:t>
              </a:r>
              <a:r>
                <a:rPr lang="en-US" b="0" dirty="0">
                  <a:latin typeface="Consolas" panose="020B0609020204030204" pitchFamily="49" charset="0"/>
                </a:rPr>
                <a:t>=fork();</a:t>
              </a:r>
            </a:p>
            <a:p>
              <a:r>
                <a:rPr lang="en-US" b="0" dirty="0">
                  <a:latin typeface="Consolas" panose="020B0609020204030204" pitchFamily="49" charset="0"/>
                </a:rPr>
                <a:t>if (</a:t>
              </a:r>
              <a:r>
                <a:rPr lang="en-US" b="0" dirty="0" err="1">
                  <a:latin typeface="Consolas" panose="020B0609020204030204" pitchFamily="49" charset="0"/>
                </a:rPr>
                <a:t>pid</a:t>
              </a:r>
              <a:r>
                <a:rPr lang="en-US" b="0" dirty="0">
                  <a:latin typeface="Consolas" panose="020B0609020204030204" pitchFamily="49" charset="0"/>
                </a:rPr>
                <a:t>==0)</a:t>
              </a:r>
            </a:p>
            <a:p>
              <a:r>
                <a:rPr lang="en-US" b="0" dirty="0">
                  <a:latin typeface="Consolas" panose="020B0609020204030204" pitchFamily="49" charset="0"/>
                </a:rPr>
                <a:t>  exec(…);</a:t>
              </a:r>
            </a:p>
            <a:p>
              <a:r>
                <a:rPr lang="en-US" b="0" dirty="0">
                  <a:latin typeface="Consolas" panose="020B0609020204030204" pitchFamily="49" charset="0"/>
                </a:rPr>
                <a:t>else</a:t>
              </a:r>
            </a:p>
            <a:p>
              <a:r>
                <a:rPr lang="en-US" b="0" dirty="0">
                  <a:latin typeface="Consolas" panose="020B0609020204030204" pitchFamily="49" charset="0"/>
                </a:rPr>
                <a:t>  wait(&amp;stat)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362678" y="2069068"/>
            <a:ext cx="1442521" cy="695584"/>
            <a:chOff x="3362678" y="2069068"/>
            <a:chExt cx="1442521" cy="695584"/>
          </a:xfrm>
        </p:grpSpPr>
        <p:sp>
          <p:nvSpPr>
            <p:cNvPr id="13" name="Right Arrow 12"/>
            <p:cNvSpPr/>
            <p:nvPr/>
          </p:nvSpPr>
          <p:spPr bwMode="auto">
            <a:xfrm rot="19408573">
              <a:off x="3362678" y="2304379"/>
              <a:ext cx="1442521" cy="460273"/>
            </a:xfrm>
            <a:prstGeom prst="rightArrow">
              <a:avLst/>
            </a:prstGeom>
            <a:solidFill>
              <a:schemeClr val="bg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Comic Sans MS" pitchFamily="66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79445" y="2069068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/>
                <a:t>fork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362760" y="4421736"/>
            <a:ext cx="1442521" cy="671996"/>
            <a:chOff x="3362760" y="4421736"/>
            <a:chExt cx="1442521" cy="671996"/>
          </a:xfrm>
        </p:grpSpPr>
        <p:sp>
          <p:nvSpPr>
            <p:cNvPr id="16" name="Right Arrow 15"/>
            <p:cNvSpPr/>
            <p:nvPr/>
          </p:nvSpPr>
          <p:spPr bwMode="auto">
            <a:xfrm rot="2191427" flipV="1">
              <a:off x="3362760" y="4421736"/>
              <a:ext cx="1442521" cy="460273"/>
            </a:xfrm>
            <a:prstGeom prst="rightArrow">
              <a:avLst/>
            </a:prstGeom>
            <a:solidFill>
              <a:schemeClr val="bg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Comic Sans MS" pitchFamily="66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79445" y="4724400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/>
                <a:t>fork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69247" y="2875337"/>
            <a:ext cx="2133600" cy="147732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Consolas" panose="020B0609020204030204" pitchFamily="49" charset="0"/>
              </a:rPr>
              <a:t>pid</a:t>
            </a:r>
            <a:r>
              <a:rPr lang="en-US" b="0" dirty="0">
                <a:latin typeface="Consolas" panose="020B0609020204030204" pitchFamily="49" charset="0"/>
              </a:rPr>
              <a:t>=fork();</a:t>
            </a:r>
          </a:p>
          <a:p>
            <a:r>
              <a:rPr lang="en-US" b="0" dirty="0">
                <a:latin typeface="Consolas" panose="020B0609020204030204" pitchFamily="49" charset="0"/>
              </a:rPr>
              <a:t>if (</a:t>
            </a:r>
            <a:r>
              <a:rPr lang="en-US" b="0" dirty="0" err="1">
                <a:latin typeface="Consolas" panose="020B0609020204030204" pitchFamily="49" charset="0"/>
              </a:rPr>
              <a:t>pid</a:t>
            </a:r>
            <a:r>
              <a:rPr lang="en-US" b="0" dirty="0">
                <a:latin typeface="Consolas" panose="020B0609020204030204" pitchFamily="49" charset="0"/>
              </a:rPr>
              <a:t>==0)</a:t>
            </a:r>
          </a:p>
          <a:p>
            <a:r>
              <a:rPr lang="en-US" b="0" dirty="0">
                <a:latin typeface="Consolas" panose="020B0609020204030204" pitchFamily="49" charset="0"/>
              </a:rPr>
              <a:t>  exec(…);</a:t>
            </a:r>
          </a:p>
          <a:p>
            <a:r>
              <a:rPr lang="en-US" b="0" dirty="0">
                <a:latin typeface="Consolas" panose="020B0609020204030204" pitchFamily="49" charset="0"/>
              </a:rPr>
              <a:t>else</a:t>
            </a:r>
          </a:p>
          <a:p>
            <a:r>
              <a:rPr lang="en-US" b="0" dirty="0">
                <a:latin typeface="Consolas" panose="020B0609020204030204" pitchFamily="49" charset="0"/>
              </a:rPr>
              <a:t>  wait(&amp;stat)</a:t>
            </a:r>
          </a:p>
        </p:txBody>
      </p:sp>
    </p:spTree>
    <p:extLst>
      <p:ext uri="{BB962C8B-B14F-4D97-AF65-F5344CB8AC3E}">
        <p14:creationId xmlns:p14="http://schemas.microsoft.com/office/powerpoint/2010/main" val="1397062829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A2AA-D2A4-4A51-BBA0-0739AA103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Careful Using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with </a:t>
            </a:r>
            <a:r>
              <a:rPr lang="en-US" dirty="0">
                <a:latin typeface="Consolas" panose="020B0609020204030204" pitchFamily="49" charset="0"/>
              </a:rPr>
              <a:t>FILE*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F79B0-D497-48EC-8811-9F1667DBE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FILE* f = </a:t>
            </a:r>
            <a:r>
              <a:rPr lang="en-US" sz="2000" dirty="0" err="1">
                <a:latin typeface="Consolas" panose="020B0609020204030204" pitchFamily="49" charset="0"/>
              </a:rPr>
              <a:t>fopen</a:t>
            </a:r>
            <a:r>
              <a:rPr lang="en-US" sz="2000" dirty="0">
                <a:latin typeface="Consolas" panose="020B0609020204030204" pitchFamily="49" charset="0"/>
              </a:rPr>
              <a:t>(“foo.txt”, “w”);</a:t>
            </a: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fwrite</a:t>
            </a:r>
            <a:r>
              <a:rPr lang="en-US" sz="2000" dirty="0">
                <a:latin typeface="Consolas" panose="020B0609020204030204" pitchFamily="49" charset="0"/>
              </a:rPr>
              <a:t>(“a”, 1, 1, f);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fork();</a:t>
            </a: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fclose</a:t>
            </a:r>
            <a:r>
              <a:rPr lang="en-US" sz="2000" dirty="0">
                <a:latin typeface="Consolas" panose="020B0609020204030204" pitchFamily="49" charset="0"/>
              </a:rPr>
              <a:t>(f);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After all processes exit, what is in </a:t>
            </a:r>
            <a:r>
              <a:rPr lang="en-US" dirty="0">
                <a:latin typeface="Consolas" panose="020B0609020204030204" pitchFamily="49" charset="0"/>
              </a:rPr>
              <a:t>foo.txt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Could be either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or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</a:t>
            </a:r>
          </a:p>
          <a:p>
            <a:r>
              <a:rPr lang="en-US" dirty="0">
                <a:solidFill>
                  <a:srgbClr val="FF0000"/>
                </a:solidFill>
              </a:rPr>
              <a:t>Usually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aa</a:t>
            </a:r>
            <a:r>
              <a:rPr lang="en-US" dirty="0">
                <a:solidFill>
                  <a:srgbClr val="FF0000"/>
                </a:solidFill>
              </a:rPr>
              <a:t> based on what I’ve observed in Linux…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F1B1D13-77B7-4105-9572-DC87F73FA66E}"/>
              </a:ext>
            </a:extLst>
          </p:cNvPr>
          <p:cNvCxnSpPr>
            <a:cxnSpLocks/>
          </p:cNvCxnSpPr>
          <p:nvPr/>
        </p:nvCxnSpPr>
        <p:spPr>
          <a:xfrm flipH="1" flipV="1">
            <a:off x="4343400" y="1600200"/>
            <a:ext cx="2728570" cy="2633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7908FE2-1FE7-4126-87FE-14447D557128}"/>
              </a:ext>
            </a:extLst>
          </p:cNvPr>
          <p:cNvSpPr txBox="1"/>
          <p:nvPr/>
        </p:nvSpPr>
        <p:spPr>
          <a:xfrm>
            <a:off x="7183483" y="1623934"/>
            <a:ext cx="4176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ill Sans Light"/>
              </a:rPr>
              <a:t>Depends on whether this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</a:rPr>
              <a:t>fwrite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</a:rPr>
              <a:t>() </a:t>
            </a:r>
            <a:r>
              <a:rPr lang="en-US" sz="2400" dirty="0">
                <a:solidFill>
                  <a:srgbClr val="FF0000"/>
                </a:solidFill>
                <a:latin typeface="Gill Sans Light"/>
              </a:rPr>
              <a:t>call flushes…</a:t>
            </a:r>
          </a:p>
        </p:txBody>
      </p:sp>
    </p:spTree>
    <p:extLst>
      <p:ext uri="{BB962C8B-B14F-4D97-AF65-F5344CB8AC3E}">
        <p14:creationId xmlns:p14="http://schemas.microsoft.com/office/powerpoint/2010/main" val="14273186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9914-99F1-46D9-9ED2-4E182B3D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Careful Using </a:t>
            </a:r>
            <a:r>
              <a:rPr lang="en-US" dirty="0">
                <a:latin typeface="Consolas" panose="020B0609020204030204" pitchFamily="49" charset="0"/>
              </a:rPr>
              <a:t>fork()</a:t>
            </a:r>
            <a:r>
              <a:rPr lang="en-US" dirty="0"/>
              <a:t> with </a:t>
            </a:r>
            <a:r>
              <a:rPr lang="en-US" dirty="0">
                <a:latin typeface="Consolas" panose="020B0609020204030204" pitchFamily="49" charset="0"/>
              </a:rPr>
              <a:t>FILE*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E5FA960-31E2-4496-BA11-37C080DBCC34}"/>
              </a:ext>
            </a:extLst>
          </p:cNvPr>
          <p:cNvSpPr/>
          <p:nvPr/>
        </p:nvSpPr>
        <p:spPr>
          <a:xfrm>
            <a:off x="2299251" y="1285784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1BB8A1-54E4-4BE5-8D2A-55630C60E17E}"/>
              </a:ext>
            </a:extLst>
          </p:cNvPr>
          <p:cNvCxnSpPr>
            <a:cxnSpLocks/>
          </p:cNvCxnSpPr>
          <p:nvPr/>
        </p:nvCxnSpPr>
        <p:spPr>
          <a:xfrm>
            <a:off x="2014330" y="3307983"/>
            <a:ext cx="947784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2B55D7-040F-451A-A89E-007F4D36DCFF}"/>
              </a:ext>
            </a:extLst>
          </p:cNvPr>
          <p:cNvSpPr txBox="1"/>
          <p:nvPr/>
        </p:nvSpPr>
        <p:spPr>
          <a:xfrm>
            <a:off x="567005" y="2816501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User Space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147AB-91AF-456E-A3B4-36C0E49C9FBC}"/>
              </a:ext>
            </a:extLst>
          </p:cNvPr>
          <p:cNvSpPr txBox="1"/>
          <p:nvPr/>
        </p:nvSpPr>
        <p:spPr>
          <a:xfrm>
            <a:off x="339378" y="3321807"/>
            <a:ext cx="1810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latin typeface="Gill Sans Light"/>
              </a:rPr>
              <a:t>Kernel Space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5E54E-F909-4F10-83AE-8046F186BC58}"/>
              </a:ext>
            </a:extLst>
          </p:cNvPr>
          <p:cNvSpPr/>
          <p:nvPr/>
        </p:nvSpPr>
        <p:spPr>
          <a:xfrm>
            <a:off x="3493266" y="1579085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01AF39-4AA2-4260-AA70-D76B42B7C20F}"/>
              </a:ext>
            </a:extLst>
          </p:cNvPr>
          <p:cNvSpPr/>
          <p:nvPr/>
        </p:nvSpPr>
        <p:spPr>
          <a:xfrm>
            <a:off x="2378764" y="1579085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F68DBC-224F-4334-B261-5EFE36EB60A9}"/>
              </a:ext>
            </a:extLst>
          </p:cNvPr>
          <p:cNvSpPr/>
          <p:nvPr/>
        </p:nvSpPr>
        <p:spPr>
          <a:xfrm>
            <a:off x="2378764" y="3523504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3DE42-93AA-408C-9A79-ACFBEF9A0167}"/>
              </a:ext>
            </a:extLst>
          </p:cNvPr>
          <p:cNvCxnSpPr/>
          <p:nvPr/>
        </p:nvCxnSpPr>
        <p:spPr>
          <a:xfrm>
            <a:off x="3670851" y="3922621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EAE85C5-B6A1-40EB-8218-D01BF9A5BBE4}"/>
              </a:ext>
            </a:extLst>
          </p:cNvPr>
          <p:cNvSpPr txBox="1"/>
          <p:nvPr/>
        </p:nvSpPr>
        <p:spPr>
          <a:xfrm>
            <a:off x="242199" y="4125624"/>
            <a:ext cx="2024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Gill Sans Light"/>
              </a:rPr>
              <a:t>Not shown: Initially contains 0, 1, and 2 (stdin, </a:t>
            </a:r>
            <a:r>
              <a:rPr lang="en-US" sz="1600" dirty="0" err="1">
                <a:latin typeface="Gill Sans Light"/>
              </a:rPr>
              <a:t>stdout</a:t>
            </a:r>
            <a:r>
              <a:rPr lang="en-US" sz="1600" dirty="0">
                <a:latin typeface="Gill Sans Light"/>
              </a:rPr>
              <a:t>, stderr)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78FDC0-E9D4-4EDA-BABF-55C01F0ABD88}"/>
              </a:ext>
            </a:extLst>
          </p:cNvPr>
          <p:cNvSpPr txBox="1"/>
          <p:nvPr/>
        </p:nvSpPr>
        <p:spPr>
          <a:xfrm>
            <a:off x="3318189" y="3856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881628-DC8E-4B63-B81D-6DAA1BDC1758}"/>
              </a:ext>
            </a:extLst>
          </p:cNvPr>
          <p:cNvSpPr/>
          <p:nvPr/>
        </p:nvSpPr>
        <p:spPr>
          <a:xfrm>
            <a:off x="5385080" y="4047531"/>
            <a:ext cx="2128738" cy="8755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File: foo.txt</a:t>
            </a:r>
          </a:p>
          <a:p>
            <a:r>
              <a:rPr lang="en-US" sz="1600" dirty="0">
                <a:solidFill>
                  <a:schemeClr val="tx1"/>
                </a:solidFill>
                <a:latin typeface="Gill Sans Light"/>
              </a:rPr>
              <a:t>Position: </a:t>
            </a:r>
            <a:r>
              <a:rPr lang="en-US" sz="1600" dirty="0">
                <a:solidFill>
                  <a:schemeClr val="accent1"/>
                </a:solidFill>
                <a:latin typeface="Gill Sans Light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C70B6B-0371-41AE-A58D-03649F018D9A}"/>
              </a:ext>
            </a:extLst>
          </p:cNvPr>
          <p:cNvSpPr txBox="1"/>
          <p:nvPr/>
        </p:nvSpPr>
        <p:spPr>
          <a:xfrm>
            <a:off x="2932826" y="842429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1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38DD8A5F-C06B-496F-8CE9-BB23634D360E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3869633" y="4103388"/>
            <a:ext cx="1515447" cy="381896"/>
          </a:xfrm>
          <a:prstGeom prst="curved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DA43CE1-FF40-4C11-931B-FF4B440EA7A3}"/>
              </a:ext>
            </a:extLst>
          </p:cNvPr>
          <p:cNvSpPr/>
          <p:nvPr/>
        </p:nvSpPr>
        <p:spPr>
          <a:xfrm>
            <a:off x="7927805" y="1281555"/>
            <a:ext cx="2743201" cy="404439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Gill Sans Ligh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21A3D8-B464-4574-88E2-4902D89F34B7}"/>
              </a:ext>
            </a:extLst>
          </p:cNvPr>
          <p:cNvSpPr/>
          <p:nvPr/>
        </p:nvSpPr>
        <p:spPr>
          <a:xfrm>
            <a:off x="9121820" y="1574856"/>
            <a:ext cx="1464365" cy="14974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637D048-8F8D-4ADD-9607-CD2BB6DFAE13}"/>
              </a:ext>
            </a:extLst>
          </p:cNvPr>
          <p:cNvSpPr/>
          <p:nvPr/>
        </p:nvSpPr>
        <p:spPr>
          <a:xfrm>
            <a:off x="8007318" y="1574856"/>
            <a:ext cx="1039621" cy="576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 Light"/>
              </a:rPr>
              <a:t>Thread’s Regs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C80F994-4581-4391-92D7-D2B3FA377C1B}"/>
              </a:ext>
            </a:extLst>
          </p:cNvPr>
          <p:cNvSpPr/>
          <p:nvPr/>
        </p:nvSpPr>
        <p:spPr>
          <a:xfrm>
            <a:off x="8007318" y="3519275"/>
            <a:ext cx="2578867" cy="1378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 Light"/>
              </a:rPr>
              <a:t>File Descriptors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C057235-74E1-4DFC-B11B-5D7A825BB93A}"/>
              </a:ext>
            </a:extLst>
          </p:cNvPr>
          <p:cNvCxnSpPr/>
          <p:nvPr/>
        </p:nvCxnSpPr>
        <p:spPr>
          <a:xfrm>
            <a:off x="9299405" y="3918392"/>
            <a:ext cx="0" cy="9001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01132CF-01A9-47F6-A10C-5B71D28F2BF9}"/>
              </a:ext>
            </a:extLst>
          </p:cNvPr>
          <p:cNvSpPr txBox="1"/>
          <p:nvPr/>
        </p:nvSpPr>
        <p:spPr>
          <a:xfrm>
            <a:off x="8946743" y="38521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Gill Sans Light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AA4CC1-3031-4FF2-ADB1-840E11B5014D}"/>
              </a:ext>
            </a:extLst>
          </p:cNvPr>
          <p:cNvSpPr txBox="1"/>
          <p:nvPr/>
        </p:nvSpPr>
        <p:spPr>
          <a:xfrm>
            <a:off x="856138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ill Sans Light"/>
              </a:rPr>
              <a:t>Process 2</a:t>
            </a:r>
          </a:p>
        </p:txBody>
      </p: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2C99BEE5-514F-4FEF-A13B-2E517E7736AE}"/>
              </a:ext>
            </a:extLst>
          </p:cNvPr>
          <p:cNvCxnSpPr>
            <a:cxnSpLocks/>
            <a:endCxn id="18" idx="3"/>
          </p:cNvCxnSpPr>
          <p:nvPr/>
        </p:nvCxnSpPr>
        <p:spPr>
          <a:xfrm rot="10800000" flipV="1">
            <a:off x="7513819" y="4099158"/>
            <a:ext cx="1984371" cy="386126"/>
          </a:xfrm>
          <a:prstGeom prst="curvedConnector3">
            <a:avLst>
              <a:gd name="adj1" fmla="val 971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4DCA00B4-0229-406C-9A60-F6AD69C9BF78}"/>
              </a:ext>
            </a:extLst>
          </p:cNvPr>
          <p:cNvSpPr txBox="1"/>
          <p:nvPr/>
        </p:nvSpPr>
        <p:spPr>
          <a:xfrm>
            <a:off x="5295928" y="3661169"/>
            <a:ext cx="2307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Open File Description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B97BD5-AE70-4EA9-AD0B-8DCDEC1F9307}"/>
              </a:ext>
            </a:extLst>
          </p:cNvPr>
          <p:cNvSpPr txBox="1"/>
          <p:nvPr/>
        </p:nvSpPr>
        <p:spPr>
          <a:xfrm>
            <a:off x="5109698" y="1567574"/>
            <a:ext cx="28020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Gill Sans Light"/>
              </a:rPr>
              <a:t>Open File Description is aliased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Gill Sans Light"/>
              </a:rPr>
              <a:t>But the FILE* buffer is copied!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54845F-D97E-4920-B027-6A9D609ED990}"/>
              </a:ext>
            </a:extLst>
          </p:cNvPr>
          <p:cNvSpPr/>
          <p:nvPr/>
        </p:nvSpPr>
        <p:spPr>
          <a:xfrm>
            <a:off x="3560512" y="1718471"/>
            <a:ext cx="1329872" cy="289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Gill Sans Light"/>
              </a:rPr>
              <a:t>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3BE5DD-FBF9-49EA-B37B-6082ECAC37B2}"/>
              </a:ext>
            </a:extLst>
          </p:cNvPr>
          <p:cNvSpPr/>
          <p:nvPr/>
        </p:nvSpPr>
        <p:spPr>
          <a:xfrm>
            <a:off x="3553961" y="2014622"/>
            <a:ext cx="13708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FILE* Buffer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F5600C-1A14-443F-A46A-C1EAB9815F6E}"/>
              </a:ext>
            </a:extLst>
          </p:cNvPr>
          <p:cNvSpPr/>
          <p:nvPr/>
        </p:nvSpPr>
        <p:spPr>
          <a:xfrm>
            <a:off x="9177713" y="1718471"/>
            <a:ext cx="1329872" cy="289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Gill Sans Light"/>
              </a:rPr>
              <a:t>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B0DCF8E-AB0F-4936-81AD-E1E4CA68FA99}"/>
              </a:ext>
            </a:extLst>
          </p:cNvPr>
          <p:cNvSpPr/>
          <p:nvPr/>
        </p:nvSpPr>
        <p:spPr>
          <a:xfrm>
            <a:off x="9171162" y="2014622"/>
            <a:ext cx="13708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Gill Sans Light"/>
              </a:rPr>
              <a:t>FILE* Buffer</a:t>
            </a:r>
          </a:p>
        </p:txBody>
      </p:sp>
    </p:spTree>
    <p:extLst>
      <p:ext uri="{BB962C8B-B14F-4D97-AF65-F5344CB8AC3E}">
        <p14:creationId xmlns:p14="http://schemas.microsoft.com/office/powerpoint/2010/main" val="1875594271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325FE-65DE-49A1-9370-FE5D4684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279F43-4ECD-42C1-A69B-8048DD400AB9}"/>
              </a:ext>
            </a:extLst>
          </p:cNvPr>
          <p:cNvSpPr txBox="1"/>
          <p:nvPr/>
        </p:nvSpPr>
        <p:spPr>
          <a:xfrm>
            <a:off x="2301198" y="1568371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High Level I/O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7F4B25-481D-4305-9AD3-FDDE7CCB42F9}"/>
              </a:ext>
            </a:extLst>
          </p:cNvPr>
          <p:cNvSpPr/>
          <p:nvPr/>
        </p:nvSpPr>
        <p:spPr>
          <a:xfrm>
            <a:off x="2208620" y="1568370"/>
            <a:ext cx="1685048" cy="4362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D642D22-9956-46E5-B343-7394EDD388D8}"/>
              </a:ext>
            </a:extLst>
          </p:cNvPr>
          <p:cNvSpPr txBox="1"/>
          <p:nvPr/>
        </p:nvSpPr>
        <p:spPr>
          <a:xfrm>
            <a:off x="2322670" y="1955249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Low Level I/O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2C27D80-6CEF-4F17-A507-F1C3FD6736BB}"/>
              </a:ext>
            </a:extLst>
          </p:cNvPr>
          <p:cNvSpPr/>
          <p:nvPr/>
        </p:nvSpPr>
        <p:spPr>
          <a:xfrm>
            <a:off x="2362928" y="2032809"/>
            <a:ext cx="1376433" cy="2617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A51D6-6FBD-42AD-95DC-EBC1E0B853B9}"/>
              </a:ext>
            </a:extLst>
          </p:cNvPr>
          <p:cNvSpPr txBox="1"/>
          <p:nvPr/>
        </p:nvSpPr>
        <p:spPr>
          <a:xfrm>
            <a:off x="2719663" y="2301549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Gill Sans Light"/>
              </a:rPr>
              <a:t>Syscall</a:t>
            </a:r>
            <a:endParaRPr lang="en-US" dirty="0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8849ADB-D868-4857-BD9B-F22463E0D9EA}"/>
              </a:ext>
            </a:extLst>
          </p:cNvPr>
          <p:cNvSpPr/>
          <p:nvPr/>
        </p:nvSpPr>
        <p:spPr>
          <a:xfrm>
            <a:off x="2716696" y="2301549"/>
            <a:ext cx="668897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D60CAF0-B19C-400D-A02F-06FAA45F3E62}"/>
              </a:ext>
            </a:extLst>
          </p:cNvPr>
          <p:cNvSpPr txBox="1"/>
          <p:nvPr/>
        </p:nvSpPr>
        <p:spPr>
          <a:xfrm>
            <a:off x="2430591" y="2784501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File System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1369394-D956-4C15-BEB9-C1AAC24B2E34}"/>
              </a:ext>
            </a:extLst>
          </p:cNvPr>
          <p:cNvSpPr/>
          <p:nvPr/>
        </p:nvSpPr>
        <p:spPr>
          <a:xfrm>
            <a:off x="2409917" y="2677856"/>
            <a:ext cx="1282454" cy="62048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E6B799-E83B-4316-96A7-BCE2ABB96BA0}"/>
              </a:ext>
            </a:extLst>
          </p:cNvPr>
          <p:cNvSpPr txBox="1"/>
          <p:nvPr/>
        </p:nvSpPr>
        <p:spPr>
          <a:xfrm>
            <a:off x="2520976" y="3298336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I/O Driver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BF8D8F-FED8-4073-8D05-16EBEC765DE9}"/>
              </a:ext>
            </a:extLst>
          </p:cNvPr>
          <p:cNvSpPr/>
          <p:nvPr/>
        </p:nvSpPr>
        <p:spPr>
          <a:xfrm>
            <a:off x="2208620" y="3324701"/>
            <a:ext cx="1685048" cy="3203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73810F6-703E-417A-A828-2A4DE936F782}"/>
              </a:ext>
            </a:extLst>
          </p:cNvPr>
          <p:cNvCxnSpPr/>
          <p:nvPr/>
        </p:nvCxnSpPr>
        <p:spPr>
          <a:xfrm>
            <a:off x="2823313" y="3860516"/>
            <a:ext cx="1076305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878B0D6-35C8-4617-A382-9B9E9B3DB541}"/>
              </a:ext>
            </a:extLst>
          </p:cNvPr>
          <p:cNvCxnSpPr/>
          <p:nvPr/>
        </p:nvCxnSpPr>
        <p:spPr>
          <a:xfrm>
            <a:off x="2975713" y="3681751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05DB80D-8A08-4677-8733-D3DE640BCBBC}"/>
              </a:ext>
            </a:extLst>
          </p:cNvPr>
          <p:cNvCxnSpPr/>
          <p:nvPr/>
        </p:nvCxnSpPr>
        <p:spPr>
          <a:xfrm>
            <a:off x="3423635" y="3860516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8477048F-1F6D-4C27-8C5A-7D339B8FE64D}"/>
              </a:ext>
            </a:extLst>
          </p:cNvPr>
          <p:cNvSpPr/>
          <p:nvPr/>
        </p:nvSpPr>
        <p:spPr>
          <a:xfrm>
            <a:off x="3300314" y="4039281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D3E5F83-E4BD-4A3A-B317-E68A5ECC3734}"/>
              </a:ext>
            </a:extLst>
          </p:cNvPr>
          <p:cNvSpPr/>
          <p:nvPr/>
        </p:nvSpPr>
        <p:spPr>
          <a:xfrm>
            <a:off x="3681213" y="4039281"/>
            <a:ext cx="182593" cy="1950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BFBF192-0CCD-4261-96E6-D997A6C65C55}"/>
              </a:ext>
            </a:extLst>
          </p:cNvPr>
          <p:cNvCxnSpPr>
            <a:stCxn id="50" idx="3"/>
            <a:endCxn id="51" idx="2"/>
          </p:cNvCxnSpPr>
          <p:nvPr/>
        </p:nvCxnSpPr>
        <p:spPr>
          <a:xfrm>
            <a:off x="3542923" y="4136824"/>
            <a:ext cx="138290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23AFC0C7-CF30-414D-BCEC-6FA71D813809}"/>
              </a:ext>
            </a:extLst>
          </p:cNvPr>
          <p:cNvSpPr/>
          <p:nvPr/>
        </p:nvSpPr>
        <p:spPr>
          <a:xfrm>
            <a:off x="2524782" y="3844196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B6A30F-4ADF-407C-88EB-BB4F9189EB7C}"/>
              </a:ext>
            </a:extLst>
          </p:cNvPr>
          <p:cNvCxnSpPr/>
          <p:nvPr/>
        </p:nvCxnSpPr>
        <p:spPr>
          <a:xfrm>
            <a:off x="2631418" y="3665431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6915486-EF93-4D27-87F4-475AFC09E8FC}"/>
              </a:ext>
            </a:extLst>
          </p:cNvPr>
          <p:cNvSpPr txBox="1"/>
          <p:nvPr/>
        </p:nvSpPr>
        <p:spPr>
          <a:xfrm>
            <a:off x="2043000" y="1066800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Gill Sans Light"/>
              </a:rPr>
              <a:t>Application / Service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050D77-6FC7-40E2-9066-21710653F497}"/>
              </a:ext>
            </a:extLst>
          </p:cNvPr>
          <p:cNvSpPr txBox="1"/>
          <p:nvPr/>
        </p:nvSpPr>
        <p:spPr>
          <a:xfrm>
            <a:off x="4444220" y="14572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Streams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15E189-2EB2-4E67-B7D8-B1BB0DB1621E}"/>
              </a:ext>
            </a:extLst>
          </p:cNvPr>
          <p:cNvSpPr txBox="1"/>
          <p:nvPr/>
        </p:nvSpPr>
        <p:spPr>
          <a:xfrm>
            <a:off x="4444220" y="1904105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 Descriptors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FCEBA4A-1E12-4838-8630-140BBA79DE20}"/>
              </a:ext>
            </a:extLst>
          </p:cNvPr>
          <p:cNvSpPr txBox="1"/>
          <p:nvPr/>
        </p:nvSpPr>
        <p:spPr>
          <a:xfrm>
            <a:off x="4444220" y="2212958"/>
            <a:ext cx="3711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open(), read(), write(), close(), …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911332-70A9-4285-AD22-2A8BB5E07C56}"/>
              </a:ext>
            </a:extLst>
          </p:cNvPr>
          <p:cNvSpPr txBox="1"/>
          <p:nvPr/>
        </p:nvSpPr>
        <p:spPr>
          <a:xfrm>
            <a:off x="4444220" y="2880320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Files/Directories/Indexes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E570497-B785-42C7-894D-A94155FD68BC}"/>
              </a:ext>
            </a:extLst>
          </p:cNvPr>
          <p:cNvSpPr txBox="1"/>
          <p:nvPr/>
        </p:nvSpPr>
        <p:spPr>
          <a:xfrm>
            <a:off x="4444220" y="3325971"/>
            <a:ext cx="359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Commands and Data Transfers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8A7D03-29DB-49B8-AEC9-5E83FCCABC2B}"/>
              </a:ext>
            </a:extLst>
          </p:cNvPr>
          <p:cNvSpPr txBox="1"/>
          <p:nvPr/>
        </p:nvSpPr>
        <p:spPr>
          <a:xfrm>
            <a:off x="4482734" y="3865034"/>
            <a:ext cx="354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Disks, Flash, Controllers, DMA</a:t>
            </a:r>
          </a:p>
        </p:txBody>
      </p:sp>
      <p:pic>
        <p:nvPicPr>
          <p:cNvPr id="62" name="Picture 61" descr="imgres.jpg">
            <a:extLst>
              <a:ext uri="{FF2B5EF4-FFF2-40B4-BE49-F238E27FC236}">
                <a16:creationId xmlns:a16="http://schemas.microsoft.com/office/drawing/2014/main" id="{EE276A6E-8C4A-4669-B475-509D13FA83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212" y="4371959"/>
            <a:ext cx="903312" cy="736435"/>
          </a:xfrm>
          <a:prstGeom prst="rect">
            <a:avLst/>
          </a:prstGeom>
        </p:spPr>
      </p:pic>
      <p:pic>
        <p:nvPicPr>
          <p:cNvPr id="63" name="Picture 62" descr="imgres.jpg">
            <a:extLst>
              <a:ext uri="{FF2B5EF4-FFF2-40B4-BE49-F238E27FC236}">
                <a16:creationId xmlns:a16="http://schemas.microsoft.com/office/drawing/2014/main" id="{EC10626C-A864-4D63-A0F3-EAE2B4DB6DE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676" y="4371959"/>
            <a:ext cx="1757619" cy="1206336"/>
          </a:xfrm>
          <a:prstGeom prst="rect">
            <a:avLst/>
          </a:prstGeom>
        </p:spPr>
      </p:pic>
      <p:pic>
        <p:nvPicPr>
          <p:cNvPr id="64" name="Picture 63" descr="images.jpg">
            <a:extLst>
              <a:ext uri="{FF2B5EF4-FFF2-40B4-BE49-F238E27FC236}">
                <a16:creationId xmlns:a16="http://schemas.microsoft.com/office/drawing/2014/main" id="{AFABA44E-5B19-421F-ADED-445A0AF5A08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22" y="4744491"/>
            <a:ext cx="942084" cy="727806"/>
          </a:xfrm>
          <a:prstGeom prst="rect">
            <a:avLst/>
          </a:prstGeom>
        </p:spPr>
      </p:pic>
      <p:pic>
        <p:nvPicPr>
          <p:cNvPr id="65" name="Picture 64" descr="images.jpg">
            <a:extLst>
              <a:ext uri="{FF2B5EF4-FFF2-40B4-BE49-F238E27FC236}">
                <a16:creationId xmlns:a16="http://schemas.microsoft.com/office/drawing/2014/main" id="{90CD4FCF-9943-4E7F-AE62-51E05C1CE97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628" y="5038799"/>
            <a:ext cx="1388686" cy="672780"/>
          </a:xfrm>
          <a:prstGeom prst="rect">
            <a:avLst/>
          </a:prstGeom>
        </p:spPr>
      </p:pic>
      <p:pic>
        <p:nvPicPr>
          <p:cNvPr id="66" name="Picture 65" descr="imgres.jpg">
            <a:extLst>
              <a:ext uri="{FF2B5EF4-FFF2-40B4-BE49-F238E27FC236}">
                <a16:creationId xmlns:a16="http://schemas.microsoft.com/office/drawing/2014/main" id="{453D04BD-1A35-4317-9AD0-311CE9B541A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099" y="4585468"/>
            <a:ext cx="886829" cy="886829"/>
          </a:xfrm>
          <a:prstGeom prst="rect">
            <a:avLst/>
          </a:prstGeom>
        </p:spPr>
      </p:pic>
      <p:pic>
        <p:nvPicPr>
          <p:cNvPr id="67" name="Picture 66" descr="imgres.jpg">
            <a:extLst>
              <a:ext uri="{FF2B5EF4-FFF2-40B4-BE49-F238E27FC236}">
                <a16:creationId xmlns:a16="http://schemas.microsoft.com/office/drawing/2014/main" id="{531F2D7F-0245-4125-8BC7-5124B980EE8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85150"/>
            <a:ext cx="1265440" cy="907297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E2BFC5F0-8971-4BF3-8E1E-6CF6F8D96B05}"/>
              </a:ext>
            </a:extLst>
          </p:cNvPr>
          <p:cNvSpPr/>
          <p:nvPr/>
        </p:nvSpPr>
        <p:spPr>
          <a:xfrm>
            <a:off x="1015506" y="1383704"/>
            <a:ext cx="7129670" cy="1493611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9F507C-8DD3-4B78-A350-DA5C57166A1A}"/>
              </a:ext>
            </a:extLst>
          </p:cNvPr>
          <p:cNvSpPr txBox="1"/>
          <p:nvPr/>
        </p:nvSpPr>
        <p:spPr>
          <a:xfrm>
            <a:off x="8328519" y="1867602"/>
            <a:ext cx="3711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Gill Sans Light"/>
              </a:rPr>
              <a:t>Focus of today’s lecture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E87EEF-8AE6-421A-81BA-A82E715CD3B9}"/>
              </a:ext>
            </a:extLst>
          </p:cNvPr>
          <p:cNvSpPr txBox="1"/>
          <p:nvPr/>
        </p:nvSpPr>
        <p:spPr>
          <a:xfrm>
            <a:off x="4441748" y="2526168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3366FF"/>
                </a:solidFill>
                <a:latin typeface="Gill Sans Light"/>
              </a:rPr>
              <a:t>Open File Descriptions</a:t>
            </a:r>
          </a:p>
        </p:txBody>
      </p:sp>
    </p:spTree>
    <p:extLst>
      <p:ext uri="{BB962C8B-B14F-4D97-AF65-F5344CB8AC3E}">
        <p14:creationId xmlns:p14="http://schemas.microsoft.com/office/powerpoint/2010/main" val="406364272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F1925-2E85-4E50-B2EC-2BA455B63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UNIX System Structure</a:t>
            </a:r>
          </a:p>
        </p:txBody>
      </p:sp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0A142C-0CD8-42EE-AD23-37D029C8F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66800"/>
            <a:ext cx="7420050" cy="4351338"/>
          </a:xfrm>
        </p:spPr>
      </p:pic>
    </p:spTree>
    <p:extLst>
      <p:ext uri="{BB962C8B-B14F-4D97-AF65-F5344CB8AC3E}">
        <p14:creationId xmlns:p14="http://schemas.microsoft.com/office/powerpoint/2010/main" val="7836664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19FDD-7CAE-4AD6-81F0-5F182DE5C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System Calls (“</a:t>
            </a:r>
            <a:r>
              <a:rPr lang="en-US" dirty="0" err="1"/>
              <a:t>Syscalls</a:t>
            </a:r>
            <a:r>
              <a:rPr lang="en-US" dirty="0"/>
              <a:t>”)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071CB8-16BB-488F-874A-03C610A00FC7}"/>
              </a:ext>
            </a:extLst>
          </p:cNvPr>
          <p:cNvSpPr/>
          <p:nvPr/>
        </p:nvSpPr>
        <p:spPr>
          <a:xfrm>
            <a:off x="4880437" y="3247285"/>
            <a:ext cx="2115555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480341-0BA6-4907-BD07-D427759EC2A2}"/>
              </a:ext>
            </a:extLst>
          </p:cNvPr>
          <p:cNvSpPr txBox="1"/>
          <p:nvPr/>
        </p:nvSpPr>
        <p:spPr>
          <a:xfrm>
            <a:off x="3412805" y="1346189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Compilers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3010AE-A54D-4C93-8F48-C0F152F9A4F8}"/>
              </a:ext>
            </a:extLst>
          </p:cNvPr>
          <p:cNvSpPr txBox="1"/>
          <p:nvPr/>
        </p:nvSpPr>
        <p:spPr>
          <a:xfrm>
            <a:off x="6133688" y="2036332"/>
            <a:ext cx="1514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Web Servers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D2276-381D-45ED-A6BE-F7A8D2C1B670}"/>
              </a:ext>
            </a:extLst>
          </p:cNvPr>
          <p:cNvSpPr txBox="1"/>
          <p:nvPr/>
        </p:nvSpPr>
        <p:spPr>
          <a:xfrm>
            <a:off x="6286088" y="1346189"/>
            <a:ext cx="1680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Web Browsers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300C6-3096-41F4-B164-E032B4CACE97}"/>
              </a:ext>
            </a:extLst>
          </p:cNvPr>
          <p:cNvSpPr txBox="1"/>
          <p:nvPr/>
        </p:nvSpPr>
        <p:spPr>
          <a:xfrm>
            <a:off x="3976158" y="214025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Databases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A46545-D1ED-4349-BE8C-C458F26021D4}"/>
              </a:ext>
            </a:extLst>
          </p:cNvPr>
          <p:cNvSpPr txBox="1"/>
          <p:nvPr/>
        </p:nvSpPr>
        <p:spPr>
          <a:xfrm>
            <a:off x="4996767" y="1770049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Email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EC8882-924D-4D7B-A83A-7BDA5E0F129E}"/>
              </a:ext>
            </a:extLst>
          </p:cNvPr>
          <p:cNvSpPr txBox="1"/>
          <p:nvPr/>
        </p:nvSpPr>
        <p:spPr>
          <a:xfrm>
            <a:off x="4634272" y="1161523"/>
            <a:ext cx="1937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Word Processing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0B4B3E-877F-4777-9C5E-894D52DE836F}"/>
              </a:ext>
            </a:extLst>
          </p:cNvPr>
          <p:cNvSpPr txBox="1"/>
          <p:nvPr/>
        </p:nvSpPr>
        <p:spPr>
          <a:xfrm>
            <a:off x="4880437" y="287102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Portable OS Library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15F5F8-4B31-494E-9318-7F72BBD52929}"/>
              </a:ext>
            </a:extLst>
          </p:cNvPr>
          <p:cNvSpPr txBox="1"/>
          <p:nvPr/>
        </p:nvSpPr>
        <p:spPr>
          <a:xfrm>
            <a:off x="5164873" y="3247285"/>
            <a:ext cx="14798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Gill Sans Light"/>
                <a:ea typeface="Gill Sans" charset="0"/>
                <a:cs typeface="Gill Sans" charset="0"/>
              </a:rPr>
              <a:t>System Call </a:t>
            </a:r>
          </a:p>
          <a:p>
            <a:pPr algn="ctr"/>
            <a:r>
              <a:rPr lang="en-US" b="0" dirty="0">
                <a:solidFill>
                  <a:schemeClr val="bg1"/>
                </a:solidFill>
                <a:latin typeface="Gill Sans Light"/>
                <a:ea typeface="Gill Sans" charset="0"/>
                <a:cs typeface="Gill Sans" charset="0"/>
              </a:rPr>
              <a:t>Interface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8764D-1D0E-4A79-AD84-5DCD6174E38B}"/>
              </a:ext>
            </a:extLst>
          </p:cNvPr>
          <p:cNvSpPr txBox="1"/>
          <p:nvPr/>
        </p:nvSpPr>
        <p:spPr>
          <a:xfrm>
            <a:off x="5045255" y="3893616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Portable OS Kernel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50CCBE-F14F-4103-B48C-EA0635A35DA4}"/>
              </a:ext>
            </a:extLst>
          </p:cNvPr>
          <p:cNvSpPr txBox="1"/>
          <p:nvPr/>
        </p:nvSpPr>
        <p:spPr>
          <a:xfrm>
            <a:off x="4495338" y="4337096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Platform support,  Device Drivers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A2D474-563F-4CFF-9D92-19801CE1C824}"/>
              </a:ext>
            </a:extLst>
          </p:cNvPr>
          <p:cNvSpPr txBox="1"/>
          <p:nvPr/>
        </p:nvSpPr>
        <p:spPr>
          <a:xfrm>
            <a:off x="4095708" y="4832883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x86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FC65B8-9E05-4F52-A734-3C1CE33656A8}"/>
              </a:ext>
            </a:extLst>
          </p:cNvPr>
          <p:cNvSpPr txBox="1"/>
          <p:nvPr/>
        </p:nvSpPr>
        <p:spPr>
          <a:xfrm>
            <a:off x="7328144" y="483288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ARM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7FF77D-F3C7-4E42-9ADA-44B337DCFAF6}"/>
              </a:ext>
            </a:extLst>
          </p:cNvPr>
          <p:cNvSpPr txBox="1"/>
          <p:nvPr/>
        </p:nvSpPr>
        <p:spPr>
          <a:xfrm>
            <a:off x="5433674" y="4832883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PowerPC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8A5CEA-2533-471F-933F-28F366CDA1D7}"/>
              </a:ext>
            </a:extLst>
          </p:cNvPr>
          <p:cNvSpPr txBox="1"/>
          <p:nvPr/>
        </p:nvSpPr>
        <p:spPr>
          <a:xfrm>
            <a:off x="2377758" y="5726668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Ethernet (1Gbs/10Gbs)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E8245D-954C-4B09-9D2C-21DA0DFCBEEE}"/>
              </a:ext>
            </a:extLst>
          </p:cNvPr>
          <p:cNvSpPr txBox="1"/>
          <p:nvPr/>
        </p:nvSpPr>
        <p:spPr>
          <a:xfrm>
            <a:off x="4891803" y="5724754"/>
            <a:ext cx="175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802.11 a/g/n/ac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238C37-2DEB-4114-8738-FA3621A28B1A}"/>
              </a:ext>
            </a:extLst>
          </p:cNvPr>
          <p:cNvSpPr txBox="1"/>
          <p:nvPr/>
        </p:nvSpPr>
        <p:spPr>
          <a:xfrm>
            <a:off x="6786867" y="5695969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SCSI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3DFC6A-D905-4E9F-81BB-E1AEB727B554}"/>
              </a:ext>
            </a:extLst>
          </p:cNvPr>
          <p:cNvSpPr txBox="1"/>
          <p:nvPr/>
        </p:nvSpPr>
        <p:spPr>
          <a:xfrm>
            <a:off x="8330676" y="5710358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Thunderbolt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ADF637-7656-46AF-9A30-5CA8723829E9}"/>
              </a:ext>
            </a:extLst>
          </p:cNvPr>
          <p:cNvSpPr txBox="1"/>
          <p:nvPr/>
        </p:nvSpPr>
        <p:spPr>
          <a:xfrm>
            <a:off x="7328144" y="569869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Graphics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AB3A908-D903-4A27-8AC6-036AC5057485}"/>
              </a:ext>
            </a:extLst>
          </p:cNvPr>
          <p:cNvSpPr txBox="1"/>
          <p:nvPr/>
        </p:nvSpPr>
        <p:spPr>
          <a:xfrm>
            <a:off x="8379721" y="508421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PCI</a:t>
            </a: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9116E387-3551-4694-9284-874C8E7DFA53}"/>
              </a:ext>
            </a:extLst>
          </p:cNvPr>
          <p:cNvSpPr/>
          <p:nvPr/>
        </p:nvSpPr>
        <p:spPr>
          <a:xfrm>
            <a:off x="2485984" y="1192821"/>
            <a:ext cx="2394453" cy="4459699"/>
          </a:xfrm>
          <a:custGeom>
            <a:avLst/>
            <a:gdLst>
              <a:gd name="connsiteX0" fmla="*/ 416848 w 2394453"/>
              <a:gd name="connsiteY0" fmla="*/ 0 h 4459699"/>
              <a:gd name="connsiteX1" fmla="*/ 1512286 w 2394453"/>
              <a:gd name="connsiteY1" fmla="*/ 1153705 h 4459699"/>
              <a:gd name="connsiteX2" fmla="*/ 2123017 w 2394453"/>
              <a:gd name="connsiteY2" fmla="*/ 1929305 h 4459699"/>
              <a:gd name="connsiteX3" fmla="*/ 2355677 w 2394453"/>
              <a:gd name="connsiteY3" fmla="*/ 2346190 h 4459699"/>
              <a:gd name="connsiteX4" fmla="*/ 2394453 w 2394453"/>
              <a:gd name="connsiteY4" fmla="*/ 2627345 h 4459699"/>
              <a:gd name="connsiteX5" fmla="*/ 2171488 w 2394453"/>
              <a:gd name="connsiteY5" fmla="*/ 2995755 h 4459699"/>
              <a:gd name="connsiteX6" fmla="*/ 1405651 w 2394453"/>
              <a:gd name="connsiteY6" fmla="*/ 3606540 h 4459699"/>
              <a:gd name="connsiteX7" fmla="*/ 0 w 2394453"/>
              <a:gd name="connsiteY7" fmla="*/ 4459699 h 445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4453" h="4459699">
                <a:moveTo>
                  <a:pt x="416848" y="0"/>
                </a:moveTo>
                <a:lnTo>
                  <a:pt x="1512286" y="1153705"/>
                </a:lnTo>
                <a:lnTo>
                  <a:pt x="2123017" y="1929305"/>
                </a:lnTo>
                <a:lnTo>
                  <a:pt x="2355677" y="2346190"/>
                </a:lnTo>
                <a:lnTo>
                  <a:pt x="2394453" y="2627345"/>
                </a:lnTo>
                <a:lnTo>
                  <a:pt x="2171488" y="2995755"/>
                </a:lnTo>
                <a:lnTo>
                  <a:pt x="1405651" y="3606540"/>
                </a:lnTo>
                <a:lnTo>
                  <a:pt x="0" y="4459699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531B0FD-5B1D-4347-BE4F-9DFD219191EA}"/>
              </a:ext>
            </a:extLst>
          </p:cNvPr>
          <p:cNvSpPr/>
          <p:nvPr/>
        </p:nvSpPr>
        <p:spPr>
          <a:xfrm flipH="1">
            <a:off x="6995992" y="1102846"/>
            <a:ext cx="2394453" cy="4459699"/>
          </a:xfrm>
          <a:custGeom>
            <a:avLst/>
            <a:gdLst>
              <a:gd name="connsiteX0" fmla="*/ 416848 w 2394453"/>
              <a:gd name="connsiteY0" fmla="*/ 0 h 4459699"/>
              <a:gd name="connsiteX1" fmla="*/ 1512286 w 2394453"/>
              <a:gd name="connsiteY1" fmla="*/ 1153705 h 4459699"/>
              <a:gd name="connsiteX2" fmla="*/ 2123017 w 2394453"/>
              <a:gd name="connsiteY2" fmla="*/ 1929305 h 4459699"/>
              <a:gd name="connsiteX3" fmla="*/ 2355677 w 2394453"/>
              <a:gd name="connsiteY3" fmla="*/ 2346190 h 4459699"/>
              <a:gd name="connsiteX4" fmla="*/ 2394453 w 2394453"/>
              <a:gd name="connsiteY4" fmla="*/ 2627345 h 4459699"/>
              <a:gd name="connsiteX5" fmla="*/ 2171488 w 2394453"/>
              <a:gd name="connsiteY5" fmla="*/ 2995755 h 4459699"/>
              <a:gd name="connsiteX6" fmla="*/ 1405651 w 2394453"/>
              <a:gd name="connsiteY6" fmla="*/ 3606540 h 4459699"/>
              <a:gd name="connsiteX7" fmla="*/ 0 w 2394453"/>
              <a:gd name="connsiteY7" fmla="*/ 4459699 h 445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4453" h="4459699">
                <a:moveTo>
                  <a:pt x="416848" y="0"/>
                </a:moveTo>
                <a:lnTo>
                  <a:pt x="1512286" y="1153705"/>
                </a:lnTo>
                <a:lnTo>
                  <a:pt x="2123017" y="1929305"/>
                </a:lnTo>
                <a:lnTo>
                  <a:pt x="2355677" y="2346190"/>
                </a:lnTo>
                <a:lnTo>
                  <a:pt x="2394453" y="2627345"/>
                </a:lnTo>
                <a:lnTo>
                  <a:pt x="2171488" y="2995755"/>
                </a:lnTo>
                <a:lnTo>
                  <a:pt x="1405651" y="3606540"/>
                </a:lnTo>
                <a:lnTo>
                  <a:pt x="0" y="4459699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C282C5D-76AF-4CCF-A688-C746BD6157F1}"/>
              </a:ext>
            </a:extLst>
          </p:cNvPr>
          <p:cNvCxnSpPr/>
          <p:nvPr/>
        </p:nvCxnSpPr>
        <p:spPr>
          <a:xfrm>
            <a:off x="4495338" y="2724631"/>
            <a:ext cx="2759884" cy="299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EB83ADA-7E9F-4F81-9DC1-F38F8EF32F51}"/>
              </a:ext>
            </a:extLst>
          </p:cNvPr>
          <p:cNvCxnSpPr/>
          <p:nvPr/>
        </p:nvCxnSpPr>
        <p:spPr>
          <a:xfrm>
            <a:off x="1692622" y="4794103"/>
            <a:ext cx="7075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4C81C35B-7B97-485A-8160-A8A1F1ED349C}"/>
              </a:ext>
            </a:extLst>
          </p:cNvPr>
          <p:cNvSpPr txBox="1"/>
          <p:nvPr/>
        </p:nvSpPr>
        <p:spPr>
          <a:xfrm>
            <a:off x="1893778" y="4832883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3366FF"/>
                </a:solidFill>
                <a:latin typeface="Gill Sans Light"/>
                <a:ea typeface="Gill Sans" charset="0"/>
                <a:cs typeface="Gill Sans" charset="0"/>
              </a:rPr>
              <a:t>Hardware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01729B-5551-463D-93E0-00D98612DFD9}"/>
              </a:ext>
            </a:extLst>
          </p:cNvPr>
          <p:cNvSpPr txBox="1"/>
          <p:nvPr/>
        </p:nvSpPr>
        <p:spPr>
          <a:xfrm>
            <a:off x="1893778" y="4284977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3366FF"/>
                </a:solidFill>
                <a:latin typeface="Gill Sans Light"/>
                <a:ea typeface="Gill Sans" charset="0"/>
                <a:cs typeface="Gill Sans" charset="0"/>
              </a:rPr>
              <a:t>Software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0B2D20-2CA4-4378-BAEF-8609E7EB0E14}"/>
              </a:ext>
            </a:extLst>
          </p:cNvPr>
          <p:cNvSpPr txBox="1"/>
          <p:nvPr/>
        </p:nvSpPr>
        <p:spPr>
          <a:xfrm>
            <a:off x="3176409" y="367182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System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729114-E826-4F02-8CBB-CF2D39BA46BC}"/>
              </a:ext>
            </a:extLst>
          </p:cNvPr>
          <p:cNvSpPr txBox="1"/>
          <p:nvPr/>
        </p:nvSpPr>
        <p:spPr>
          <a:xfrm>
            <a:off x="3175201" y="3123917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User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3CC41D6-A86E-41CF-817C-928E49CCDB5D}"/>
              </a:ext>
            </a:extLst>
          </p:cNvPr>
          <p:cNvCxnSpPr/>
          <p:nvPr/>
        </p:nvCxnSpPr>
        <p:spPr>
          <a:xfrm>
            <a:off x="2919269" y="3651933"/>
            <a:ext cx="251440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F0481E4-6AA3-4765-9FDC-894C1D00C498}"/>
              </a:ext>
            </a:extLst>
          </p:cNvPr>
          <p:cNvSpPr txBox="1"/>
          <p:nvPr/>
        </p:nvSpPr>
        <p:spPr>
          <a:xfrm>
            <a:off x="7389530" y="287014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OS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64AD0D-C5C6-4F04-B487-1F3EFC5A8232}"/>
              </a:ext>
            </a:extLst>
          </p:cNvPr>
          <p:cNvSpPr txBox="1"/>
          <p:nvPr/>
        </p:nvSpPr>
        <p:spPr>
          <a:xfrm>
            <a:off x="7783418" y="2220998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Application / Service</a:t>
            </a:r>
          </a:p>
        </p:txBody>
      </p:sp>
    </p:spTree>
    <p:extLst>
      <p:ext uri="{BB962C8B-B14F-4D97-AF65-F5344CB8AC3E}">
        <p14:creationId xmlns:p14="http://schemas.microsoft.com/office/powerpoint/2010/main" val="309348221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5468</Words>
  <Application>Microsoft Office PowerPoint</Application>
  <PresentationFormat>Widescreen</PresentationFormat>
  <Paragraphs>953</Paragraphs>
  <Slides>72</Slides>
  <Notes>71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9" baseType="lpstr">
      <vt:lpstr>Arial</vt:lpstr>
      <vt:lpstr>Comic Sans MS</vt:lpstr>
      <vt:lpstr>Consolas</vt:lpstr>
      <vt:lpstr>Courier</vt:lpstr>
      <vt:lpstr>Gill Sans</vt:lpstr>
      <vt:lpstr>Gill Sans Light</vt:lpstr>
      <vt:lpstr>Office</vt:lpstr>
      <vt:lpstr>CS162 Operating Systems and Systems Programming Lecture 4  Abstractions 2: Files and I/O A quick programmer’s viewpoint</vt:lpstr>
      <vt:lpstr>Goals for Today: The File Abstraction</vt:lpstr>
      <vt:lpstr>Recall: Synchronization between threads</vt:lpstr>
      <vt:lpstr>Recall: Processes</vt:lpstr>
      <vt:lpstr>Recall: Creating Processes</vt:lpstr>
      <vt:lpstr>Recall: Start new Program with exec</vt:lpstr>
      <vt:lpstr>Starting New Program (for instance in Shell)</vt:lpstr>
      <vt:lpstr>Recall: UNIX System Structure</vt:lpstr>
      <vt:lpstr>Recall: System Calls (“Syscalls”)</vt:lpstr>
      <vt:lpstr>Recall: OS Library Issues Syscalls</vt:lpstr>
      <vt:lpstr>What does pthread stand for?</vt:lpstr>
      <vt:lpstr>Unix/POSIX Idea: Everything is a “File”</vt:lpstr>
      <vt:lpstr>The File System Abstraction</vt:lpstr>
      <vt:lpstr>Connecting Processes, File Systems, and Users</vt:lpstr>
      <vt:lpstr>I/O and Storage Layers</vt:lpstr>
      <vt:lpstr>Today: The File Abstraction</vt:lpstr>
      <vt:lpstr>C High-Level File API – Streams</vt:lpstr>
      <vt:lpstr>C API Standard Streams – stdio.h</vt:lpstr>
      <vt:lpstr>C High-Level File API</vt:lpstr>
      <vt:lpstr>C Streams: Char-by-Char I/O</vt:lpstr>
      <vt:lpstr>C High-Level File API</vt:lpstr>
      <vt:lpstr>C Streams: Block-by-Block I/O</vt:lpstr>
      <vt:lpstr>Aside: System Programming</vt:lpstr>
      <vt:lpstr>C High-Level File API: Positioning The Pointer</vt:lpstr>
      <vt:lpstr>Today: The File Abstraction</vt:lpstr>
      <vt:lpstr>Key Unix I/O Design Concepts</vt:lpstr>
      <vt:lpstr>Low-Level File I/O: The RAW system-call interface</vt:lpstr>
      <vt:lpstr>C Low-Level (pre-opened) Standard Descriptors</vt:lpstr>
      <vt:lpstr>Low-Level File API</vt:lpstr>
      <vt:lpstr>Example: lowio.c</vt:lpstr>
      <vt:lpstr>POSIX I/O: Design Patterns</vt:lpstr>
      <vt:lpstr>POSIX I/O: Kernel Buffering</vt:lpstr>
      <vt:lpstr>Low-Level I/O: Other Operations</vt:lpstr>
      <vt:lpstr>Today: The File Abstraction</vt:lpstr>
      <vt:lpstr>High-Level vs. Low-Level File API</vt:lpstr>
      <vt:lpstr>High-Level vs. Low-Level File API</vt:lpstr>
      <vt:lpstr>What’s in a FILE?</vt:lpstr>
      <vt:lpstr>FILE Buffering</vt:lpstr>
      <vt:lpstr>Example</vt:lpstr>
      <vt:lpstr>Example</vt:lpstr>
      <vt:lpstr>Writing Correct Code with FILE</vt:lpstr>
      <vt:lpstr>Why Buffer in Userspace? Overhead!</vt:lpstr>
      <vt:lpstr>Why Buffer in Userspace? Functionality!</vt:lpstr>
      <vt:lpstr>Today: The File Abstraction</vt:lpstr>
      <vt:lpstr>I/O and Storage Layers</vt:lpstr>
      <vt:lpstr>State Maintained by the Kernel</vt:lpstr>
      <vt:lpstr>What’s in an Open File Description?</vt:lpstr>
      <vt:lpstr>Abstract Representation of a Process</vt:lpstr>
      <vt:lpstr>Abstract Representation of a Process</vt:lpstr>
      <vt:lpstr>Abstract Representation of a Process</vt:lpstr>
      <vt:lpstr>Abstract Representation of a Process</vt:lpstr>
      <vt:lpstr>Instead of Closing, let’s fork()!</vt:lpstr>
      <vt:lpstr>Open File Description is Aliased</vt:lpstr>
      <vt:lpstr>Open File Description is Aliased</vt:lpstr>
      <vt:lpstr>Open File Description is Aliased</vt:lpstr>
      <vt:lpstr>File Descriptor is Copied</vt:lpstr>
      <vt:lpstr>File Descriptor is Copied</vt:lpstr>
      <vt:lpstr>Why is Aliasing the Open File Description a Good Idea?</vt:lpstr>
      <vt:lpstr>Example: Shared Terminal Emulator</vt:lpstr>
      <vt:lpstr>Example: Shared Terminal Emulator</vt:lpstr>
      <vt:lpstr>Other Examples</vt:lpstr>
      <vt:lpstr>Other Syscalls: dup and dup2</vt:lpstr>
      <vt:lpstr>Today: The File Abstraction</vt:lpstr>
      <vt:lpstr>Don’t fork() in a process that already has multiple threads</vt:lpstr>
      <vt:lpstr>fork() in Multithreaded Processes</vt:lpstr>
      <vt:lpstr>Possible Problems with Multithreaded fork()</vt:lpstr>
      <vt:lpstr>Don’t carelessly mix low-level and high-level file I/O</vt:lpstr>
      <vt:lpstr>Avoid Mixing FILE* and File Descriptors</vt:lpstr>
      <vt:lpstr>Be careful with fork() and FILE*</vt:lpstr>
      <vt:lpstr>Be Careful Using fork() with FILE*</vt:lpstr>
      <vt:lpstr>Be Careful Using fork() with FILE*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2021-01-29T00:04:24Z</dcterms:created>
  <dcterms:modified xsi:type="dcterms:W3CDTF">2021-01-29T00:04:39Z</dcterms:modified>
</cp:coreProperties>
</file>