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256" r:id="rId2"/>
    <p:sldId id="751" r:id="rId3"/>
    <p:sldId id="684" r:id="rId4"/>
    <p:sldId id="691" r:id="rId5"/>
    <p:sldId id="697" r:id="rId6"/>
    <p:sldId id="748" r:id="rId7"/>
    <p:sldId id="749" r:id="rId8"/>
    <p:sldId id="752" r:id="rId9"/>
    <p:sldId id="753" r:id="rId10"/>
    <p:sldId id="756" r:id="rId11"/>
    <p:sldId id="755" r:id="rId12"/>
    <p:sldId id="757" r:id="rId13"/>
    <p:sldId id="758" r:id="rId14"/>
    <p:sldId id="759" r:id="rId15"/>
    <p:sldId id="760" r:id="rId16"/>
    <p:sldId id="761" r:id="rId17"/>
    <p:sldId id="762" r:id="rId18"/>
    <p:sldId id="763" r:id="rId19"/>
    <p:sldId id="764" r:id="rId20"/>
    <p:sldId id="765" r:id="rId21"/>
    <p:sldId id="766" r:id="rId22"/>
    <p:sldId id="767" r:id="rId23"/>
    <p:sldId id="769" r:id="rId24"/>
    <p:sldId id="768" r:id="rId25"/>
    <p:sldId id="819" r:id="rId26"/>
    <p:sldId id="820" r:id="rId27"/>
    <p:sldId id="821" r:id="rId28"/>
    <p:sldId id="822" r:id="rId29"/>
    <p:sldId id="823" r:id="rId30"/>
    <p:sldId id="824" r:id="rId31"/>
    <p:sldId id="825" r:id="rId32"/>
    <p:sldId id="826" r:id="rId33"/>
    <p:sldId id="827" r:id="rId34"/>
    <p:sldId id="828" r:id="rId35"/>
    <p:sldId id="829" r:id="rId36"/>
    <p:sldId id="830" r:id="rId37"/>
    <p:sldId id="831" r:id="rId38"/>
    <p:sldId id="832" r:id="rId39"/>
    <p:sldId id="833" r:id="rId40"/>
    <p:sldId id="834" r:id="rId41"/>
    <p:sldId id="770" r:id="rId42"/>
    <p:sldId id="772" r:id="rId43"/>
    <p:sldId id="773" r:id="rId44"/>
    <p:sldId id="775" r:id="rId45"/>
    <p:sldId id="774" r:id="rId46"/>
    <p:sldId id="776" r:id="rId47"/>
    <p:sldId id="777" r:id="rId48"/>
    <p:sldId id="778" r:id="rId49"/>
    <p:sldId id="780" r:id="rId50"/>
    <p:sldId id="781" r:id="rId51"/>
    <p:sldId id="783" r:id="rId52"/>
    <p:sldId id="784" r:id="rId53"/>
    <p:sldId id="790" r:id="rId54"/>
    <p:sldId id="816" r:id="rId55"/>
    <p:sldId id="791" r:id="rId56"/>
    <p:sldId id="792" r:id="rId57"/>
    <p:sldId id="793" r:id="rId58"/>
    <p:sldId id="794" r:id="rId59"/>
    <p:sldId id="795" r:id="rId60"/>
    <p:sldId id="796" r:id="rId61"/>
    <p:sldId id="797" r:id="rId62"/>
    <p:sldId id="798" r:id="rId63"/>
    <p:sldId id="799" r:id="rId64"/>
    <p:sldId id="800" r:id="rId65"/>
    <p:sldId id="803" r:id="rId66"/>
    <p:sldId id="804" r:id="rId67"/>
    <p:sldId id="805" r:id="rId68"/>
    <p:sldId id="801" r:id="rId69"/>
    <p:sldId id="802" r:id="rId70"/>
    <p:sldId id="806" r:id="rId71"/>
    <p:sldId id="807" r:id="rId72"/>
    <p:sldId id="812" r:id="rId73"/>
    <p:sldId id="813" r:id="rId74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18623"/>
    <a:srgbClr val="9E7800"/>
    <a:srgbClr val="C49500"/>
    <a:srgbClr val="F430AB"/>
    <a:srgbClr val="E6E703"/>
    <a:srgbClr val="72AAAE"/>
    <a:srgbClr val="2A40E2"/>
    <a:srgbClr val="233AE1"/>
    <a:srgbClr val="1C31CA"/>
    <a:srgbClr val="728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76307" autoAdjust="0"/>
  </p:normalViewPr>
  <p:slideViewPr>
    <p:cSldViewPr>
      <p:cViewPr varScale="1">
        <p:scale>
          <a:sx n="88" d="100"/>
          <a:sy n="88" d="100"/>
        </p:scale>
        <p:origin x="172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77495" y="6956426"/>
            <a:ext cx="8478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95" tIns="46988" rIns="92295" bIns="46988">
            <a:spAutoFit/>
          </a:bodyPr>
          <a:lstStyle/>
          <a:p>
            <a:pPr algn="ctr" defTabSz="917376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376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62593" y="6956426"/>
            <a:ext cx="8776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95" tIns="46988" rIns="92295" bIns="46988">
            <a:spAutoFit/>
          </a:bodyPr>
          <a:lstStyle/>
          <a:p>
            <a:pPr algn="ctr" defTabSz="917376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376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4" y="3475040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0" tIns="46988" rIns="95650" bIns="46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913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4482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28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63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08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39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6676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90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423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2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176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812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99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448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446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014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9994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23246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599334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55273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2118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57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85413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7081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01423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48332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03995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3060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696256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72231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0380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2414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91703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26152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653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641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4983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27259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143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08776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183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1175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08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651561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5618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131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1306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155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3314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0445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09340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6211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2792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149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1583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6123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31722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523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51591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46320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4511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2927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5882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2821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243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5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9817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56048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7663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83038" y="8763000"/>
            <a:ext cx="3038475" cy="4095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DAEA246-AA45-9741-BAF0-58C69264CAE3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26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96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8382000" y="6550025"/>
            <a:ext cx="888045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3.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79358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1/26/20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320374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UCB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s.opengroup.org/onlinepubs/7908799/xsh/pthread_exit.htm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295400"/>
            <a:ext cx="78486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3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Abstractions 1: Threads and Processes</a:t>
            </a:r>
            <a:br>
              <a:rPr lang="en-US" sz="3000" dirty="0"/>
            </a:br>
            <a:r>
              <a:rPr lang="en-US" sz="3000" dirty="0"/>
              <a:t>A quick, programmer’s viewpoint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91B1-BB2F-4740-9F61-951C52C4E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Multiprocessing vs. Multiprogramming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746E6F-47CA-4455-97E8-FA27829A6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32" y="898784"/>
            <a:ext cx="10515600" cy="2541102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Some Definitions: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Multiprocessing: Multiple CPUs(cores)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Multiprogramming: Multiple jobs/processes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Multithreading: Multiple threads/processes</a:t>
            </a: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sz="1400" dirty="0">
              <a:ea typeface="Gulim" panose="020B0600000101010101" pitchFamily="34" charset="-127"/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What does it mean to run two threads concurrently?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Scheduler is free to run threads in any order and interleaving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ea typeface="Gulim" panose="020B0600000101010101" pitchFamily="34" charset="-127"/>
                <a:sym typeface="Symbol" panose="05050102010706020507" pitchFamily="18" charset="2"/>
              </a:rPr>
              <a:t>Thread may run to completion or time-slice in big chunks or small chunks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endParaRPr lang="en-US" altLang="ko-KR" dirty="0">
              <a:ea typeface="Gulim" panose="020B0600000101010101" pitchFamily="34" charset="-127"/>
              <a:sym typeface="Symbol" panose="05050102010706020507" pitchFamily="18" charset="2"/>
            </a:endParaRPr>
          </a:p>
        </p:txBody>
      </p:sp>
      <p:grpSp>
        <p:nvGrpSpPr>
          <p:cNvPr id="7" name="Group 70">
            <a:extLst>
              <a:ext uri="{FF2B5EF4-FFF2-40B4-BE49-F238E27FC236}">
                <a16:creationId xmlns:a16="http://schemas.microsoft.com/office/drawing/2014/main" id="{82AC1611-4C44-4092-A0AC-E8C473373331}"/>
              </a:ext>
            </a:extLst>
          </p:cNvPr>
          <p:cNvGrpSpPr>
            <a:grpSpLocks/>
          </p:cNvGrpSpPr>
          <p:nvPr/>
        </p:nvGrpSpPr>
        <p:grpSpPr bwMode="auto">
          <a:xfrm>
            <a:off x="1089468" y="3001736"/>
            <a:ext cx="8551987" cy="1295400"/>
            <a:chOff x="252" y="3264"/>
            <a:chExt cx="5124" cy="816"/>
          </a:xfrm>
        </p:grpSpPr>
        <p:grpSp>
          <p:nvGrpSpPr>
            <p:cNvPr id="8" name="Group 62">
              <a:extLst>
                <a:ext uri="{FF2B5EF4-FFF2-40B4-BE49-F238E27FC236}">
                  <a16:creationId xmlns:a16="http://schemas.microsoft.com/office/drawing/2014/main" id="{B3A52AEC-1024-4267-8DA7-3EE2999E76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3264"/>
              <a:ext cx="2640" cy="252"/>
              <a:chOff x="2208" y="3105"/>
              <a:chExt cx="2640" cy="252"/>
            </a:xfrm>
          </p:grpSpPr>
          <p:sp>
            <p:nvSpPr>
              <p:cNvPr id="34" name="Line 10">
                <a:extLst>
                  <a:ext uri="{FF2B5EF4-FFF2-40B4-BE49-F238E27FC236}">
                    <a16:creationId xmlns:a16="http://schemas.microsoft.com/office/drawing/2014/main" id="{E8E79163-B2ED-4E93-B0F6-352BE6272F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3345"/>
                <a:ext cx="672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5" name="Line 11">
                <a:extLst>
                  <a:ext uri="{FF2B5EF4-FFF2-40B4-BE49-F238E27FC236}">
                    <a16:creationId xmlns:a16="http://schemas.microsoft.com/office/drawing/2014/main" id="{86C81138-499A-405D-B342-0AD5E804C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3345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6" name="Line 14">
                <a:extLst>
                  <a:ext uri="{FF2B5EF4-FFF2-40B4-BE49-F238E27FC236}">
                    <a16:creationId xmlns:a16="http://schemas.microsoft.com/office/drawing/2014/main" id="{E61DBFDF-3B7C-47DA-829E-BF6F81889D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3345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7" name="Text Box 20">
                <a:extLst>
                  <a:ext uri="{FF2B5EF4-FFF2-40B4-BE49-F238E27FC236}">
                    <a16:creationId xmlns:a16="http://schemas.microsoft.com/office/drawing/2014/main" id="{CE680F91-3E23-465C-A594-B87F8FB78F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6" y="3105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 dirty="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38" name="Text Box 21">
                <a:extLst>
                  <a:ext uri="{FF2B5EF4-FFF2-40B4-BE49-F238E27FC236}">
                    <a16:creationId xmlns:a16="http://schemas.microsoft.com/office/drawing/2014/main" id="{28FCEFEA-BFAB-4362-81A1-ACE8563306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3" y="3105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39" name="Text Box 22">
                <a:extLst>
                  <a:ext uri="{FF2B5EF4-FFF2-40B4-BE49-F238E27FC236}">
                    <a16:creationId xmlns:a16="http://schemas.microsoft.com/office/drawing/2014/main" id="{5893F24A-6994-48A7-8909-676D285813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2" y="3105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</p:grpSp>
        <p:grpSp>
          <p:nvGrpSpPr>
            <p:cNvPr id="9" name="Group 63">
              <a:extLst>
                <a:ext uri="{FF2B5EF4-FFF2-40B4-BE49-F238E27FC236}">
                  <a16:creationId xmlns:a16="http://schemas.microsoft.com/office/drawing/2014/main" id="{496FDDAD-C238-4FF4-9E3C-DA7DF9B90E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3600"/>
              <a:ext cx="3216" cy="358"/>
              <a:chOff x="2256" y="3552"/>
              <a:chExt cx="3216" cy="358"/>
            </a:xfrm>
          </p:grpSpPr>
          <p:sp>
            <p:nvSpPr>
              <p:cNvPr id="12" name="Line 24">
                <a:extLst>
                  <a:ext uri="{FF2B5EF4-FFF2-40B4-BE49-F238E27FC236}">
                    <a16:creationId xmlns:a16="http://schemas.microsoft.com/office/drawing/2014/main" id="{9F334408-3FAD-47EA-A5DA-148CAC90BA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3" name="Line 29">
                <a:extLst>
                  <a:ext uri="{FF2B5EF4-FFF2-40B4-BE49-F238E27FC236}">
                    <a16:creationId xmlns:a16="http://schemas.microsoft.com/office/drawing/2014/main" id="{C285BF9A-C3E6-4211-8AE1-2598DD3C3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4" name="Text Box 31">
                <a:extLst>
                  <a:ext uri="{FF2B5EF4-FFF2-40B4-BE49-F238E27FC236}">
                    <a16:creationId xmlns:a16="http://schemas.microsoft.com/office/drawing/2014/main" id="{725345EC-2FA9-4C11-BB10-5C2B491BB9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0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15" name="Line 35">
                <a:extLst>
                  <a:ext uri="{FF2B5EF4-FFF2-40B4-BE49-F238E27FC236}">
                    <a16:creationId xmlns:a16="http://schemas.microsoft.com/office/drawing/2014/main" id="{33DBB8EF-CCDA-45A6-9C86-39DEDC98A6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6" name="Line 36">
                <a:extLst>
                  <a:ext uri="{FF2B5EF4-FFF2-40B4-BE49-F238E27FC236}">
                    <a16:creationId xmlns:a16="http://schemas.microsoft.com/office/drawing/2014/main" id="{3EC84106-6335-4E12-BF22-C1A8ABACBD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7" name="Text Box 37">
                <a:extLst>
                  <a:ext uri="{FF2B5EF4-FFF2-40B4-BE49-F238E27FC236}">
                    <a16:creationId xmlns:a16="http://schemas.microsoft.com/office/drawing/2014/main" id="{BC7DD490-4BFE-4293-B51D-214077D1D0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7" y="3552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18" name="Line 39">
                <a:extLst>
                  <a:ext uri="{FF2B5EF4-FFF2-40B4-BE49-F238E27FC236}">
                    <a16:creationId xmlns:a16="http://schemas.microsoft.com/office/drawing/2014/main" id="{3C42EBFB-5831-43AD-9862-2F1D4AA379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9" name="Line 40">
                <a:extLst>
                  <a:ext uri="{FF2B5EF4-FFF2-40B4-BE49-F238E27FC236}">
                    <a16:creationId xmlns:a16="http://schemas.microsoft.com/office/drawing/2014/main" id="{5029123C-7E8E-4A6E-88FB-C817BA3A3D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90C2443D-B3DB-4428-AA38-450A898195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9" y="3552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1" name="Line 43">
                <a:extLst>
                  <a:ext uri="{FF2B5EF4-FFF2-40B4-BE49-F238E27FC236}">
                    <a16:creationId xmlns:a16="http://schemas.microsoft.com/office/drawing/2014/main" id="{2F0F49F3-8197-47BD-BBF6-9D7070CDE1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2" name="Line 44">
                <a:extLst>
                  <a:ext uri="{FF2B5EF4-FFF2-40B4-BE49-F238E27FC236}">
                    <a16:creationId xmlns:a16="http://schemas.microsoft.com/office/drawing/2014/main" id="{3130B6B0-A264-420F-B403-8FEA458E4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3" name="Text Box 45">
                <a:extLst>
                  <a:ext uri="{FF2B5EF4-FFF2-40B4-BE49-F238E27FC236}">
                    <a16:creationId xmlns:a16="http://schemas.microsoft.com/office/drawing/2014/main" id="{D59A9351-B739-4720-85C7-52B98BC198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3" y="355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24" name="Line 47">
                <a:extLst>
                  <a:ext uri="{FF2B5EF4-FFF2-40B4-BE49-F238E27FC236}">
                    <a16:creationId xmlns:a16="http://schemas.microsoft.com/office/drawing/2014/main" id="{101A9735-215F-44BC-B442-7DB6EB98D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5" name="Line 48">
                <a:extLst>
                  <a:ext uri="{FF2B5EF4-FFF2-40B4-BE49-F238E27FC236}">
                    <a16:creationId xmlns:a16="http://schemas.microsoft.com/office/drawing/2014/main" id="{6CD38781-E60B-4A49-8A30-D8F0D51FB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6" name="Text Box 49">
                <a:extLst>
                  <a:ext uri="{FF2B5EF4-FFF2-40B4-BE49-F238E27FC236}">
                    <a16:creationId xmlns:a16="http://schemas.microsoft.com/office/drawing/2014/main" id="{F156F7F3-58B6-4C46-AA16-62E9F69622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8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7" name="Line 51">
                <a:extLst>
                  <a:ext uri="{FF2B5EF4-FFF2-40B4-BE49-F238E27FC236}">
                    <a16:creationId xmlns:a16="http://schemas.microsoft.com/office/drawing/2014/main" id="{CEC41849-1647-4B49-8972-735DBFBF5C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8" name="Line 52">
                <a:extLst>
                  <a:ext uri="{FF2B5EF4-FFF2-40B4-BE49-F238E27FC236}">
                    <a16:creationId xmlns:a16="http://schemas.microsoft.com/office/drawing/2014/main" id="{2B15F318-EABF-4D73-BDE6-3DAE8473A2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9" name="Text Box 53">
                <a:extLst>
                  <a:ext uri="{FF2B5EF4-FFF2-40B4-BE49-F238E27FC236}">
                    <a16:creationId xmlns:a16="http://schemas.microsoft.com/office/drawing/2014/main" id="{A696D64A-A9FE-4F4B-9FC8-54982C75A3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5" y="355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30" name="Line 55">
                <a:extLst>
                  <a:ext uri="{FF2B5EF4-FFF2-40B4-BE49-F238E27FC236}">
                    <a16:creationId xmlns:a16="http://schemas.microsoft.com/office/drawing/2014/main" id="{B4C11D18-E156-4DDE-B574-2254BD807D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3814"/>
                <a:ext cx="912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1" name="Line 56">
                <a:extLst>
                  <a:ext uri="{FF2B5EF4-FFF2-40B4-BE49-F238E27FC236}">
                    <a16:creationId xmlns:a16="http://schemas.microsoft.com/office/drawing/2014/main" id="{0757A0A5-7DFB-4235-9965-18224326E6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2" name="Text Box 57">
                <a:extLst>
                  <a:ext uri="{FF2B5EF4-FFF2-40B4-BE49-F238E27FC236}">
                    <a16:creationId xmlns:a16="http://schemas.microsoft.com/office/drawing/2014/main" id="{38CD0B62-52C8-436F-AA9A-6DE5E517ED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4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33" name="Line 58">
                <a:extLst>
                  <a:ext uri="{FF2B5EF4-FFF2-40B4-BE49-F238E27FC236}">
                    <a16:creationId xmlns:a16="http://schemas.microsoft.com/office/drawing/2014/main" id="{6CAE0BA5-CCE9-4C61-B729-287CA3C810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4" y="3713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</p:grpSp>
        <p:sp>
          <p:nvSpPr>
            <p:cNvPr id="10" name="AutoShape 65">
              <a:extLst>
                <a:ext uri="{FF2B5EF4-FFF2-40B4-BE49-F238E27FC236}">
                  <a16:creationId xmlns:a16="http://schemas.microsoft.com/office/drawing/2014/main" id="{4BE45AFD-07B3-4BA0-933D-20633959F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4" y="3360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000">
                <a:latin typeface="+mn-lt"/>
              </a:endParaRPr>
            </a:p>
          </p:txBody>
        </p:sp>
        <p:sp>
          <p:nvSpPr>
            <p:cNvPr id="11" name="Text Box 66">
              <a:extLst>
                <a:ext uri="{FF2B5EF4-FFF2-40B4-BE49-F238E27FC236}">
                  <a16:creationId xmlns:a16="http://schemas.microsoft.com/office/drawing/2014/main" id="{7D9B5551-5211-4B1E-BEC5-BFF25A4CC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" y="3604"/>
              <a:ext cx="138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000" dirty="0">
                  <a:latin typeface="+mn-lt"/>
                  <a:ea typeface="Gulim" panose="020B0600000101010101" pitchFamily="34" charset="-127"/>
                </a:rPr>
                <a:t>Multiprogramming</a:t>
              </a:r>
            </a:p>
          </p:txBody>
        </p:sp>
      </p:grpSp>
      <p:grpSp>
        <p:nvGrpSpPr>
          <p:cNvPr id="40" name="Group 69">
            <a:extLst>
              <a:ext uri="{FF2B5EF4-FFF2-40B4-BE49-F238E27FC236}">
                <a16:creationId xmlns:a16="http://schemas.microsoft.com/office/drawing/2014/main" id="{2B619634-B157-492A-9FC8-8B3EB2FC2FA8}"/>
              </a:ext>
            </a:extLst>
          </p:cNvPr>
          <p:cNvGrpSpPr>
            <a:grpSpLocks/>
          </p:cNvGrpSpPr>
          <p:nvPr/>
        </p:nvGrpSpPr>
        <p:grpSpPr bwMode="auto">
          <a:xfrm>
            <a:off x="6159036" y="1239611"/>
            <a:ext cx="5413375" cy="1143000"/>
            <a:chOff x="396" y="2496"/>
            <a:chExt cx="3410" cy="720"/>
          </a:xfrm>
        </p:grpSpPr>
        <p:grpSp>
          <p:nvGrpSpPr>
            <p:cNvPr id="41" name="Group 61">
              <a:extLst>
                <a:ext uri="{FF2B5EF4-FFF2-40B4-BE49-F238E27FC236}">
                  <a16:creationId xmlns:a16="http://schemas.microsoft.com/office/drawing/2014/main" id="{42184955-5791-4EBF-845D-CAA9AD5BF2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496"/>
              <a:ext cx="1694" cy="636"/>
              <a:chOff x="2208" y="2448"/>
              <a:chExt cx="1694" cy="636"/>
            </a:xfrm>
          </p:grpSpPr>
          <p:sp>
            <p:nvSpPr>
              <p:cNvPr id="44" name="Text Box 4">
                <a:extLst>
                  <a:ext uri="{FF2B5EF4-FFF2-40B4-BE49-F238E27FC236}">
                    <a16:creationId xmlns:a16="http://schemas.microsoft.com/office/drawing/2014/main" id="{49C16807-919C-4345-81AB-273716BF13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448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45" name="Line 7">
                <a:extLst>
                  <a:ext uri="{FF2B5EF4-FFF2-40B4-BE49-F238E27FC236}">
                    <a16:creationId xmlns:a16="http://schemas.microsoft.com/office/drawing/2014/main" id="{F059E98F-112B-4E7D-A2EE-16DB80BE1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566"/>
                <a:ext cx="672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dirty="0"/>
              </a:p>
            </p:txBody>
          </p:sp>
          <p:sp>
            <p:nvSpPr>
              <p:cNvPr id="46" name="Text Box 5">
                <a:extLst>
                  <a:ext uri="{FF2B5EF4-FFF2-40B4-BE49-F238E27FC236}">
                    <a16:creationId xmlns:a16="http://schemas.microsoft.com/office/drawing/2014/main" id="{F98C250A-8EBA-4A40-B2C3-633426EC5A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640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47" name="Line 8">
                <a:extLst>
                  <a:ext uri="{FF2B5EF4-FFF2-40B4-BE49-F238E27FC236}">
                    <a16:creationId xmlns:a16="http://schemas.microsoft.com/office/drawing/2014/main" id="{B16D4445-8700-4DEC-850A-88098532E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736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48" name="Text Box 6">
                <a:extLst>
                  <a:ext uri="{FF2B5EF4-FFF2-40B4-BE49-F238E27FC236}">
                    <a16:creationId xmlns:a16="http://schemas.microsoft.com/office/drawing/2014/main" id="{54963A96-382F-4A3A-9619-5FA6A58A8F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83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 dirty="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49" name="Line 9">
                <a:extLst>
                  <a:ext uri="{FF2B5EF4-FFF2-40B4-BE49-F238E27FC236}">
                    <a16:creationId xmlns:a16="http://schemas.microsoft.com/office/drawing/2014/main" id="{05397BD7-43D1-4163-B67E-D466C8EAC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928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</p:grpSp>
        <p:sp>
          <p:nvSpPr>
            <p:cNvPr id="42" name="Text Box 64">
              <a:extLst>
                <a:ext uri="{FF2B5EF4-FFF2-40B4-BE49-F238E27FC236}">
                  <a16:creationId xmlns:a16="http://schemas.microsoft.com/office/drawing/2014/main" id="{3B4D935D-FFA4-4142-873E-3CA37772B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736"/>
              <a:ext cx="119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000" dirty="0">
                  <a:latin typeface="+mn-lt"/>
                  <a:ea typeface="Gulim" panose="020B0600000101010101" pitchFamily="34" charset="-127"/>
                </a:rPr>
                <a:t>Multiprocessing</a:t>
              </a:r>
            </a:p>
          </p:txBody>
        </p:sp>
        <p:sp>
          <p:nvSpPr>
            <p:cNvPr id="43" name="AutoShape 68">
              <a:extLst>
                <a:ext uri="{FF2B5EF4-FFF2-40B4-BE49-F238E27FC236}">
                  <a16:creationId xmlns:a16="http://schemas.microsoft.com/office/drawing/2014/main" id="{234789C7-B815-4083-9A59-1374A06DF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4" y="2496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0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67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0D61D-EE02-463C-A0CF-F598CDC1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is not Parallelism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E1A79-CDD9-4EB5-9112-54B101D90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143000"/>
            <a:ext cx="10566400" cy="5105400"/>
          </a:xfrm>
        </p:spPr>
        <p:txBody>
          <a:bodyPr/>
          <a:lstStyle/>
          <a:p>
            <a:r>
              <a:rPr lang="en-US" dirty="0"/>
              <a:t>Concurrency is about handling multiple things at once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Parallelism is about doing multiple things </a:t>
            </a:r>
            <a:r>
              <a:rPr lang="en-US" i="1" dirty="0"/>
              <a:t>simultaneously</a:t>
            </a:r>
            <a:endParaRPr lang="en-US" dirty="0"/>
          </a:p>
          <a:p>
            <a:endParaRPr lang="en-US" i="1" dirty="0"/>
          </a:p>
          <a:p>
            <a:r>
              <a:rPr lang="en-US" dirty="0"/>
              <a:t>Example: Two threads on a single-core system...</a:t>
            </a:r>
          </a:p>
          <a:p>
            <a:pPr lvl="1"/>
            <a:r>
              <a:rPr lang="en-US" dirty="0"/>
              <a:t>… execute concurrently …</a:t>
            </a:r>
          </a:p>
          <a:p>
            <a:pPr lvl="1"/>
            <a:r>
              <a:rPr lang="en-US" dirty="0"/>
              <a:t> … but </a:t>
            </a:r>
            <a:r>
              <a:rPr lang="en-US" i="1" dirty="0"/>
              <a:t>not</a:t>
            </a:r>
            <a:r>
              <a:rPr lang="en-US" dirty="0"/>
              <a:t> in parallel</a:t>
            </a:r>
          </a:p>
          <a:p>
            <a:pPr lvl="1"/>
            <a:endParaRPr lang="en-US" dirty="0"/>
          </a:p>
          <a:p>
            <a:r>
              <a:rPr lang="en-US" dirty="0"/>
              <a:t>Parallel =&gt; concurrent, but not the other way round!</a:t>
            </a:r>
          </a:p>
        </p:txBody>
      </p:sp>
    </p:spTree>
    <p:extLst>
      <p:ext uri="{BB962C8B-B14F-4D97-AF65-F5344CB8AC3E}">
        <p14:creationId xmlns:p14="http://schemas.microsoft.com/office/powerpoint/2010/main" val="78979358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158DE-AB1D-4277-8F56-21F9626E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Silly Example for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20F52-FCBD-473D-8C29-95849C5FA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the following program: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main() {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ComputePI</a:t>
            </a:r>
            <a:r>
              <a:rPr lang="en-US" dirty="0">
                <a:latin typeface="Consolas" panose="020B0609020204030204" pitchFamily="49" charset="0"/>
              </a:rPr>
              <a:t>(“pi.txt”);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PrintClassList</a:t>
            </a:r>
            <a:r>
              <a:rPr lang="en-US" dirty="0">
                <a:latin typeface="Consolas" panose="020B0609020204030204" pitchFamily="49" charset="0"/>
              </a:rPr>
              <a:t>(“classlist.txt”);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  <a:p>
            <a:r>
              <a:rPr lang="en-US" dirty="0"/>
              <a:t>What is the </a:t>
            </a:r>
            <a:r>
              <a:rPr lang="en-US" dirty="0" err="1"/>
              <a:t>behaviour</a:t>
            </a:r>
            <a:r>
              <a:rPr lang="en-US" dirty="0"/>
              <a:t> here?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Program would never print out class list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Why? </a:t>
            </a:r>
            <a:r>
              <a:rPr lang="en-US" dirty="0" err="1">
                <a:latin typeface="Consolas" panose="020B0609020204030204" pitchFamily="49" charset="0"/>
              </a:rPr>
              <a:t>ComputePI</a:t>
            </a:r>
            <a:r>
              <a:rPr lang="en-US" dirty="0"/>
              <a:t> would never finish</a:t>
            </a:r>
          </a:p>
        </p:txBody>
      </p:sp>
    </p:spTree>
    <p:extLst>
      <p:ext uri="{BB962C8B-B14F-4D97-AF65-F5344CB8AC3E}">
        <p14:creationId xmlns:p14="http://schemas.microsoft.com/office/powerpoint/2010/main" val="4044348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161-19BF-452A-9240-F032C00F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71884-A2B3-458A-89C9-AFC7EB048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599"/>
            <a:ext cx="10515600" cy="5224453"/>
          </a:xfrm>
        </p:spPr>
        <p:txBody>
          <a:bodyPr>
            <a:normAutofit/>
          </a:bodyPr>
          <a:lstStyle/>
          <a:p>
            <a:r>
              <a:rPr lang="en-US" dirty="0"/>
              <a:t>Version of program with threads (loose syntax):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main() {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create_thread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ComputePI</a:t>
            </a:r>
            <a:r>
              <a:rPr lang="en-US" dirty="0">
                <a:latin typeface="Consolas" panose="020B0609020204030204" pitchFamily="49" charset="0"/>
              </a:rPr>
              <a:t>, “pi.txt”);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create_thread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PrintClassList</a:t>
            </a:r>
            <a:r>
              <a:rPr lang="en-US" dirty="0">
                <a:latin typeface="Consolas" panose="020B0609020204030204" pitchFamily="49" charset="0"/>
              </a:rPr>
              <a:t>, “classlist.txt”);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</a:rPr>
              <a:t>create_thread</a:t>
            </a:r>
            <a:r>
              <a:rPr lang="en-US" dirty="0"/>
              <a:t>: Spawns a new thread running the given procedure</a:t>
            </a:r>
          </a:p>
          <a:p>
            <a:pPr lvl="1"/>
            <a:r>
              <a:rPr lang="en-US" i="1" dirty="0"/>
              <a:t>Should</a:t>
            </a:r>
            <a:r>
              <a:rPr lang="en-US" dirty="0"/>
              <a:t> behave as if another CPU is running the given procedure</a:t>
            </a:r>
            <a:br>
              <a:rPr lang="en-US" dirty="0"/>
            </a:br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Now, you would actually see the class list</a:t>
            </a:r>
          </a:p>
        </p:txBody>
      </p:sp>
    </p:spTree>
    <p:extLst>
      <p:ext uri="{BB962C8B-B14F-4D97-AF65-F5344CB8AC3E}">
        <p14:creationId xmlns:p14="http://schemas.microsoft.com/office/powerpoint/2010/main" val="23713973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4ED9-5433-47B0-9D9F-056B5BFE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Practical Motivation: Compute/IO overlap</a:t>
            </a:r>
          </a:p>
        </p:txBody>
      </p:sp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5CFCD8A6-64F1-4EC3-AD74-4C1D767B1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520" y="1012746"/>
            <a:ext cx="7266724" cy="4200561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7381C8-8B72-4BE1-BBDF-C1030439B65A}"/>
              </a:ext>
            </a:extLst>
          </p:cNvPr>
          <p:cNvSpPr txBox="1"/>
          <p:nvPr/>
        </p:nvSpPr>
        <p:spPr>
          <a:xfrm>
            <a:off x="381000" y="1358205"/>
            <a:ext cx="36581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Gill Sans Light"/>
              </a:rPr>
              <a:t>Back to Jeff Dean’s “Numbers Everyone Should Know”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D6CD-DA0D-4EDC-B0A0-37D12F267C57}"/>
              </a:ext>
            </a:extLst>
          </p:cNvPr>
          <p:cNvSpPr txBox="1"/>
          <p:nvPr/>
        </p:nvSpPr>
        <p:spPr>
          <a:xfrm>
            <a:off x="1217109" y="3802888"/>
            <a:ext cx="2816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rgbClr val="FF0000"/>
                </a:solidFill>
                <a:latin typeface="Gill Sans Light"/>
              </a:rPr>
              <a:t>Handle I/O in separate thread, avoid blocking other progress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F7FBED-E4DF-47D6-B4A8-4DB7C7605A3A}"/>
              </a:ext>
            </a:extLst>
          </p:cNvPr>
          <p:cNvSpPr/>
          <p:nvPr/>
        </p:nvSpPr>
        <p:spPr>
          <a:xfrm>
            <a:off x="4309730" y="4087988"/>
            <a:ext cx="6783572" cy="9994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3424735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C729-63D4-472D-991D-2EAE51A85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Mask I/O Latency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BDC3C-5AEB-43BF-B8B0-A950D5655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10515600" cy="4724400"/>
          </a:xfrm>
        </p:spPr>
        <p:txBody>
          <a:bodyPr/>
          <a:lstStyle/>
          <a:p>
            <a:r>
              <a:rPr lang="en-US" dirty="0"/>
              <a:t>A thread is in one of the following three states:</a:t>
            </a:r>
          </a:p>
          <a:p>
            <a:pPr lvl="1"/>
            <a:r>
              <a:rPr lang="en-US" dirty="0"/>
              <a:t>RUNNING – running</a:t>
            </a:r>
          </a:p>
          <a:p>
            <a:pPr lvl="1"/>
            <a:r>
              <a:rPr lang="en-US" dirty="0"/>
              <a:t>READY – eligible to run, but not currently running</a:t>
            </a:r>
          </a:p>
          <a:p>
            <a:pPr lvl="1"/>
            <a:r>
              <a:rPr lang="en-US" dirty="0"/>
              <a:t>BLOCKED – ineligible to run</a:t>
            </a:r>
          </a:p>
          <a:p>
            <a:pPr lvl="1"/>
            <a:endParaRPr lang="en-US" dirty="0"/>
          </a:p>
          <a:p>
            <a:r>
              <a:rPr lang="en-US" dirty="0"/>
              <a:t>If a thread is waiting for an I/O to finish, the OS marks it as BLOCKED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Once the I/O finally finishes, the OS marks it as READY</a:t>
            </a:r>
          </a:p>
        </p:txBody>
      </p:sp>
    </p:spTree>
    <p:extLst>
      <p:ext uri="{BB962C8B-B14F-4D97-AF65-F5344CB8AC3E}">
        <p14:creationId xmlns:p14="http://schemas.microsoft.com/office/powerpoint/2010/main" val="17624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C729-63D4-472D-991D-2EAE51A85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Mask I/O Latency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BDC3C-5AEB-43BF-B8B0-A950D5655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838200"/>
            <a:ext cx="10515600" cy="4803774"/>
          </a:xfrm>
        </p:spPr>
        <p:txBody>
          <a:bodyPr>
            <a:normAutofit/>
          </a:bodyPr>
          <a:lstStyle/>
          <a:p>
            <a:r>
              <a:rPr lang="en-US" dirty="0"/>
              <a:t>If no thread performs I/O: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Gill Sans Light"/>
              </a:rPr>
              <a:t>If thread 1 performs a blocking I/O operation: </a:t>
            </a:r>
          </a:p>
          <a:p>
            <a:endParaRPr lang="en-US" dirty="0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CA83DEF9-A13B-4549-86A1-BA8D2DD60DAC}"/>
              </a:ext>
            </a:extLst>
          </p:cNvPr>
          <p:cNvGrpSpPr>
            <a:grpSpLocks/>
          </p:cNvGrpSpPr>
          <p:nvPr/>
        </p:nvGrpSpPr>
        <p:grpSpPr bwMode="auto">
          <a:xfrm>
            <a:off x="3159146" y="1384298"/>
            <a:ext cx="5481638" cy="1133476"/>
            <a:chOff x="576" y="3360"/>
            <a:chExt cx="3453" cy="714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C1600037-1C3D-4275-A5BE-29D41B329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514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2ED2E87D-EB69-408D-BEE5-D8C0DBCA0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" y="3360"/>
              <a:ext cx="757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6704E74-0CAD-4E84-ABC8-D3D0C9D9D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9CE3F31-088F-41E5-AAA9-EF4B4130C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5A444EF4-525E-4D41-8191-9060A5D20F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67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800" b="0" dirty="0">
                  <a:latin typeface="Gill Sans Ligh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73471069-34E2-4241-95BA-C149A6BD6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936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ABDFF9-DC57-496E-8AB1-0B6B909DF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450161-6025-478C-AF86-11427A04E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vCPU2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AD3AB1E-E827-4C4A-907E-60FF41F537A1}"/>
              </a:ext>
            </a:extLst>
          </p:cNvPr>
          <p:cNvGrpSpPr/>
          <p:nvPr/>
        </p:nvGrpSpPr>
        <p:grpSpPr>
          <a:xfrm>
            <a:off x="3159146" y="3687341"/>
            <a:ext cx="6667779" cy="2103204"/>
            <a:chOff x="3235346" y="4024687"/>
            <a:chExt cx="6667779" cy="2103204"/>
          </a:xfrm>
        </p:grpSpPr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230A0176-C01B-4CA1-B8B1-18852E968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346" y="4995070"/>
              <a:ext cx="815975" cy="609601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98E6C90D-EE8B-438B-A702-53EA38616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1321" y="4995070"/>
              <a:ext cx="2917825" cy="60960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22" name="Text Box 11">
              <a:extLst>
                <a:ext uri="{FF2B5EF4-FFF2-40B4-BE49-F238E27FC236}">
                  <a16:creationId xmlns:a16="http://schemas.microsoft.com/office/drawing/2014/main" id="{99D78E50-FEF1-48BA-AE71-639F7C85F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2546" y="5604671"/>
              <a:ext cx="107061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800" b="0" dirty="0">
                  <a:latin typeface="Gill Sans Ligh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23" name="Line 12">
              <a:extLst>
                <a:ext uri="{FF2B5EF4-FFF2-40B4-BE49-F238E27FC236}">
                  <a16:creationId xmlns:a16="http://schemas.microsoft.com/office/drawing/2014/main" id="{13792AF1-7264-421D-B38C-4E1FDFC85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9346" y="5909471"/>
              <a:ext cx="1651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BF46D57-598E-4883-BEFF-146EDDCB6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9146" y="4995070"/>
              <a:ext cx="1104900" cy="609601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F360BD7-A476-4FCF-848B-0C559C3B9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571" y="4995070"/>
              <a:ext cx="633413" cy="60960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 Light"/>
                  <a:ea typeface="Gill Sans" charset="0"/>
                  <a:cs typeface="Gill Sans" charset="0"/>
                </a:rPr>
                <a:t>vCPU2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E56D03D-8F05-4A9D-A4F1-D87FF1827B60}"/>
                </a:ext>
              </a:extLst>
            </p:cNvPr>
            <p:cNvCxnSpPr/>
            <p:nvPr/>
          </p:nvCxnSpPr>
          <p:spPr>
            <a:xfrm flipH="1">
              <a:off x="4051322" y="4394019"/>
              <a:ext cx="271483" cy="60105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4A8C0D-B2D2-45AF-B414-5FA0D8A446F1}"/>
                </a:ext>
              </a:extLst>
            </p:cNvPr>
            <p:cNvSpPr txBox="1"/>
            <p:nvPr/>
          </p:nvSpPr>
          <p:spPr>
            <a:xfrm>
              <a:off x="4214724" y="4024687"/>
              <a:ext cx="31085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vCPU1 starts I/O operation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2E09DC87-E1DF-4BD1-A869-B45D7024E9EE}"/>
                </a:ext>
              </a:extLst>
            </p:cNvPr>
            <p:cNvCxnSpPr/>
            <p:nvPr/>
          </p:nvCxnSpPr>
          <p:spPr>
            <a:xfrm flipH="1">
              <a:off x="6959621" y="4597254"/>
              <a:ext cx="213381" cy="4167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DB46FF4-F374-4313-9351-7D0DCE023FA4}"/>
                </a:ext>
              </a:extLst>
            </p:cNvPr>
            <p:cNvSpPr txBox="1"/>
            <p:nvPr/>
          </p:nvSpPr>
          <p:spPr>
            <a:xfrm>
              <a:off x="7089534" y="4308851"/>
              <a:ext cx="2813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I/O operation completes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6583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161-19BF-452A-9240-F032C00F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Example for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71884-A2B3-458A-89C9-AFC7EB048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Version of program with threads (loose syntax):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main() {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create_thread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ReadLargeFile</a:t>
            </a:r>
            <a:r>
              <a:rPr lang="en-US" dirty="0">
                <a:latin typeface="Consolas" panose="020B0609020204030204" pitchFamily="49" charset="0"/>
              </a:rPr>
              <a:t>, “pi.txt”);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create_thread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RenderUserInterface</a:t>
            </a:r>
            <a:r>
              <a:rPr lang="en-US" dirty="0">
                <a:latin typeface="Consolas" panose="020B0609020204030204" pitchFamily="49" charset="0"/>
              </a:rPr>
              <a:t>);</a:t>
            </a:r>
          </a:p>
          <a:p>
            <a:pPr marL="4000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What is the behavior here?</a:t>
            </a:r>
          </a:p>
          <a:p>
            <a:pPr lvl="1"/>
            <a:r>
              <a:rPr lang="en-US" dirty="0"/>
              <a:t>Still respond to user input</a:t>
            </a:r>
          </a:p>
          <a:p>
            <a:pPr lvl="1"/>
            <a:r>
              <a:rPr lang="en-US" dirty="0"/>
              <a:t>While reading file in the background</a:t>
            </a:r>
          </a:p>
        </p:txBody>
      </p:sp>
    </p:spTree>
    <p:extLst>
      <p:ext uri="{BB962C8B-B14F-4D97-AF65-F5344CB8AC3E}">
        <p14:creationId xmlns:p14="http://schemas.microsoft.com/office/powerpoint/2010/main" val="1141430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98CE3-C1F2-4C0E-9661-E85EFB9D7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57217-E0D3-4259-A960-D727A2DEB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know how to compile a C program and run the executable</a:t>
            </a:r>
          </a:p>
          <a:p>
            <a:pPr lvl="1"/>
            <a:r>
              <a:rPr lang="en-US" dirty="0"/>
              <a:t>This creates a process that is executing that program</a:t>
            </a:r>
          </a:p>
          <a:p>
            <a:pPr lvl="1"/>
            <a:endParaRPr lang="en-US" dirty="0"/>
          </a:p>
          <a:p>
            <a:r>
              <a:rPr lang="en-US" dirty="0"/>
              <a:t>Initially, this new process has </a:t>
            </a:r>
            <a:r>
              <a:rPr lang="en-US" i="1" dirty="0"/>
              <a:t>one thread</a:t>
            </a:r>
            <a:r>
              <a:rPr lang="en-US" dirty="0"/>
              <a:t> in its own address space</a:t>
            </a:r>
          </a:p>
          <a:p>
            <a:pPr lvl="1"/>
            <a:r>
              <a:rPr lang="en-US" dirty="0"/>
              <a:t>With code, </a:t>
            </a:r>
            <a:r>
              <a:rPr lang="en-US" dirty="0" err="1"/>
              <a:t>globals</a:t>
            </a:r>
            <a:r>
              <a:rPr lang="en-US" dirty="0"/>
              <a:t>, etc. as specified in the executable</a:t>
            </a:r>
          </a:p>
          <a:p>
            <a:endParaRPr lang="en-US" dirty="0"/>
          </a:p>
          <a:p>
            <a:r>
              <a:rPr lang="en-US" dirty="0"/>
              <a:t>Q: How can we make a multithreaded process?</a:t>
            </a:r>
          </a:p>
          <a:p>
            <a:r>
              <a:rPr lang="en-US" dirty="0"/>
              <a:t>A: Once the process starts, it issues </a:t>
            </a:r>
            <a:r>
              <a:rPr lang="en-US" i="1" dirty="0"/>
              <a:t>system calls</a:t>
            </a:r>
            <a:r>
              <a:rPr lang="en-US" dirty="0"/>
              <a:t> to create new threads</a:t>
            </a:r>
          </a:p>
          <a:p>
            <a:pPr lvl="1"/>
            <a:r>
              <a:rPr lang="en-US" dirty="0"/>
              <a:t>These new threads are part of the process: they share its address space</a:t>
            </a:r>
          </a:p>
        </p:txBody>
      </p:sp>
    </p:spTree>
    <p:extLst>
      <p:ext uri="{BB962C8B-B14F-4D97-AF65-F5344CB8AC3E}">
        <p14:creationId xmlns:p14="http://schemas.microsoft.com/office/powerpoint/2010/main" val="638132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19FDD-7CAE-4AD6-81F0-5F182DE5C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Calls (“</a:t>
            </a:r>
            <a:r>
              <a:rPr lang="en-US" dirty="0" err="1"/>
              <a:t>Syscalls</a:t>
            </a:r>
            <a:r>
              <a:rPr lang="en-US" dirty="0"/>
              <a:t>”)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071CB8-16BB-488F-874A-03C610A00FC7}"/>
              </a:ext>
            </a:extLst>
          </p:cNvPr>
          <p:cNvSpPr/>
          <p:nvPr/>
        </p:nvSpPr>
        <p:spPr>
          <a:xfrm>
            <a:off x="5261437" y="3058839"/>
            <a:ext cx="2115555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480341-0BA6-4907-BD07-D427759EC2A2}"/>
              </a:ext>
            </a:extLst>
          </p:cNvPr>
          <p:cNvSpPr txBox="1"/>
          <p:nvPr/>
        </p:nvSpPr>
        <p:spPr>
          <a:xfrm>
            <a:off x="3793805" y="1157743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Compilers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3010AE-A54D-4C93-8F48-C0F152F9A4F8}"/>
              </a:ext>
            </a:extLst>
          </p:cNvPr>
          <p:cNvSpPr txBox="1"/>
          <p:nvPr/>
        </p:nvSpPr>
        <p:spPr>
          <a:xfrm>
            <a:off x="6514688" y="1847886"/>
            <a:ext cx="1514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Web Servers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D2276-381D-45ED-A6BE-F7A8D2C1B670}"/>
              </a:ext>
            </a:extLst>
          </p:cNvPr>
          <p:cNvSpPr txBox="1"/>
          <p:nvPr/>
        </p:nvSpPr>
        <p:spPr>
          <a:xfrm>
            <a:off x="6667088" y="1157743"/>
            <a:ext cx="1680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Web Browsers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300C6-3096-41F4-B164-E032B4CACE97}"/>
              </a:ext>
            </a:extLst>
          </p:cNvPr>
          <p:cNvSpPr txBox="1"/>
          <p:nvPr/>
        </p:nvSpPr>
        <p:spPr>
          <a:xfrm>
            <a:off x="4357158" y="195181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Databases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A46545-D1ED-4349-BE8C-C458F26021D4}"/>
              </a:ext>
            </a:extLst>
          </p:cNvPr>
          <p:cNvSpPr txBox="1"/>
          <p:nvPr/>
        </p:nvSpPr>
        <p:spPr>
          <a:xfrm>
            <a:off x="5377767" y="158160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Email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EC8882-924D-4D7B-A83A-7BDA5E0F129E}"/>
              </a:ext>
            </a:extLst>
          </p:cNvPr>
          <p:cNvSpPr txBox="1"/>
          <p:nvPr/>
        </p:nvSpPr>
        <p:spPr>
          <a:xfrm>
            <a:off x="5015272" y="973077"/>
            <a:ext cx="1937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Word Processing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0B4B3E-877F-4777-9C5E-894D52DE836F}"/>
              </a:ext>
            </a:extLst>
          </p:cNvPr>
          <p:cNvSpPr txBox="1"/>
          <p:nvPr/>
        </p:nvSpPr>
        <p:spPr>
          <a:xfrm>
            <a:off x="5261437" y="2682578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Portable OS Library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15F5F8-4B31-494E-9318-7F72BBD52929}"/>
              </a:ext>
            </a:extLst>
          </p:cNvPr>
          <p:cNvSpPr txBox="1"/>
          <p:nvPr/>
        </p:nvSpPr>
        <p:spPr>
          <a:xfrm>
            <a:off x="5545873" y="3058839"/>
            <a:ext cx="1479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Gill Sans Light"/>
                <a:ea typeface="Gill Sans" charset="0"/>
                <a:cs typeface="Gill Sans" charset="0"/>
              </a:rPr>
              <a:t>System Call </a:t>
            </a:r>
          </a:p>
          <a:p>
            <a:pPr algn="ctr"/>
            <a:r>
              <a:rPr lang="en-US" b="0" dirty="0">
                <a:solidFill>
                  <a:schemeClr val="bg1"/>
                </a:solidFill>
                <a:latin typeface="Gill Sans Light"/>
                <a:ea typeface="Gill Sans" charset="0"/>
                <a:cs typeface="Gill Sans" charset="0"/>
              </a:rPr>
              <a:t>Interface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8764D-1D0E-4A79-AD84-5DCD6174E38B}"/>
              </a:ext>
            </a:extLst>
          </p:cNvPr>
          <p:cNvSpPr txBox="1"/>
          <p:nvPr/>
        </p:nvSpPr>
        <p:spPr>
          <a:xfrm>
            <a:off x="5426255" y="3705170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Portable OS Kernel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50CCBE-F14F-4103-B48C-EA0635A35DA4}"/>
              </a:ext>
            </a:extLst>
          </p:cNvPr>
          <p:cNvSpPr txBox="1"/>
          <p:nvPr/>
        </p:nvSpPr>
        <p:spPr>
          <a:xfrm>
            <a:off x="4876338" y="4148650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Platform support,  Device Drivers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A2D474-563F-4CFF-9D92-19801CE1C824}"/>
              </a:ext>
            </a:extLst>
          </p:cNvPr>
          <p:cNvSpPr txBox="1"/>
          <p:nvPr/>
        </p:nvSpPr>
        <p:spPr>
          <a:xfrm>
            <a:off x="4476708" y="4644437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x86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FC65B8-9E05-4F52-A734-3C1CE33656A8}"/>
              </a:ext>
            </a:extLst>
          </p:cNvPr>
          <p:cNvSpPr txBox="1"/>
          <p:nvPr/>
        </p:nvSpPr>
        <p:spPr>
          <a:xfrm>
            <a:off x="7709144" y="464443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ARM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7FF77D-F3C7-4E42-9ADA-44B337DCFAF6}"/>
              </a:ext>
            </a:extLst>
          </p:cNvPr>
          <p:cNvSpPr txBox="1"/>
          <p:nvPr/>
        </p:nvSpPr>
        <p:spPr>
          <a:xfrm>
            <a:off x="5814674" y="4644437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PowerPC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8A5CEA-2533-471F-933F-28F366CDA1D7}"/>
              </a:ext>
            </a:extLst>
          </p:cNvPr>
          <p:cNvSpPr txBox="1"/>
          <p:nvPr/>
        </p:nvSpPr>
        <p:spPr>
          <a:xfrm>
            <a:off x="2758758" y="5538222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Ethernet (1Gbs/10Gbs)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E8245D-954C-4B09-9D2C-21DA0DFCBEEE}"/>
              </a:ext>
            </a:extLst>
          </p:cNvPr>
          <p:cNvSpPr txBox="1"/>
          <p:nvPr/>
        </p:nvSpPr>
        <p:spPr>
          <a:xfrm>
            <a:off x="5272803" y="5536308"/>
            <a:ext cx="175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802.11 a/g/n/ac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238C37-2DEB-4114-8738-FA3621A28B1A}"/>
              </a:ext>
            </a:extLst>
          </p:cNvPr>
          <p:cNvSpPr txBox="1"/>
          <p:nvPr/>
        </p:nvSpPr>
        <p:spPr>
          <a:xfrm>
            <a:off x="7167867" y="550752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SCSI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3DFC6A-D905-4E9F-81BB-E1AEB727B554}"/>
              </a:ext>
            </a:extLst>
          </p:cNvPr>
          <p:cNvSpPr txBox="1"/>
          <p:nvPr/>
        </p:nvSpPr>
        <p:spPr>
          <a:xfrm>
            <a:off x="8711676" y="5521912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Thunderbolt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ADF637-7656-46AF-9A30-5CA8723829E9}"/>
              </a:ext>
            </a:extLst>
          </p:cNvPr>
          <p:cNvSpPr txBox="1"/>
          <p:nvPr/>
        </p:nvSpPr>
        <p:spPr>
          <a:xfrm>
            <a:off x="7709144" y="551024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Graphics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AB3A908-D903-4A27-8AC6-036AC5057485}"/>
              </a:ext>
            </a:extLst>
          </p:cNvPr>
          <p:cNvSpPr txBox="1"/>
          <p:nvPr/>
        </p:nvSpPr>
        <p:spPr>
          <a:xfrm>
            <a:off x="8760721" y="489576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PCI</a:t>
            </a: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9116E387-3551-4694-9284-874C8E7DFA53}"/>
              </a:ext>
            </a:extLst>
          </p:cNvPr>
          <p:cNvSpPr/>
          <p:nvPr/>
        </p:nvSpPr>
        <p:spPr>
          <a:xfrm>
            <a:off x="2866984" y="1004375"/>
            <a:ext cx="2394453" cy="4459699"/>
          </a:xfrm>
          <a:custGeom>
            <a:avLst/>
            <a:gdLst>
              <a:gd name="connsiteX0" fmla="*/ 416848 w 2394453"/>
              <a:gd name="connsiteY0" fmla="*/ 0 h 4459699"/>
              <a:gd name="connsiteX1" fmla="*/ 1512286 w 2394453"/>
              <a:gd name="connsiteY1" fmla="*/ 1153705 h 4459699"/>
              <a:gd name="connsiteX2" fmla="*/ 2123017 w 2394453"/>
              <a:gd name="connsiteY2" fmla="*/ 1929305 h 4459699"/>
              <a:gd name="connsiteX3" fmla="*/ 2355677 w 2394453"/>
              <a:gd name="connsiteY3" fmla="*/ 2346190 h 4459699"/>
              <a:gd name="connsiteX4" fmla="*/ 2394453 w 2394453"/>
              <a:gd name="connsiteY4" fmla="*/ 2627345 h 4459699"/>
              <a:gd name="connsiteX5" fmla="*/ 2171488 w 2394453"/>
              <a:gd name="connsiteY5" fmla="*/ 2995755 h 4459699"/>
              <a:gd name="connsiteX6" fmla="*/ 1405651 w 2394453"/>
              <a:gd name="connsiteY6" fmla="*/ 3606540 h 4459699"/>
              <a:gd name="connsiteX7" fmla="*/ 0 w 2394453"/>
              <a:gd name="connsiteY7" fmla="*/ 4459699 h 445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4453" h="4459699">
                <a:moveTo>
                  <a:pt x="416848" y="0"/>
                </a:moveTo>
                <a:lnTo>
                  <a:pt x="1512286" y="1153705"/>
                </a:lnTo>
                <a:lnTo>
                  <a:pt x="2123017" y="1929305"/>
                </a:lnTo>
                <a:lnTo>
                  <a:pt x="2355677" y="2346190"/>
                </a:lnTo>
                <a:lnTo>
                  <a:pt x="2394453" y="2627345"/>
                </a:lnTo>
                <a:lnTo>
                  <a:pt x="2171488" y="2995755"/>
                </a:lnTo>
                <a:lnTo>
                  <a:pt x="1405651" y="3606540"/>
                </a:lnTo>
                <a:lnTo>
                  <a:pt x="0" y="4459699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531B0FD-5B1D-4347-BE4F-9DFD219191EA}"/>
              </a:ext>
            </a:extLst>
          </p:cNvPr>
          <p:cNvSpPr/>
          <p:nvPr/>
        </p:nvSpPr>
        <p:spPr>
          <a:xfrm flipH="1">
            <a:off x="7376992" y="914400"/>
            <a:ext cx="2394453" cy="4459699"/>
          </a:xfrm>
          <a:custGeom>
            <a:avLst/>
            <a:gdLst>
              <a:gd name="connsiteX0" fmla="*/ 416848 w 2394453"/>
              <a:gd name="connsiteY0" fmla="*/ 0 h 4459699"/>
              <a:gd name="connsiteX1" fmla="*/ 1512286 w 2394453"/>
              <a:gd name="connsiteY1" fmla="*/ 1153705 h 4459699"/>
              <a:gd name="connsiteX2" fmla="*/ 2123017 w 2394453"/>
              <a:gd name="connsiteY2" fmla="*/ 1929305 h 4459699"/>
              <a:gd name="connsiteX3" fmla="*/ 2355677 w 2394453"/>
              <a:gd name="connsiteY3" fmla="*/ 2346190 h 4459699"/>
              <a:gd name="connsiteX4" fmla="*/ 2394453 w 2394453"/>
              <a:gd name="connsiteY4" fmla="*/ 2627345 h 4459699"/>
              <a:gd name="connsiteX5" fmla="*/ 2171488 w 2394453"/>
              <a:gd name="connsiteY5" fmla="*/ 2995755 h 4459699"/>
              <a:gd name="connsiteX6" fmla="*/ 1405651 w 2394453"/>
              <a:gd name="connsiteY6" fmla="*/ 3606540 h 4459699"/>
              <a:gd name="connsiteX7" fmla="*/ 0 w 2394453"/>
              <a:gd name="connsiteY7" fmla="*/ 4459699 h 445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4453" h="4459699">
                <a:moveTo>
                  <a:pt x="416848" y="0"/>
                </a:moveTo>
                <a:lnTo>
                  <a:pt x="1512286" y="1153705"/>
                </a:lnTo>
                <a:lnTo>
                  <a:pt x="2123017" y="1929305"/>
                </a:lnTo>
                <a:lnTo>
                  <a:pt x="2355677" y="2346190"/>
                </a:lnTo>
                <a:lnTo>
                  <a:pt x="2394453" y="2627345"/>
                </a:lnTo>
                <a:lnTo>
                  <a:pt x="2171488" y="2995755"/>
                </a:lnTo>
                <a:lnTo>
                  <a:pt x="1405651" y="3606540"/>
                </a:lnTo>
                <a:lnTo>
                  <a:pt x="0" y="4459699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C282C5D-76AF-4CCF-A688-C746BD6157F1}"/>
              </a:ext>
            </a:extLst>
          </p:cNvPr>
          <p:cNvCxnSpPr/>
          <p:nvPr/>
        </p:nvCxnSpPr>
        <p:spPr>
          <a:xfrm>
            <a:off x="4876338" y="2536185"/>
            <a:ext cx="2759884" cy="299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EB83ADA-7E9F-4F81-9DC1-F38F8EF32F51}"/>
              </a:ext>
            </a:extLst>
          </p:cNvPr>
          <p:cNvCxnSpPr/>
          <p:nvPr/>
        </p:nvCxnSpPr>
        <p:spPr>
          <a:xfrm>
            <a:off x="2073622" y="4605657"/>
            <a:ext cx="7075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4C81C35B-7B97-485A-8160-A8A1F1ED349C}"/>
              </a:ext>
            </a:extLst>
          </p:cNvPr>
          <p:cNvSpPr txBox="1"/>
          <p:nvPr/>
        </p:nvSpPr>
        <p:spPr>
          <a:xfrm>
            <a:off x="2274778" y="464443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3366FF"/>
                </a:solidFill>
                <a:latin typeface="Gill Sans Light"/>
                <a:ea typeface="Gill Sans" charset="0"/>
                <a:cs typeface="Gill Sans" charset="0"/>
              </a:rPr>
              <a:t>Hardware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01729B-5551-463D-93E0-00D98612DFD9}"/>
              </a:ext>
            </a:extLst>
          </p:cNvPr>
          <p:cNvSpPr txBox="1"/>
          <p:nvPr/>
        </p:nvSpPr>
        <p:spPr>
          <a:xfrm>
            <a:off x="2274778" y="409653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3366FF"/>
                </a:solidFill>
                <a:latin typeface="Gill Sans Light"/>
                <a:ea typeface="Gill Sans" charset="0"/>
                <a:cs typeface="Gill Sans" charset="0"/>
              </a:rPr>
              <a:t>Software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0B2D20-2CA4-4378-BAEF-8609E7EB0E14}"/>
              </a:ext>
            </a:extLst>
          </p:cNvPr>
          <p:cNvSpPr txBox="1"/>
          <p:nvPr/>
        </p:nvSpPr>
        <p:spPr>
          <a:xfrm>
            <a:off x="3557409" y="348337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System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729114-E826-4F02-8CBB-CF2D39BA46BC}"/>
              </a:ext>
            </a:extLst>
          </p:cNvPr>
          <p:cNvSpPr txBox="1"/>
          <p:nvPr/>
        </p:nvSpPr>
        <p:spPr>
          <a:xfrm>
            <a:off x="3556201" y="293547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User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3CC41D6-A86E-41CF-817C-928E49CCDB5D}"/>
              </a:ext>
            </a:extLst>
          </p:cNvPr>
          <p:cNvCxnSpPr/>
          <p:nvPr/>
        </p:nvCxnSpPr>
        <p:spPr>
          <a:xfrm>
            <a:off x="3300269" y="3463487"/>
            <a:ext cx="251440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F0481E4-6AA3-4765-9FDC-894C1D00C498}"/>
              </a:ext>
            </a:extLst>
          </p:cNvPr>
          <p:cNvSpPr txBox="1"/>
          <p:nvPr/>
        </p:nvSpPr>
        <p:spPr>
          <a:xfrm>
            <a:off x="7770530" y="26817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OS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64AD0D-C5C6-4F04-B487-1F3EFC5A8232}"/>
              </a:ext>
            </a:extLst>
          </p:cNvPr>
          <p:cNvSpPr txBox="1"/>
          <p:nvPr/>
        </p:nvSpPr>
        <p:spPr>
          <a:xfrm>
            <a:off x="8164418" y="2032552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Application / Service</a:t>
            </a:r>
          </a:p>
        </p:txBody>
      </p:sp>
    </p:spTree>
    <p:extLst>
      <p:ext uri="{BB962C8B-B14F-4D97-AF65-F5344CB8AC3E}">
        <p14:creationId xmlns:p14="http://schemas.microsoft.com/office/powerpoint/2010/main" val="112579112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697F-21C2-4201-8352-B8C0F60F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Today: The Thread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035B1-4F0E-4895-A391-31628CE80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371" y="1828800"/>
            <a:ext cx="10566400" cy="5105400"/>
          </a:xfrm>
        </p:spPr>
        <p:txBody>
          <a:bodyPr/>
          <a:lstStyle/>
          <a:p>
            <a:r>
              <a:rPr lang="en-US" b="1" dirty="0"/>
              <a:t>What</a:t>
            </a:r>
            <a:r>
              <a:rPr lang="en-US" dirty="0"/>
              <a:t> threads are (and what they are not)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Why</a:t>
            </a:r>
            <a:r>
              <a:rPr lang="en-US" dirty="0"/>
              <a:t> threads are useful (motivation)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How</a:t>
            </a:r>
            <a:r>
              <a:rPr lang="en-US" dirty="0"/>
              <a:t> to write a program using threads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Alternatives</a:t>
            </a:r>
            <a:r>
              <a:rPr lang="en-US" dirty="0"/>
              <a:t> to using threads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A04336-B193-493B-B5E8-C870DD3AD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2260600"/>
            <a:ext cx="2527819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2790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24C99-CDC4-43E2-9006-4B9A8D90E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Library Issues </a:t>
            </a:r>
            <a:r>
              <a:rPr lang="en-US" dirty="0" err="1"/>
              <a:t>Syscalls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609676-EF72-4881-BF1A-CFABABA1B6F8}"/>
              </a:ext>
            </a:extLst>
          </p:cNvPr>
          <p:cNvSpPr/>
          <p:nvPr/>
        </p:nvSpPr>
        <p:spPr bwMode="auto">
          <a:xfrm>
            <a:off x="1788042" y="2057400"/>
            <a:ext cx="26670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5B6F349-85B2-468E-A21A-98FDC9BEE2F2}"/>
              </a:ext>
            </a:extLst>
          </p:cNvPr>
          <p:cNvSpPr/>
          <p:nvPr/>
        </p:nvSpPr>
        <p:spPr bwMode="auto">
          <a:xfrm>
            <a:off x="1711842" y="1219200"/>
            <a:ext cx="762000" cy="762000"/>
          </a:xfrm>
          <a:prstGeom prst="roundRect">
            <a:avLst/>
          </a:prstGeom>
          <a:solidFill>
            <a:srgbClr val="00AE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1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7BB6A20-D40B-41FC-9F8A-E51F1168C510}"/>
              </a:ext>
            </a:extLst>
          </p:cNvPr>
          <p:cNvSpPr/>
          <p:nvPr/>
        </p:nvSpPr>
        <p:spPr bwMode="auto">
          <a:xfrm>
            <a:off x="2626242" y="1219200"/>
            <a:ext cx="762000" cy="7620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2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BB2680B-F4B8-4AFE-A4DE-5286049B7C18}"/>
              </a:ext>
            </a:extLst>
          </p:cNvPr>
          <p:cNvSpPr/>
          <p:nvPr/>
        </p:nvSpPr>
        <p:spPr bwMode="auto">
          <a:xfrm>
            <a:off x="3769242" y="1219200"/>
            <a:ext cx="762000" cy="762000"/>
          </a:xfrm>
          <a:prstGeom prst="roundRect">
            <a:avLst/>
          </a:prstGeom>
          <a:solidFill>
            <a:srgbClr val="FF66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90D51E-38CE-4462-9F80-007CB4646741}"/>
              </a:ext>
            </a:extLst>
          </p:cNvPr>
          <p:cNvSpPr txBox="1"/>
          <p:nvPr/>
        </p:nvSpPr>
        <p:spPr>
          <a:xfrm>
            <a:off x="3353744" y="16002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4B886C-D4BD-4F08-AFFA-E7A80401435F}"/>
              </a:ext>
            </a:extLst>
          </p:cNvPr>
          <p:cNvSpPr/>
          <p:nvPr/>
        </p:nvSpPr>
        <p:spPr bwMode="auto">
          <a:xfrm>
            <a:off x="5140842" y="4682013"/>
            <a:ext cx="4298635" cy="5757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079D8D0-6DCD-4775-B8F9-39BBE60A8DCC}"/>
              </a:ext>
            </a:extLst>
          </p:cNvPr>
          <p:cNvSpPr/>
          <p:nvPr/>
        </p:nvSpPr>
        <p:spPr bwMode="auto">
          <a:xfrm>
            <a:off x="5052645" y="2664550"/>
            <a:ext cx="1335159" cy="1960405"/>
          </a:xfrm>
          <a:prstGeom prst="roundRect">
            <a:avLst/>
          </a:prstGeom>
          <a:solidFill>
            <a:srgbClr val="00AE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Appln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  <a:cs typeface="Gill Sans Light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CA98B5C-DC18-4855-B247-867CAAD383AC}"/>
              </a:ext>
            </a:extLst>
          </p:cNvPr>
          <p:cNvSpPr/>
          <p:nvPr/>
        </p:nvSpPr>
        <p:spPr bwMode="auto">
          <a:xfrm>
            <a:off x="6511284" y="2664550"/>
            <a:ext cx="1235760" cy="196040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login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D622F97-4C64-4941-89E8-6564E3841EC1}"/>
              </a:ext>
            </a:extLst>
          </p:cNvPr>
          <p:cNvSpPr/>
          <p:nvPr/>
        </p:nvSpPr>
        <p:spPr bwMode="auto">
          <a:xfrm>
            <a:off x="8125362" y="2664550"/>
            <a:ext cx="1328983" cy="1960405"/>
          </a:xfrm>
          <a:prstGeom prst="roundRect">
            <a:avLst/>
          </a:prstGeom>
          <a:solidFill>
            <a:srgbClr val="FF66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Window Manager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865E72-0ABD-43F6-B74F-7F1840E6650D}"/>
              </a:ext>
            </a:extLst>
          </p:cNvPr>
          <p:cNvSpPr txBox="1"/>
          <p:nvPr/>
        </p:nvSpPr>
        <p:spPr>
          <a:xfrm>
            <a:off x="7675044" y="3337857"/>
            <a:ext cx="589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3073E4-344F-4968-8DD3-7CE13B40E8B5}"/>
              </a:ext>
            </a:extLst>
          </p:cNvPr>
          <p:cNvSpPr/>
          <p:nvPr/>
        </p:nvSpPr>
        <p:spPr>
          <a:xfrm>
            <a:off x="5052646" y="3955176"/>
            <a:ext cx="1335158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345714-23A9-40C7-AF96-61D39C5C4549}"/>
              </a:ext>
            </a:extLst>
          </p:cNvPr>
          <p:cNvSpPr/>
          <p:nvPr/>
        </p:nvSpPr>
        <p:spPr>
          <a:xfrm>
            <a:off x="6511284" y="3955176"/>
            <a:ext cx="1235760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4FB5A4-949E-4FCA-9337-F7419C63A3BF}"/>
              </a:ext>
            </a:extLst>
          </p:cNvPr>
          <p:cNvSpPr/>
          <p:nvPr/>
        </p:nvSpPr>
        <p:spPr>
          <a:xfrm>
            <a:off x="8125361" y="3955176"/>
            <a:ext cx="1314115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0A472A-2A4C-4AB6-A2FF-F0D3C1024EAB}"/>
              </a:ext>
            </a:extLst>
          </p:cNvPr>
          <p:cNvSpPr txBox="1"/>
          <p:nvPr/>
        </p:nvSpPr>
        <p:spPr>
          <a:xfrm>
            <a:off x="4384511" y="3987800"/>
            <a:ext cx="625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err="1">
                <a:solidFill>
                  <a:srgbClr val="FF0000"/>
                </a:solidFill>
                <a:latin typeface="Gill Sans Light"/>
              </a:rPr>
              <a:t>libc</a:t>
            </a:r>
            <a:endParaRPr lang="en-US" sz="2000" b="1" dirty="0">
              <a:solidFill>
                <a:srgbClr val="FF0000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24751514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A20E-2D48-4075-A178-B5A3DD850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Library API for Threads: </a:t>
            </a:r>
            <a:r>
              <a:rPr lang="en-US" i="1" dirty="0" err="1"/>
              <a:t>pthreads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69DC-F260-44FC-B2A7-202D721A5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14400"/>
            <a:ext cx="10515600" cy="4504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int </a:t>
            </a:r>
            <a:r>
              <a:rPr lang="en-US" sz="2200" dirty="0" err="1">
                <a:latin typeface="Consolas" panose="020B0609020204030204" pitchFamily="49" charset="0"/>
              </a:rPr>
              <a:t>pthread_create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</a:rPr>
              <a:t>pthread_t</a:t>
            </a:r>
            <a:r>
              <a:rPr lang="en-US" sz="2200" dirty="0">
                <a:latin typeface="Consolas" panose="020B0609020204030204" pitchFamily="49" charset="0"/>
              </a:rPr>
              <a:t> *</a:t>
            </a:r>
            <a:r>
              <a:rPr lang="en-US" sz="2200" i="1" dirty="0">
                <a:latin typeface="Consolas" panose="020B0609020204030204" pitchFamily="49" charset="0"/>
              </a:rPr>
              <a:t>thread</a:t>
            </a:r>
            <a:r>
              <a:rPr lang="en-US" sz="2200" dirty="0">
                <a:latin typeface="Consolas" panose="020B0609020204030204" pitchFamily="49" charset="0"/>
              </a:rPr>
              <a:t>, const </a:t>
            </a:r>
            <a:r>
              <a:rPr lang="en-US" sz="2200" dirty="0" err="1">
                <a:latin typeface="Consolas" panose="020B0609020204030204" pitchFamily="49" charset="0"/>
              </a:rPr>
              <a:t>pthread_attr_t</a:t>
            </a:r>
            <a:r>
              <a:rPr lang="en-US" sz="2200" dirty="0">
                <a:latin typeface="Consolas" panose="020B0609020204030204" pitchFamily="49" charset="0"/>
              </a:rPr>
              <a:t> *</a:t>
            </a:r>
            <a:r>
              <a:rPr lang="en-US" sz="2200" i="1" dirty="0" err="1">
                <a:latin typeface="Consolas" panose="020B0609020204030204" pitchFamily="49" charset="0"/>
              </a:rPr>
              <a:t>attr</a:t>
            </a:r>
            <a:r>
              <a:rPr lang="en-US" sz="2200" dirty="0">
                <a:latin typeface="Consolas" panose="020B0609020204030204" pitchFamily="49" charset="0"/>
              </a:rPr>
              <a:t>,</a:t>
            </a:r>
            <a:br>
              <a:rPr lang="en-US" sz="2200" dirty="0">
                <a:latin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</a:rPr>
              <a:t>			 void *(*</a:t>
            </a:r>
            <a:r>
              <a:rPr lang="en-US" sz="2200" i="1" dirty="0" err="1">
                <a:latin typeface="Consolas" panose="020B0609020204030204" pitchFamily="49" charset="0"/>
              </a:rPr>
              <a:t>start_routine</a:t>
            </a:r>
            <a:r>
              <a:rPr lang="en-US" sz="2200" dirty="0">
                <a:latin typeface="Consolas" panose="020B0609020204030204" pitchFamily="49" charset="0"/>
              </a:rPr>
              <a:t>)(void*), void *</a:t>
            </a:r>
            <a:r>
              <a:rPr lang="en-US" sz="2200" i="1" dirty="0" err="1">
                <a:latin typeface="Consolas" panose="020B0609020204030204" pitchFamily="49" charset="0"/>
              </a:rPr>
              <a:t>arg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/>
              <a:t>thread is created executing </a:t>
            </a:r>
            <a:r>
              <a:rPr lang="en-US" i="1" dirty="0" err="1"/>
              <a:t>start_routine</a:t>
            </a:r>
            <a:r>
              <a:rPr lang="en-US" dirty="0"/>
              <a:t> with </a:t>
            </a:r>
            <a:r>
              <a:rPr lang="en-US" i="1" dirty="0" err="1"/>
              <a:t>arg</a:t>
            </a:r>
            <a:r>
              <a:rPr lang="en-US" dirty="0"/>
              <a:t> as its sole argument.</a:t>
            </a:r>
          </a:p>
          <a:p>
            <a:pPr lvl="1"/>
            <a:r>
              <a:rPr lang="en-US" dirty="0"/>
              <a:t>return is implicit call to </a:t>
            </a:r>
            <a:r>
              <a:rPr lang="en-US" dirty="0" err="1"/>
              <a:t>pthread_exit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void </a:t>
            </a:r>
            <a:r>
              <a:rPr lang="en-US" sz="2200" dirty="0" err="1">
                <a:latin typeface="Consolas" panose="020B0609020204030204" pitchFamily="49" charset="0"/>
              </a:rPr>
              <a:t>pthread_exit</a:t>
            </a:r>
            <a:r>
              <a:rPr lang="en-US" sz="2200" dirty="0">
                <a:latin typeface="Consolas" panose="020B0609020204030204" pitchFamily="49" charset="0"/>
              </a:rPr>
              <a:t>(void *</a:t>
            </a:r>
            <a:r>
              <a:rPr lang="en-US" sz="2200" i="1" dirty="0" err="1">
                <a:latin typeface="Consolas" panose="020B0609020204030204" pitchFamily="49" charset="0"/>
              </a:rPr>
              <a:t>value_ptr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/>
              <a:t>terminates the thread and makes </a:t>
            </a:r>
            <a:r>
              <a:rPr lang="en-US" i="1" dirty="0" err="1"/>
              <a:t>value_ptr</a:t>
            </a:r>
            <a:r>
              <a:rPr lang="en-US" dirty="0"/>
              <a:t> available to any successful join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int </a:t>
            </a:r>
            <a:r>
              <a:rPr lang="en-US" sz="2200" dirty="0" err="1">
                <a:latin typeface="Consolas" panose="020B0609020204030204" pitchFamily="49" charset="0"/>
              </a:rPr>
              <a:t>pthread_join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</a:rPr>
              <a:t>pthread_t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i="1" dirty="0">
                <a:latin typeface="Consolas" panose="020B0609020204030204" pitchFamily="49" charset="0"/>
              </a:rPr>
              <a:t>thread</a:t>
            </a:r>
            <a:r>
              <a:rPr lang="en-US" sz="2200" dirty="0">
                <a:latin typeface="Consolas" panose="020B0609020204030204" pitchFamily="49" charset="0"/>
              </a:rPr>
              <a:t>, void **</a:t>
            </a:r>
            <a:r>
              <a:rPr lang="en-US" sz="2200" i="1" dirty="0" err="1">
                <a:latin typeface="Consolas" panose="020B0609020204030204" pitchFamily="49" charset="0"/>
              </a:rPr>
              <a:t>value_ptr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/>
              <a:t>suspends execution of the calling thread until the target </a:t>
            </a:r>
            <a:r>
              <a:rPr lang="en-US" i="1" dirty="0"/>
              <a:t>thread</a:t>
            </a:r>
            <a:r>
              <a:rPr lang="en-US" dirty="0"/>
              <a:t> terminates.</a:t>
            </a:r>
          </a:p>
          <a:p>
            <a:pPr lvl="1"/>
            <a:r>
              <a:rPr lang="en-US" dirty="0"/>
              <a:t>On return with a non-NULL </a:t>
            </a:r>
            <a:r>
              <a:rPr lang="en-US" i="1" dirty="0" err="1"/>
              <a:t>value_ptr</a:t>
            </a:r>
            <a:r>
              <a:rPr lang="en-US" dirty="0"/>
              <a:t>  the value passed to </a:t>
            </a:r>
            <a:r>
              <a:rPr lang="en-US" i="1" dirty="0" err="1">
                <a:hlinkClick r:id="rId3"/>
              </a:rPr>
              <a:t>pthread_exit</a:t>
            </a:r>
            <a:r>
              <a:rPr lang="en-US" i="1" dirty="0">
                <a:hlinkClick r:id="rId3"/>
              </a:rPr>
              <a:t>()</a:t>
            </a:r>
            <a:r>
              <a:rPr lang="en-US" dirty="0"/>
              <a:t> by the terminating thread is made available in the location referenced by </a:t>
            </a:r>
            <a:r>
              <a:rPr lang="en-US" i="1" dirty="0" err="1"/>
              <a:t>value_ptr</a:t>
            </a:r>
            <a:r>
              <a:rPr lang="en-US" dirty="0"/>
              <a:t>. </a:t>
            </a:r>
            <a:endParaRPr lang="en-US" sz="1800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679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AD8D8-1696-4405-98CE-F4B24A679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Peeking Ahead: System Call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2A05-1B69-498D-89AA-73EBBB88A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2824"/>
            <a:ext cx="10515600" cy="591510"/>
          </a:xfrm>
        </p:spPr>
        <p:txBody>
          <a:bodyPr>
            <a:normAutofit/>
          </a:bodyPr>
          <a:lstStyle/>
          <a:p>
            <a:r>
              <a:rPr lang="en-US" dirty="0"/>
              <a:t>What happens when </a:t>
            </a:r>
            <a:r>
              <a:rPr lang="en-US" dirty="0" err="1">
                <a:latin typeface="Consolas" panose="020B0609020204030204" pitchFamily="49" charset="0"/>
              </a:rPr>
              <a:t>pthread_create</a:t>
            </a:r>
            <a:r>
              <a:rPr lang="en-US" dirty="0">
                <a:latin typeface="Consolas" panose="020B0609020204030204" pitchFamily="49" charset="0"/>
              </a:rPr>
              <a:t>(…)</a:t>
            </a:r>
            <a:r>
              <a:rPr lang="en-US" dirty="0"/>
              <a:t> is called in a process?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C2E5A9-BB4E-48C0-A943-37D675970DE7}"/>
              </a:ext>
            </a:extLst>
          </p:cNvPr>
          <p:cNvGrpSpPr/>
          <p:nvPr/>
        </p:nvGrpSpPr>
        <p:grpSpPr>
          <a:xfrm>
            <a:off x="1477925" y="1374908"/>
            <a:ext cx="5633484" cy="4568692"/>
            <a:chOff x="1447800" y="1805464"/>
            <a:chExt cx="5077699" cy="381584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F2BCF46-D438-4912-9077-59E0795C857C}"/>
                </a:ext>
              </a:extLst>
            </p:cNvPr>
            <p:cNvSpPr txBox="1"/>
            <p:nvPr/>
          </p:nvSpPr>
          <p:spPr>
            <a:xfrm>
              <a:off x="1447800" y="1805464"/>
              <a:ext cx="11977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Library: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4D6502F-498A-42A5-8D50-8227D959F841}"/>
                </a:ext>
              </a:extLst>
            </p:cNvPr>
            <p:cNvSpPr txBox="1"/>
            <p:nvPr/>
          </p:nvSpPr>
          <p:spPr>
            <a:xfrm>
              <a:off x="1806799" y="2075093"/>
              <a:ext cx="4718700" cy="14652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int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pthread_create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(…) {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Do some work like a normal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fn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…</a:t>
              </a: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asm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code …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syscall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# into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eax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put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args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into registers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ebx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, 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</a:t>
              </a:r>
              <a:r>
                <a:rPr lang="en-US" i="1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special trap instruction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095AD61-7EA9-436C-87F5-3EFC88A4D200}"/>
                </a:ext>
              </a:extLst>
            </p:cNvPr>
            <p:cNvSpPr/>
            <p:nvPr/>
          </p:nvSpPr>
          <p:spPr>
            <a:xfrm>
              <a:off x="1953499" y="4850131"/>
              <a:ext cx="4572000" cy="77118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get return values from regs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Do some more work like a normal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fn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};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5A892C09-CC20-415C-BF92-C20153747A3A}"/>
              </a:ext>
            </a:extLst>
          </p:cNvPr>
          <p:cNvSpPr/>
          <p:nvPr/>
        </p:nvSpPr>
        <p:spPr>
          <a:xfrm>
            <a:off x="4928191" y="3789990"/>
            <a:ext cx="5082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get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from regs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dispatch to system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Do the work to spawn the new thread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Store return value in %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eax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8E356E-FF4F-46E8-BAB3-0A050A6D14D5}"/>
              </a:ext>
            </a:extLst>
          </p:cNvPr>
          <p:cNvSpPr/>
          <p:nvPr/>
        </p:nvSpPr>
        <p:spPr bwMode="auto">
          <a:xfrm>
            <a:off x="4775791" y="3513456"/>
            <a:ext cx="5489944" cy="1476863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Kernel:</a:t>
            </a:r>
          </a:p>
        </p:txBody>
      </p:sp>
    </p:spTree>
    <p:extLst>
      <p:ext uri="{BB962C8B-B14F-4D97-AF65-F5344CB8AC3E}">
        <p14:creationId xmlns:p14="http://schemas.microsoft.com/office/powerpoint/2010/main" val="3718600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D03D-811C-4419-B4E2-4B78B6E6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Idea: Fork-Join </a:t>
            </a:r>
            <a:r>
              <a:rPr lang="en-US" dirty="0"/>
              <a:t>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E4B69-A2C1-460F-BAA0-F83D3866A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63385"/>
            <a:ext cx="10515600" cy="1413577"/>
          </a:xfrm>
        </p:spPr>
        <p:txBody>
          <a:bodyPr/>
          <a:lstStyle/>
          <a:p>
            <a:r>
              <a:rPr lang="en-US" dirty="0"/>
              <a:t>Main thread </a:t>
            </a:r>
            <a:r>
              <a:rPr lang="en-US" i="1" dirty="0"/>
              <a:t>creates</a:t>
            </a:r>
            <a:r>
              <a:rPr lang="en-US" dirty="0"/>
              <a:t> (forks) collection of sub-threads passing them </a:t>
            </a:r>
            <a:r>
              <a:rPr lang="en-US" dirty="0" err="1"/>
              <a:t>args</a:t>
            </a:r>
            <a:r>
              <a:rPr lang="en-US" dirty="0"/>
              <a:t> to work on…</a:t>
            </a:r>
          </a:p>
          <a:p>
            <a:r>
              <a:rPr lang="en-US" dirty="0"/>
              <a:t>… and then </a:t>
            </a:r>
            <a:r>
              <a:rPr lang="en-US" i="1" dirty="0"/>
              <a:t>joins</a:t>
            </a:r>
            <a:r>
              <a:rPr lang="en-US" dirty="0"/>
              <a:t> with them, collecting results.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A6B1BD2-2AD8-4483-B54A-9D90FF825C9A}"/>
              </a:ext>
            </a:extLst>
          </p:cNvPr>
          <p:cNvSpPr/>
          <p:nvPr/>
        </p:nvSpPr>
        <p:spPr>
          <a:xfrm>
            <a:off x="5947456" y="1025267"/>
            <a:ext cx="219919" cy="1088020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 w="22225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73EA0930-2616-4B1F-8AAC-FDC09B1A33FD}"/>
              </a:ext>
            </a:extLst>
          </p:cNvPr>
          <p:cNvSpPr/>
          <p:nvPr/>
        </p:nvSpPr>
        <p:spPr>
          <a:xfrm>
            <a:off x="4213183" y="2393009"/>
            <a:ext cx="219919" cy="1088020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FF903AE-20AF-4443-8C99-9FD2DFB399A9}"/>
              </a:ext>
            </a:extLst>
          </p:cNvPr>
          <p:cNvSpPr/>
          <p:nvPr/>
        </p:nvSpPr>
        <p:spPr>
          <a:xfrm>
            <a:off x="5029439" y="2393009"/>
            <a:ext cx="219919" cy="857491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3B1CE74F-1B67-472A-9192-B62745DF8558}"/>
              </a:ext>
            </a:extLst>
          </p:cNvPr>
          <p:cNvSpPr/>
          <p:nvPr/>
        </p:nvSpPr>
        <p:spPr>
          <a:xfrm>
            <a:off x="6669185" y="2475920"/>
            <a:ext cx="219919" cy="857491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8780E5C-3432-499C-993E-E2F3FA13E64D}"/>
              </a:ext>
            </a:extLst>
          </p:cNvPr>
          <p:cNvSpPr/>
          <p:nvPr/>
        </p:nvSpPr>
        <p:spPr>
          <a:xfrm>
            <a:off x="7895622" y="2393009"/>
            <a:ext cx="219919" cy="857491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3F8E1E19-FA63-4629-8387-C3BF55A5A11A}"/>
              </a:ext>
            </a:extLst>
          </p:cNvPr>
          <p:cNvSpPr/>
          <p:nvPr/>
        </p:nvSpPr>
        <p:spPr>
          <a:xfrm>
            <a:off x="5837496" y="3641146"/>
            <a:ext cx="219919" cy="972272"/>
          </a:xfrm>
          <a:custGeom>
            <a:avLst/>
            <a:gdLst>
              <a:gd name="connsiteX0" fmla="*/ 115747 w 219919"/>
              <a:gd name="connsiteY0" fmla="*/ 0 h 1088020"/>
              <a:gd name="connsiteX1" fmla="*/ 127322 w 219919"/>
              <a:gd name="connsiteY1" fmla="*/ 162046 h 1088020"/>
              <a:gd name="connsiteX2" fmla="*/ 11575 w 219919"/>
              <a:gd name="connsiteY2" fmla="*/ 266218 h 1088020"/>
              <a:gd name="connsiteX3" fmla="*/ 185195 w 219919"/>
              <a:gd name="connsiteY3" fmla="*/ 381965 h 1088020"/>
              <a:gd name="connsiteX4" fmla="*/ 0 w 219919"/>
              <a:gd name="connsiteY4" fmla="*/ 590309 h 1088020"/>
              <a:gd name="connsiteX5" fmla="*/ 219919 w 219919"/>
              <a:gd name="connsiteY5" fmla="*/ 717630 h 1088020"/>
              <a:gd name="connsiteX6" fmla="*/ 115747 w 219919"/>
              <a:gd name="connsiteY6" fmla="*/ 902825 h 1088020"/>
              <a:gd name="connsiteX7" fmla="*/ 115747 w 219919"/>
              <a:gd name="connsiteY7" fmla="*/ 1088020 h 10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919" h="1088020">
                <a:moveTo>
                  <a:pt x="115747" y="0"/>
                </a:moveTo>
                <a:lnTo>
                  <a:pt x="127322" y="162046"/>
                </a:lnTo>
                <a:lnTo>
                  <a:pt x="11575" y="266218"/>
                </a:lnTo>
                <a:lnTo>
                  <a:pt x="185195" y="381965"/>
                </a:lnTo>
                <a:lnTo>
                  <a:pt x="0" y="590309"/>
                </a:lnTo>
                <a:lnTo>
                  <a:pt x="219919" y="717630"/>
                </a:lnTo>
                <a:lnTo>
                  <a:pt x="115747" y="902825"/>
                </a:lnTo>
                <a:lnTo>
                  <a:pt x="115747" y="1088020"/>
                </a:lnTo>
              </a:path>
            </a:pathLst>
          </a:custGeom>
          <a:noFill/>
          <a:ln w="22225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4E3D38-9DD9-489F-B103-2F0DD86EFB26}"/>
              </a:ext>
            </a:extLst>
          </p:cNvPr>
          <p:cNvCxnSpPr>
            <a:cxnSpLocks/>
            <a:stCxn id="7" idx="7"/>
            <a:endCxn id="8" idx="0"/>
          </p:cNvCxnSpPr>
          <p:nvPr/>
        </p:nvCxnSpPr>
        <p:spPr>
          <a:xfrm flipH="1">
            <a:off x="4328930" y="2113287"/>
            <a:ext cx="1734273" cy="27972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E8A54E-0C07-4D31-B05A-A9D340B8BC03}"/>
              </a:ext>
            </a:extLst>
          </p:cNvPr>
          <p:cNvCxnSpPr>
            <a:cxnSpLocks/>
            <a:stCxn id="7" idx="7"/>
          </p:cNvCxnSpPr>
          <p:nvPr/>
        </p:nvCxnSpPr>
        <p:spPr>
          <a:xfrm flipH="1">
            <a:off x="5126621" y="2113287"/>
            <a:ext cx="936582" cy="27972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17C48B-6541-47F2-A099-4F89B19366A9}"/>
              </a:ext>
            </a:extLst>
          </p:cNvPr>
          <p:cNvCxnSpPr>
            <a:cxnSpLocks/>
          </p:cNvCxnSpPr>
          <p:nvPr/>
        </p:nvCxnSpPr>
        <p:spPr>
          <a:xfrm>
            <a:off x="6070193" y="2106492"/>
            <a:ext cx="709673" cy="36263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C39C107-10C3-463B-9E6B-D51265C723D3}"/>
              </a:ext>
            </a:extLst>
          </p:cNvPr>
          <p:cNvCxnSpPr>
            <a:cxnSpLocks/>
          </p:cNvCxnSpPr>
          <p:nvPr/>
        </p:nvCxnSpPr>
        <p:spPr>
          <a:xfrm>
            <a:off x="6057415" y="2120038"/>
            <a:ext cx="1976860" cy="27972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2F4E48-ECDE-4A42-B65D-FF9E5920C541}"/>
              </a:ext>
            </a:extLst>
          </p:cNvPr>
          <p:cNvCxnSpPr>
            <a:cxnSpLocks/>
          </p:cNvCxnSpPr>
          <p:nvPr/>
        </p:nvCxnSpPr>
        <p:spPr>
          <a:xfrm flipH="1" flipV="1">
            <a:off x="4315066" y="3479100"/>
            <a:ext cx="1632391" cy="18131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8726C0-E122-493B-8821-A65BA0CA0082}"/>
              </a:ext>
            </a:extLst>
          </p:cNvPr>
          <p:cNvCxnSpPr>
            <a:cxnSpLocks/>
          </p:cNvCxnSpPr>
          <p:nvPr/>
        </p:nvCxnSpPr>
        <p:spPr>
          <a:xfrm flipH="1" flipV="1">
            <a:off x="5139398" y="3250500"/>
            <a:ext cx="808058" cy="40991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A5BF28-F92C-4F64-B7E8-BD892B0DD031}"/>
              </a:ext>
            </a:extLst>
          </p:cNvPr>
          <p:cNvCxnSpPr>
            <a:cxnSpLocks/>
            <a:endCxn id="10" idx="7"/>
          </p:cNvCxnSpPr>
          <p:nvPr/>
        </p:nvCxnSpPr>
        <p:spPr>
          <a:xfrm flipV="1">
            <a:off x="5931302" y="3333411"/>
            <a:ext cx="853630" cy="3270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B209A5C-AB5A-4077-801F-B586C00295F2}"/>
              </a:ext>
            </a:extLst>
          </p:cNvPr>
          <p:cNvCxnSpPr>
            <a:cxnSpLocks/>
            <a:endCxn id="11" idx="7"/>
          </p:cNvCxnSpPr>
          <p:nvPr/>
        </p:nvCxnSpPr>
        <p:spPr>
          <a:xfrm flipV="1">
            <a:off x="5939379" y="3250500"/>
            <a:ext cx="2071990" cy="40991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33">
            <a:extLst>
              <a:ext uri="{FF2B5EF4-FFF2-40B4-BE49-F238E27FC236}">
                <a16:creationId xmlns:a16="http://schemas.microsoft.com/office/drawing/2014/main" id="{A70AB7C1-F6A6-4E71-A1A3-18FDD644C8CA}"/>
              </a:ext>
            </a:extLst>
          </p:cNvPr>
          <p:cNvSpPr/>
          <p:nvPr/>
        </p:nvSpPr>
        <p:spPr>
          <a:xfrm rot="420449">
            <a:off x="5881318" y="2149917"/>
            <a:ext cx="281958" cy="1459398"/>
          </a:xfrm>
          <a:custGeom>
            <a:avLst/>
            <a:gdLst>
              <a:gd name="connsiteX0" fmla="*/ 148399 w 281958"/>
              <a:gd name="connsiteY0" fmla="*/ 0 h 1459398"/>
              <a:gd name="connsiteX1" fmla="*/ 163239 w 281958"/>
              <a:gd name="connsiteY1" fmla="*/ 217357 h 1459398"/>
              <a:gd name="connsiteX2" fmla="*/ 14840 w 281958"/>
              <a:gd name="connsiteY2" fmla="*/ 357087 h 1459398"/>
              <a:gd name="connsiteX3" fmla="*/ 237438 w 281958"/>
              <a:gd name="connsiteY3" fmla="*/ 512342 h 1459398"/>
              <a:gd name="connsiteX4" fmla="*/ 0 w 281958"/>
              <a:gd name="connsiteY4" fmla="*/ 791801 h 1459398"/>
              <a:gd name="connsiteX5" fmla="*/ 281958 w 281958"/>
              <a:gd name="connsiteY5" fmla="*/ 962581 h 1459398"/>
              <a:gd name="connsiteX6" fmla="*/ 148399 w 281958"/>
              <a:gd name="connsiteY6" fmla="*/ 1210989 h 1459398"/>
              <a:gd name="connsiteX7" fmla="*/ 148399 w 281958"/>
              <a:gd name="connsiteY7" fmla="*/ 1459398 h 1459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958" h="1459398" extrusionOk="0">
                <a:moveTo>
                  <a:pt x="148399" y="0"/>
                </a:moveTo>
                <a:cubicBezTo>
                  <a:pt x="173017" y="70156"/>
                  <a:pt x="137121" y="144851"/>
                  <a:pt x="163239" y="217357"/>
                </a:cubicBezTo>
                <a:cubicBezTo>
                  <a:pt x="119787" y="267662"/>
                  <a:pt x="50046" y="313039"/>
                  <a:pt x="14840" y="357087"/>
                </a:cubicBezTo>
                <a:cubicBezTo>
                  <a:pt x="109958" y="416154"/>
                  <a:pt x="135524" y="463125"/>
                  <a:pt x="237438" y="512342"/>
                </a:cubicBezTo>
                <a:cubicBezTo>
                  <a:pt x="208509" y="584400"/>
                  <a:pt x="17565" y="703213"/>
                  <a:pt x="0" y="791801"/>
                </a:cubicBezTo>
                <a:cubicBezTo>
                  <a:pt x="66019" y="820834"/>
                  <a:pt x="170720" y="900913"/>
                  <a:pt x="281958" y="962581"/>
                </a:cubicBezTo>
                <a:cubicBezTo>
                  <a:pt x="241098" y="1078627"/>
                  <a:pt x="174778" y="1115224"/>
                  <a:pt x="148399" y="1210989"/>
                </a:cubicBezTo>
                <a:cubicBezTo>
                  <a:pt x="174551" y="1327098"/>
                  <a:pt x="131765" y="1392723"/>
                  <a:pt x="148399" y="1459398"/>
                </a:cubicBezTo>
              </a:path>
            </a:pathLst>
          </a:custGeom>
          <a:noFill/>
          <a:ln w="22225">
            <a:solidFill>
              <a:srgbClr val="FF0000"/>
            </a:solidFill>
            <a:prstDash val="dashDot"/>
            <a:tailEnd type="triangle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115747 w 219919"/>
                      <a:gd name="connsiteY0" fmla="*/ 0 h 1088020"/>
                      <a:gd name="connsiteX1" fmla="*/ 127322 w 219919"/>
                      <a:gd name="connsiteY1" fmla="*/ 162046 h 1088020"/>
                      <a:gd name="connsiteX2" fmla="*/ 11575 w 219919"/>
                      <a:gd name="connsiteY2" fmla="*/ 266218 h 1088020"/>
                      <a:gd name="connsiteX3" fmla="*/ 185195 w 219919"/>
                      <a:gd name="connsiteY3" fmla="*/ 381965 h 1088020"/>
                      <a:gd name="connsiteX4" fmla="*/ 0 w 219919"/>
                      <a:gd name="connsiteY4" fmla="*/ 590309 h 1088020"/>
                      <a:gd name="connsiteX5" fmla="*/ 219919 w 219919"/>
                      <a:gd name="connsiteY5" fmla="*/ 717630 h 1088020"/>
                      <a:gd name="connsiteX6" fmla="*/ 115747 w 219919"/>
                      <a:gd name="connsiteY6" fmla="*/ 902825 h 1088020"/>
                      <a:gd name="connsiteX7" fmla="*/ 115747 w 219919"/>
                      <a:gd name="connsiteY7" fmla="*/ 1088020 h 10880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19919" h="1088020">
                        <a:moveTo>
                          <a:pt x="115747" y="0"/>
                        </a:moveTo>
                        <a:lnTo>
                          <a:pt x="127322" y="162046"/>
                        </a:lnTo>
                        <a:lnTo>
                          <a:pt x="11575" y="266218"/>
                        </a:lnTo>
                        <a:lnTo>
                          <a:pt x="185195" y="381965"/>
                        </a:lnTo>
                        <a:lnTo>
                          <a:pt x="0" y="590309"/>
                        </a:lnTo>
                        <a:lnTo>
                          <a:pt x="219919" y="717630"/>
                        </a:lnTo>
                        <a:lnTo>
                          <a:pt x="115747" y="902825"/>
                        </a:lnTo>
                        <a:lnTo>
                          <a:pt x="115747" y="1088020"/>
                        </a:ln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179E125-16E6-4A72-A204-DA47ADF1BE6F}"/>
              </a:ext>
            </a:extLst>
          </p:cNvPr>
          <p:cNvSpPr txBox="1"/>
          <p:nvPr/>
        </p:nvSpPr>
        <p:spPr>
          <a:xfrm>
            <a:off x="6207022" y="1817744"/>
            <a:ext cx="768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036A2E-19C3-40B7-AAB5-586F3AF2665D}"/>
              </a:ext>
            </a:extLst>
          </p:cNvPr>
          <p:cNvSpPr txBox="1"/>
          <p:nvPr/>
        </p:nvSpPr>
        <p:spPr>
          <a:xfrm>
            <a:off x="8071669" y="3014278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70DEBD-0D53-49C3-9EB0-72FAE60ECA33}"/>
              </a:ext>
            </a:extLst>
          </p:cNvPr>
          <p:cNvSpPr txBox="1"/>
          <p:nvPr/>
        </p:nvSpPr>
        <p:spPr>
          <a:xfrm>
            <a:off x="6131380" y="3578012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410948839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6096000" y="436685"/>
            <a:ext cx="5272442" cy="419100"/>
          </a:xfrm>
          <a:prstGeom prst="rect">
            <a:avLst/>
          </a:prstGeom>
          <a:solidFill>
            <a:schemeClr val="bg1"/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52D427-0C0A-43B9-8B23-F8086D017F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29350" y="161228"/>
            <a:ext cx="5962650" cy="6544372"/>
          </a:xfrm>
          <a:prstGeom prst="rect">
            <a:avLst/>
          </a:prstGeom>
          <a:noFill/>
          <a:ln w="76200">
            <a:noFill/>
          </a:ln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C5F1C339-F5E0-45C2-ABA9-14DD1D063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52400"/>
            <a:ext cx="5111111" cy="533400"/>
          </a:xfrm>
        </p:spPr>
        <p:txBody>
          <a:bodyPr/>
          <a:lstStyle/>
          <a:p>
            <a:r>
              <a:rPr lang="en-US" dirty="0" err="1"/>
              <a:t>pThreads</a:t>
            </a:r>
            <a:r>
              <a:rPr lang="en-US" dirty="0"/>
              <a:t> Example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876CDD-4866-46A2-97F2-CCAAC113DDDF}"/>
              </a:ext>
            </a:extLst>
          </p:cNvPr>
          <p:cNvSpPr/>
          <p:nvPr/>
        </p:nvSpPr>
        <p:spPr>
          <a:xfrm>
            <a:off x="10141707" y="1985240"/>
            <a:ext cx="1773105" cy="268677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1B9D0B-EEBE-456D-BAEC-00C91F3D852C}"/>
              </a:ext>
            </a:extLst>
          </p:cNvPr>
          <p:cNvSpPr txBox="1"/>
          <p:nvPr/>
        </p:nvSpPr>
        <p:spPr>
          <a:xfrm>
            <a:off x="307502" y="838200"/>
            <a:ext cx="52799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Gill Sans Light"/>
              </a:rPr>
              <a:t>How many threads are in this program?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Gill Sans Light"/>
              </a:rPr>
              <a:t>Does the main thread join with the threads in the same order that they were created?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Gill Sans Light"/>
              </a:rPr>
              <a:t>Do the threads exit in the same order they were created?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Gill Sans Light"/>
              </a:rPr>
              <a:t>If we run the program again, would the result change?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431E881-4861-4B98-AF35-C99B2F0414ED}"/>
              </a:ext>
            </a:extLst>
          </p:cNvPr>
          <p:cNvSpPr/>
          <p:nvPr/>
        </p:nvSpPr>
        <p:spPr>
          <a:xfrm>
            <a:off x="5713553" y="2331509"/>
            <a:ext cx="1043088" cy="3668888"/>
          </a:xfrm>
          <a:custGeom>
            <a:avLst/>
            <a:gdLst>
              <a:gd name="connsiteX0" fmla="*/ 930199 w 1043088"/>
              <a:gd name="connsiteY0" fmla="*/ 0 h 3668888"/>
              <a:gd name="connsiteX1" fmla="*/ 399621 w 1043088"/>
              <a:gd name="connsiteY1" fmla="*/ 530577 h 3668888"/>
              <a:gd name="connsiteX2" fmla="*/ 4510 w 1043088"/>
              <a:gd name="connsiteY2" fmla="*/ 1625600 h 3668888"/>
              <a:gd name="connsiteX3" fmla="*/ 241576 w 1043088"/>
              <a:gd name="connsiteY3" fmla="*/ 2698044 h 3668888"/>
              <a:gd name="connsiteX4" fmla="*/ 1043088 w 1043088"/>
              <a:gd name="connsiteY4" fmla="*/ 3668888 h 3668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088" h="3668888">
                <a:moveTo>
                  <a:pt x="930199" y="0"/>
                </a:moveTo>
                <a:cubicBezTo>
                  <a:pt x="742050" y="129822"/>
                  <a:pt x="553902" y="259644"/>
                  <a:pt x="399621" y="530577"/>
                </a:cubicBezTo>
                <a:cubicBezTo>
                  <a:pt x="245340" y="801510"/>
                  <a:pt x="30851" y="1264356"/>
                  <a:pt x="4510" y="1625600"/>
                </a:cubicBezTo>
                <a:cubicBezTo>
                  <a:pt x="-21831" y="1986845"/>
                  <a:pt x="68480" y="2357496"/>
                  <a:pt x="241576" y="2698044"/>
                </a:cubicBezTo>
                <a:cubicBezTo>
                  <a:pt x="414672" y="3038592"/>
                  <a:pt x="728880" y="3353740"/>
                  <a:pt x="1043088" y="3668888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8714BF-14FF-4343-A787-0F33E610FB33}"/>
              </a:ext>
            </a:extLst>
          </p:cNvPr>
          <p:cNvSpPr/>
          <p:nvPr/>
        </p:nvSpPr>
        <p:spPr>
          <a:xfrm>
            <a:off x="7285036" y="4551207"/>
            <a:ext cx="4906964" cy="258222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79131B-36B8-4FDF-A3E3-2731841F96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4191000"/>
            <a:ext cx="4876800" cy="11557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46900C0-C865-4AB0-8A38-3E7B56254D53}"/>
              </a:ext>
            </a:extLst>
          </p:cNvPr>
          <p:cNvSpPr/>
          <p:nvPr/>
        </p:nvSpPr>
        <p:spPr>
          <a:xfrm>
            <a:off x="6229350" y="1345881"/>
            <a:ext cx="5836534" cy="1333023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61FB9C-47CF-480C-A588-ADFBBBAF687D}"/>
              </a:ext>
            </a:extLst>
          </p:cNvPr>
          <p:cNvSpPr/>
          <p:nvPr/>
        </p:nvSpPr>
        <p:spPr>
          <a:xfrm>
            <a:off x="6431911" y="3843412"/>
            <a:ext cx="4906964" cy="280216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6200042" y="89069"/>
            <a:ext cx="5991958" cy="92304"/>
          </a:xfrm>
          <a:prstGeom prst="rect">
            <a:avLst/>
          </a:prstGeom>
          <a:solidFill>
            <a:schemeClr val="bg1"/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35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/>
      <p:bldP spid="8" grpId="0" animBg="1"/>
      <p:bldP spid="9" grpId="0" animBg="1"/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vs. Per-Thread State</a:t>
            </a:r>
          </a:p>
        </p:txBody>
      </p:sp>
      <p:pic>
        <p:nvPicPr>
          <p:cNvPr id="4" name="Content Placeholder 3" descr="perThreadAndSharedState.pdf"/>
          <p:cNvPicPr>
            <a:picLocks noGrp="1" noChangeAspect="1"/>
          </p:cNvPicPr>
          <p:nvPr>
            <p:ph idx="1"/>
          </p:nvPr>
        </p:nvPicPr>
        <p:blipFill>
          <a:blip r:embed="rId3"/>
          <a:srcRect l="-10740" r="-107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0798716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if 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printf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56388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27794735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11430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415874735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15240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408377137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1941633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74948205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8763000" cy="736600"/>
          </a:xfrm>
        </p:spPr>
        <p:txBody>
          <a:bodyPr/>
          <a:lstStyle/>
          <a:p>
            <a:r>
              <a:rPr lang="en-US" dirty="0"/>
              <a:t>Recall: Four Fundamental OS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10134600" cy="5638800"/>
          </a:xfrm>
        </p:spPr>
        <p:txBody>
          <a:bodyPr>
            <a:normAutofit/>
          </a:bodyPr>
          <a:lstStyle/>
          <a:p>
            <a:r>
              <a:rPr lang="en-US" altLang="en-US" b="1" dirty="0"/>
              <a:t>Thread: Execution Context</a:t>
            </a:r>
          </a:p>
          <a:p>
            <a:endParaRPr lang="en-US" dirty="0"/>
          </a:p>
          <a:p>
            <a:r>
              <a:rPr lang="en-US" b="1" dirty="0"/>
              <a:t>Address space </a:t>
            </a:r>
            <a:r>
              <a:rPr lang="en-US" dirty="0"/>
              <a:t>(with or w/o </a:t>
            </a:r>
            <a:r>
              <a:rPr lang="en-US" b="1" dirty="0"/>
              <a:t>translation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Set of memory addresses accessible to program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Process: an instance of a running program</a:t>
            </a:r>
          </a:p>
          <a:p>
            <a:pPr lvl="1"/>
            <a:r>
              <a:rPr lang="en-US" dirty="0"/>
              <a:t>Protected Address Space + One or more Threads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Dual mode operation / Protection</a:t>
            </a:r>
          </a:p>
          <a:p>
            <a:pPr lvl="1"/>
            <a:r>
              <a:rPr lang="en-US" dirty="0"/>
              <a:t>Only the “system” has the ability to access certain resources</a:t>
            </a:r>
          </a:p>
        </p:txBody>
      </p:sp>
    </p:spTree>
    <p:extLst>
      <p:ext uri="{BB962C8B-B14F-4D97-AF65-F5344CB8AC3E}">
        <p14:creationId xmlns:p14="http://schemas.microsoft.com/office/powerpoint/2010/main" val="348298911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8067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3188189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13289102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8067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35814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250727733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24163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48006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996113" y="21336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 ret=B+1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36291460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5720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30259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15240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996113" y="21336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 ret=B+1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996113" y="27432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A: tmp=2</a:t>
            </a:r>
          </a:p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   ret=C+1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7848600" y="3352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7000328" y="3862388"/>
            <a:ext cx="17219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Stack Growth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24474373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if 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printf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30259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23622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996113" y="21336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 ret=B+1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996113" y="27432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A: tmp=2</a:t>
            </a:r>
          </a:p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   ret=C+1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7848600" y="3352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7000328" y="3862388"/>
            <a:ext cx="17219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Stack Growth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43849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587575981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3025914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27432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996113" y="21336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 ret=B+1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996113" y="27432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A: tmp=2</a:t>
            </a:r>
          </a:p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   ret=C+1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7848600" y="3352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7000328" y="3862388"/>
            <a:ext cx="17219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Stack Growth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43849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799196387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24384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52578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996113" y="21336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 ret=B+1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43849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426283475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8288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40386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96113" y="15240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Consolas" charset="0"/>
                <a:ea typeface="Consolas" charset="0"/>
                <a:cs typeface="Consolas" charset="0"/>
              </a:rPr>
              <a:t>B: ret=A+2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438491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24158676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23622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944489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 1  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932099434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if 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printf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b="0" dirty="0" err="1">
                  <a:latin typeface="Consolas" charset="0"/>
                  <a:ea typeface="Consolas" charset="0"/>
                  <a:cs typeface="Consolas" charset="0"/>
                </a:rPr>
                <a:t>tmp</a:t>
              </a: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6996113" y="914400"/>
            <a:ext cx="1752600" cy="6096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=1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  ret=exit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1524000" cy="707886"/>
            <a:chOff x="3962400" y="1219200"/>
            <a:chExt cx="1524000" cy="707886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3962400" y="1219200"/>
              <a:ext cx="997389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  <a:p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Pointer</a:t>
              </a: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876800" y="1524000"/>
              <a:ext cx="609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2743200"/>
            <a:ext cx="22860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944489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 1  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524000" y="1447800"/>
            <a:ext cx="9144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A+1: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A+2: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B+1: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C:</a:t>
            </a: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C+1:</a:t>
            </a:r>
          </a:p>
          <a:p>
            <a:pPr algn="r">
              <a:spcBef>
                <a:spcPct val="5000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r">
              <a:spcBef>
                <a:spcPct val="5000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116929070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8839200" cy="533400"/>
          </a:xfrm>
        </p:spPr>
        <p:txBody>
          <a:bodyPr/>
          <a:lstStyle/>
          <a:p>
            <a:r>
              <a:rPr lang="en-US" sz="2800" dirty="0"/>
              <a:t>Recall: Illusion of Multiple Processors</a:t>
            </a:r>
            <a:endParaRPr lang="en-US" altLang="en-US" sz="2800" dirty="0"/>
          </a:p>
        </p:txBody>
      </p:sp>
      <p:sp>
        <p:nvSpPr>
          <p:cNvPr id="315408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5931486" y="1052459"/>
            <a:ext cx="5593084" cy="5334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en-US" dirty="0"/>
              <a:t>Threads are </a:t>
            </a:r>
            <a:r>
              <a:rPr lang="en-US" altLang="en-US" i="1" dirty="0">
                <a:solidFill>
                  <a:srgbClr val="FF0000"/>
                </a:solidFill>
              </a:rPr>
              <a:t>virtual cores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endParaRPr lang="en-US" altLang="en-US" i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en-US" dirty="0"/>
              <a:t>Multiple threads: </a:t>
            </a:r>
            <a:r>
              <a:rPr lang="en-US" altLang="en-US" i="1" dirty="0">
                <a:solidFill>
                  <a:srgbClr val="FF0000"/>
                </a:solidFill>
              </a:rPr>
              <a:t>Multiplex</a:t>
            </a:r>
            <a:r>
              <a:rPr lang="en-US" altLang="en-US" dirty="0"/>
              <a:t> hardware in time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endParaRPr lang="en-US" altLang="en-US" i="1" dirty="0">
              <a:solidFill>
                <a:srgbClr val="FF0000"/>
              </a:solidFill>
            </a:endParaRPr>
          </a:p>
          <a:p>
            <a:r>
              <a:rPr lang="en-US" dirty="0"/>
              <a:t>Each virtual core (thread) has: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>
                <a:sym typeface="Wingdings" pitchFamily="2" charset="2"/>
              </a:rPr>
              <a:t>Program counter (PC), stack pointer (SP)</a:t>
            </a:r>
          </a:p>
          <a:p>
            <a:pPr lvl="1"/>
            <a:r>
              <a:rPr lang="en-US" dirty="0">
                <a:sym typeface="Wingdings" pitchFamily="2" charset="2"/>
              </a:rPr>
              <a:t>Registers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Where is “it” (the thread)?</a:t>
            </a:r>
          </a:p>
          <a:p>
            <a:pPr lvl="1"/>
            <a:r>
              <a:rPr lang="en-US" dirty="0"/>
              <a:t>On the real (physical) core, or</a:t>
            </a:r>
          </a:p>
          <a:p>
            <a:pPr lvl="1"/>
            <a:r>
              <a:rPr lang="en-US" dirty="0"/>
              <a:t>Saved in chunk of memory – called the </a:t>
            </a:r>
            <a:r>
              <a:rPr lang="en-US" i="1" dirty="0"/>
              <a:t>Thread Control Block (TCB)</a:t>
            </a:r>
            <a:endParaRPr lang="en-US" dirty="0"/>
          </a:p>
          <a:p>
            <a:pPr>
              <a:lnSpc>
                <a:spcPct val="80000"/>
              </a:lnSpc>
              <a:spcBef>
                <a:spcPct val="25000"/>
              </a:spcBef>
            </a:pPr>
            <a:endParaRPr lang="en-US" altLang="en-US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endParaRPr lang="en-US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06854" y="867793"/>
            <a:ext cx="2819400" cy="2200204"/>
            <a:chOff x="533400" y="817633"/>
            <a:chExt cx="2819400" cy="2200204"/>
          </a:xfrm>
        </p:grpSpPr>
        <p:grpSp>
          <p:nvGrpSpPr>
            <p:cNvPr id="30" name="Group 42">
              <a:extLst>
                <a:ext uri="{FF2B5EF4-FFF2-40B4-BE49-F238E27FC236}">
                  <a16:creationId xmlns:a16="http://schemas.microsoft.com/office/drawing/2014/main" id="{8C852643-D236-E140-9B17-32A4E6568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400" y="1295400"/>
              <a:ext cx="2819400" cy="1722437"/>
              <a:chOff x="490" y="451"/>
              <a:chExt cx="1776" cy="1085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E4558CB-3A35-B441-81F1-F32E2E1832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451"/>
                <a:ext cx="546" cy="571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 b="0">
                    <a:latin typeface="Gill Sans" charset="0"/>
                    <a:ea typeface="Gill Sans" charset="0"/>
                    <a:cs typeface="Gill Sans" charset="0"/>
                  </a:rPr>
                  <a:t>vCPU3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CEC1AB1B-49A1-FB4D-81E9-667362FFA0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" y="451"/>
                <a:ext cx="546" cy="571"/>
              </a:xfrm>
              <a:prstGeom prst="ellipse">
                <a:avLst/>
              </a:prstGeom>
              <a:solidFill>
                <a:srgbClr val="00FFFF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  <a:t>vCPU2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57457869-6826-8F41-9703-549F43B95F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" y="451"/>
                <a:ext cx="546" cy="571"/>
              </a:xfrm>
              <a:prstGeom prst="ellipse">
                <a:avLst/>
              </a:prstGeom>
              <a:solidFill>
                <a:srgbClr val="FF66CC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 b="0">
                    <a:latin typeface="Gill Sans" charset="0"/>
                    <a:ea typeface="Gill Sans" charset="0"/>
                    <a:cs typeface="Gill Sans" charset="0"/>
                  </a:rPr>
                  <a:t>vCPU1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A4218EE-9E2E-404F-B059-1B386BF087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490" y="1164"/>
                <a:ext cx="1742" cy="372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Shared Memory</a:t>
                </a:r>
              </a:p>
            </p:txBody>
          </p:sp>
          <p:sp>
            <p:nvSpPr>
              <p:cNvPr id="35" name="Line 12">
                <a:extLst>
                  <a:ext uri="{FF2B5EF4-FFF2-40B4-BE49-F238E27FC236}">
                    <a16:creationId xmlns:a16="http://schemas.microsoft.com/office/drawing/2014/main" id="{843AAEC1-5C7C-A047-9983-C7FA0F0A4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4" y="950"/>
                <a:ext cx="137" cy="21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6" name="Line 13">
                <a:extLst>
                  <a:ext uri="{FF2B5EF4-FFF2-40B4-BE49-F238E27FC236}">
                    <a16:creationId xmlns:a16="http://schemas.microsoft.com/office/drawing/2014/main" id="{297E345B-BE1E-7D40-9645-EE96C34482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5" y="950"/>
                <a:ext cx="137" cy="21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7" name="Line 14">
                <a:extLst>
                  <a:ext uri="{FF2B5EF4-FFF2-40B4-BE49-F238E27FC236}">
                    <a16:creationId xmlns:a16="http://schemas.microsoft.com/office/drawing/2014/main" id="{D76CBCBD-24DE-9845-ACD0-40F9F9213C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8" y="1022"/>
                <a:ext cx="0" cy="14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775632" y="817633"/>
              <a:ext cx="24118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Programmer’s View: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04800" y="4630761"/>
            <a:ext cx="4200939" cy="1552325"/>
            <a:chOff x="147430" y="4114800"/>
            <a:chExt cx="4200939" cy="1552325"/>
          </a:xfrm>
        </p:grpSpPr>
        <p:grpSp>
          <p:nvGrpSpPr>
            <p:cNvPr id="38" name="Group 41">
              <a:extLst>
                <a:ext uri="{FF2B5EF4-FFF2-40B4-BE49-F238E27FC236}">
                  <a16:creationId xmlns:a16="http://schemas.microsoft.com/office/drawing/2014/main" id="{3C113321-6F41-4BE2-8952-4AAC3A705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30" y="4595562"/>
              <a:ext cx="4200939" cy="1071563"/>
              <a:chOff x="2400" y="1152"/>
              <a:chExt cx="2976" cy="675"/>
            </a:xfrm>
          </p:grpSpPr>
          <p:grpSp>
            <p:nvGrpSpPr>
              <p:cNvPr id="39" name="Group 33">
                <a:extLst>
                  <a:ext uri="{FF2B5EF4-FFF2-40B4-BE49-F238E27FC236}">
                    <a16:creationId xmlns:a16="http://schemas.microsoft.com/office/drawing/2014/main" id="{73EAB098-D2D6-4C64-A0F7-C849040E69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0" y="1152"/>
                <a:ext cx="2976" cy="384"/>
                <a:chOff x="672" y="2352"/>
                <a:chExt cx="4721" cy="528"/>
              </a:xfrm>
            </p:grpSpPr>
            <p:sp>
              <p:nvSpPr>
                <p:cNvPr id="42" name="Rectangle 28">
                  <a:extLst>
                    <a:ext uri="{FF2B5EF4-FFF2-40B4-BE49-F238E27FC236}">
                      <a16:creationId xmlns:a16="http://schemas.microsoft.com/office/drawing/2014/main" id="{B5C93106-8600-455A-ADBC-9944FB7C52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2" y="2352"/>
                  <a:ext cx="816" cy="528"/>
                </a:xfrm>
                <a:prstGeom prst="rect">
                  <a:avLst/>
                </a:prstGeom>
                <a:solidFill>
                  <a:srgbClr val="FF66CC"/>
                </a:solidFill>
                <a:ln w="571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600" b="0">
                      <a:latin typeface="Gill Sans Light"/>
                      <a:ea typeface="Gill Sans" charset="0"/>
                      <a:cs typeface="Gill Sans" charset="0"/>
                    </a:rPr>
                    <a:t>vCPU1</a:t>
                  </a:r>
                </a:p>
              </p:txBody>
            </p:sp>
            <p:sp>
              <p:nvSpPr>
                <p:cNvPr id="43" name="Rectangle 29">
                  <a:extLst>
                    <a:ext uri="{FF2B5EF4-FFF2-40B4-BE49-F238E27FC236}">
                      <a16:creationId xmlns:a16="http://schemas.microsoft.com/office/drawing/2014/main" id="{ADF2CBEC-1ACF-481F-ABEA-08ABF02576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88" y="2352"/>
                  <a:ext cx="1200" cy="528"/>
                </a:xfrm>
                <a:prstGeom prst="rect">
                  <a:avLst/>
                </a:prstGeom>
                <a:solidFill>
                  <a:srgbClr val="00FFFF"/>
                </a:solidFill>
                <a:ln w="571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600" b="0">
                      <a:latin typeface="Gill Sans Light"/>
                      <a:ea typeface="Gill Sans" charset="0"/>
                      <a:cs typeface="Gill Sans" charset="0"/>
                    </a:rPr>
                    <a:t>vCPU2</a:t>
                  </a:r>
                </a:p>
              </p:txBody>
            </p:sp>
            <p:sp>
              <p:nvSpPr>
                <p:cNvPr id="44" name="Rectangle 30">
                  <a:extLst>
                    <a:ext uri="{FF2B5EF4-FFF2-40B4-BE49-F238E27FC236}">
                      <a16:creationId xmlns:a16="http://schemas.microsoft.com/office/drawing/2014/main" id="{A859141C-0862-48C4-A366-653E442132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8" y="2352"/>
                  <a:ext cx="816" cy="528"/>
                </a:xfrm>
                <a:prstGeom prst="rect">
                  <a:avLst/>
                </a:prstGeom>
                <a:solidFill>
                  <a:srgbClr val="FFFF00"/>
                </a:solidFill>
                <a:ln w="571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600" b="0" dirty="0">
                      <a:latin typeface="Gill Sans Light"/>
                      <a:ea typeface="Gill Sans" charset="0"/>
                      <a:cs typeface="Gill Sans" charset="0"/>
                    </a:rPr>
                    <a:t>vCPU3</a:t>
                  </a:r>
                </a:p>
              </p:txBody>
            </p:sp>
            <p:sp>
              <p:nvSpPr>
                <p:cNvPr id="45" name="Rectangle 31">
                  <a:extLst>
                    <a:ext uri="{FF2B5EF4-FFF2-40B4-BE49-F238E27FC236}">
                      <a16:creationId xmlns:a16="http://schemas.microsoft.com/office/drawing/2014/main" id="{4BD52B8A-1BD3-4BB3-AD30-843C914BAE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5" y="2352"/>
                  <a:ext cx="1104" cy="528"/>
                </a:xfrm>
                <a:prstGeom prst="rect">
                  <a:avLst/>
                </a:prstGeom>
                <a:solidFill>
                  <a:srgbClr val="FF66CC"/>
                </a:solidFill>
                <a:ln w="571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600" b="0" dirty="0">
                      <a:latin typeface="Gill Sans Light"/>
                      <a:ea typeface="Gill Sans" charset="0"/>
                      <a:cs typeface="Gill Sans" charset="0"/>
                    </a:rPr>
                    <a:t>vCPU1</a:t>
                  </a:r>
                </a:p>
              </p:txBody>
            </p:sp>
            <p:sp>
              <p:nvSpPr>
                <p:cNvPr id="46" name="Rectangle 32">
                  <a:extLst>
                    <a:ext uri="{FF2B5EF4-FFF2-40B4-BE49-F238E27FC236}">
                      <a16:creationId xmlns:a16="http://schemas.microsoft.com/office/drawing/2014/main" id="{7AEEB68C-0639-4E89-AEC9-B514FC97E0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2352"/>
                  <a:ext cx="785" cy="528"/>
                </a:xfrm>
                <a:prstGeom prst="rect">
                  <a:avLst/>
                </a:prstGeom>
                <a:solidFill>
                  <a:srgbClr val="00FFFF"/>
                </a:solidFill>
                <a:ln w="571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600" b="0">
                      <a:latin typeface="Gill Sans Light"/>
                      <a:ea typeface="Gill Sans" charset="0"/>
                      <a:cs typeface="Gill Sans" charset="0"/>
                    </a:rPr>
                    <a:t>vCPU2</a:t>
                  </a:r>
                </a:p>
              </p:txBody>
            </p:sp>
          </p:grpSp>
          <p:sp>
            <p:nvSpPr>
              <p:cNvPr id="40" name="Text Box 34">
                <a:extLst>
                  <a:ext uri="{FF2B5EF4-FFF2-40B4-BE49-F238E27FC236}">
                    <a16:creationId xmlns:a16="http://schemas.microsoft.com/office/drawing/2014/main" id="{ED92137B-B385-41D7-AF86-4F4C263482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6" y="1536"/>
                <a:ext cx="66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571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2400" b="0" dirty="0">
                    <a:latin typeface="Gill Sans Light"/>
                    <a:ea typeface="Gill Sans" charset="0"/>
                    <a:cs typeface="Gill Sans" charset="0"/>
                  </a:rPr>
                  <a:t>Time </a:t>
                </a:r>
              </a:p>
            </p:txBody>
          </p:sp>
          <p:sp>
            <p:nvSpPr>
              <p:cNvPr id="41" name="Line 35">
                <a:extLst>
                  <a:ext uri="{FF2B5EF4-FFF2-40B4-BE49-F238E27FC236}">
                    <a16:creationId xmlns:a16="http://schemas.microsoft.com/office/drawing/2014/main" id="{90AB5FEE-58FE-402F-905D-D01AEFEEA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8" y="1728"/>
                <a:ext cx="10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00" b="0" dirty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60E758D-A0D3-4CE6-8EEC-F98ED0A1FD85}"/>
                </a:ext>
              </a:extLst>
            </p:cNvPr>
            <p:cNvSpPr txBox="1"/>
            <p:nvPr/>
          </p:nvSpPr>
          <p:spPr>
            <a:xfrm>
              <a:off x="725688" y="4114800"/>
              <a:ext cx="3044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Gill Sans Light"/>
                </a:rPr>
                <a:t>On a single physical CPU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9414199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Execution Stack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4876800"/>
            <a:ext cx="5105400" cy="12954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Stack holds temporary results</a:t>
            </a:r>
          </a:p>
          <a:p>
            <a:r>
              <a:rPr lang="en-US" altLang="en-US" dirty="0"/>
              <a:t>Permits recursive execution</a:t>
            </a:r>
          </a:p>
          <a:p>
            <a:r>
              <a:rPr lang="en-US" altLang="en-US" dirty="0"/>
              <a:t>Crucial to modern languages</a:t>
            </a:r>
          </a:p>
          <a:p>
            <a:endParaRPr lang="en-US" altLang="en-US" dirty="0"/>
          </a:p>
        </p:txBody>
      </p:sp>
      <p:grpSp>
        <p:nvGrpSpPr>
          <p:cNvPr id="35844" name="Group 19"/>
          <p:cNvGrpSpPr>
            <a:grpSpLocks/>
          </p:cNvGrpSpPr>
          <p:nvPr/>
        </p:nvGrpSpPr>
        <p:grpSpPr bwMode="auto">
          <a:xfrm>
            <a:off x="2362200" y="838200"/>
            <a:ext cx="2286000" cy="5334000"/>
            <a:chOff x="528" y="528"/>
            <a:chExt cx="1440" cy="3360"/>
          </a:xfrm>
        </p:grpSpPr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528" y="528"/>
              <a:ext cx="1440" cy="33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576" y="672"/>
              <a:ext cx="1344" cy="3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A(int tmp)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if (tmp&lt;2)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  B();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printf(tmp);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B()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C();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C() {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  A(2);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Consolas" charset="0"/>
                  <a:ea typeface="Consolas" charset="0"/>
                  <a:cs typeface="Consolas" charset="0"/>
                </a:rPr>
                <a:t>A(1);</a:t>
              </a: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2362200" y="5943600"/>
            <a:ext cx="2286000" cy="2286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1" y="4419600"/>
            <a:ext cx="1073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Output: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3310" y="4419600"/>
            <a:ext cx="944489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/>
                <a:cs typeface="Consolas"/>
              </a:rPr>
              <a:t>&gt;2 1  </a:t>
            </a:r>
          </a:p>
        </p:txBody>
      </p:sp>
    </p:spTree>
    <p:extLst>
      <p:ext uri="{BB962C8B-B14F-4D97-AF65-F5344CB8AC3E}">
        <p14:creationId xmlns:p14="http://schemas.microsoft.com/office/powerpoint/2010/main" val="1142260902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86768-3C76-402F-AD2F-2A1D05BF4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Layout with Two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37355-35D3-4DC6-B5F9-183A5DC7B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52881"/>
            <a:ext cx="5711456" cy="4351338"/>
          </a:xfrm>
        </p:spPr>
        <p:txBody>
          <a:bodyPr/>
          <a:lstStyle/>
          <a:p>
            <a:r>
              <a:rPr lang="en-US" altLang="ko-KR" dirty="0">
                <a:ea typeface="Gulim" charset="0"/>
              </a:rPr>
              <a:t>Two sets of CPU registers</a:t>
            </a:r>
          </a:p>
          <a:p>
            <a:r>
              <a:rPr lang="en-US" altLang="ko-KR" dirty="0">
                <a:ea typeface="Gulim" charset="0"/>
              </a:rPr>
              <a:t>Two sets of Stacks</a:t>
            </a:r>
          </a:p>
          <a:p>
            <a:pPr marL="0" indent="0">
              <a:buNone/>
            </a:pPr>
            <a:endParaRPr lang="en-US" altLang="ko-KR" dirty="0">
              <a:ea typeface="Gulim" charset="0"/>
            </a:endParaRPr>
          </a:p>
          <a:p>
            <a:r>
              <a:rPr lang="en-US" altLang="ko-KR" dirty="0">
                <a:ea typeface="Gulim" charset="0"/>
              </a:rPr>
              <a:t>Issues:</a:t>
            </a:r>
          </a:p>
          <a:p>
            <a:pPr lvl="1"/>
            <a:r>
              <a:rPr lang="en-US" altLang="ko-KR" dirty="0">
                <a:ea typeface="Gulim" charset="0"/>
              </a:rPr>
              <a:t>How do we position stacks relative to </a:t>
            </a:r>
            <a:br>
              <a:rPr lang="en-US" altLang="ko-KR" dirty="0">
                <a:ea typeface="Gulim" charset="0"/>
              </a:rPr>
            </a:br>
            <a:r>
              <a:rPr lang="en-US" altLang="ko-KR" dirty="0">
                <a:ea typeface="Gulim" charset="0"/>
              </a:rPr>
              <a:t>each other?</a:t>
            </a:r>
          </a:p>
          <a:p>
            <a:pPr lvl="1"/>
            <a:r>
              <a:rPr lang="en-US" altLang="ko-KR" dirty="0">
                <a:ea typeface="Gulim" charset="0"/>
              </a:rPr>
              <a:t>What maximum size should we choose</a:t>
            </a:r>
            <a:br>
              <a:rPr lang="en-US" altLang="ko-KR" dirty="0">
                <a:ea typeface="Gulim" charset="0"/>
              </a:rPr>
            </a:br>
            <a:r>
              <a:rPr lang="en-US" altLang="ko-KR" dirty="0">
                <a:ea typeface="Gulim" charset="0"/>
              </a:rPr>
              <a:t>for the stacks?</a:t>
            </a:r>
          </a:p>
          <a:p>
            <a:pPr lvl="1"/>
            <a:r>
              <a:rPr lang="en-US" altLang="ko-KR" dirty="0">
                <a:ea typeface="Gulim" charset="0"/>
              </a:rPr>
              <a:t>What happens if threads violate this?</a:t>
            </a:r>
          </a:p>
          <a:p>
            <a:pPr lvl="1"/>
            <a:r>
              <a:rPr lang="en-US" altLang="ko-KR" dirty="0">
                <a:ea typeface="Gulim" charset="0"/>
              </a:rPr>
              <a:t>How might you catch violations?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20B8DD3-D3A4-4C75-B034-8E1483135337}"/>
              </a:ext>
            </a:extLst>
          </p:cNvPr>
          <p:cNvGrpSpPr>
            <a:grpSpLocks/>
          </p:cNvGrpSpPr>
          <p:nvPr/>
        </p:nvGrpSpPr>
        <p:grpSpPr bwMode="auto">
          <a:xfrm>
            <a:off x="8001001" y="1017944"/>
            <a:ext cx="2166938" cy="4343400"/>
            <a:chOff x="3648" y="1008"/>
            <a:chExt cx="1365" cy="273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6420184-A653-4B20-95DC-453D605DD4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" y="1008"/>
              <a:ext cx="1056" cy="2736"/>
              <a:chOff x="3648" y="1008"/>
              <a:chExt cx="1056" cy="2736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059C604-A9C0-40A5-8CFF-30FAC078F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008"/>
                <a:ext cx="1056" cy="27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2400" b="0"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1B249E8-5496-4407-AD15-9DAEEBF05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1056" cy="336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400" b="0">
                    <a:ea typeface="Gill Sans" charset="0"/>
                    <a:cs typeface="Gill Sans" charset="0"/>
                  </a:rPr>
                  <a:t>Code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5CBA8A1-8EE3-4E8D-A133-0245C63F8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120"/>
                <a:ext cx="1056" cy="288"/>
              </a:xfrm>
              <a:prstGeom prst="rect">
                <a:avLst/>
              </a:prstGeom>
              <a:solidFill>
                <a:srgbClr val="53FB25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400" b="0">
                    <a:ea typeface="Gill Sans" charset="0"/>
                    <a:cs typeface="Gill Sans" charset="0"/>
                  </a:rPr>
                  <a:t>Global Data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2B9D330-953B-49BC-B1E8-1D8E1BF0D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2640"/>
                <a:ext cx="1056" cy="480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400" b="0" dirty="0">
                    <a:ea typeface="Gill Sans" charset="0"/>
                    <a:cs typeface="Gill Sans" charset="0"/>
                  </a:rPr>
                  <a:t>Heap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B06B720-707A-4A2B-B96A-39835759F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008"/>
                <a:ext cx="1056" cy="336"/>
              </a:xfrm>
              <a:prstGeom prst="rect">
                <a:avLst/>
              </a:prstGeom>
              <a:solidFill>
                <a:srgbClr val="FF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400" b="0">
                    <a:ea typeface="Gill Sans" charset="0"/>
                    <a:cs typeface="Gill Sans" charset="0"/>
                  </a:rPr>
                  <a:t>Stack 1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0A485EC-E040-4C4D-9F51-EEAB6D214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728"/>
                <a:ext cx="1056" cy="432"/>
              </a:xfrm>
              <a:prstGeom prst="rect">
                <a:avLst/>
              </a:prstGeom>
              <a:solidFill>
                <a:srgbClr val="02E3EE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400" b="0">
                    <a:ea typeface="Gill Sans" charset="0"/>
                    <a:cs typeface="Gill Sans" charset="0"/>
                  </a:rPr>
                  <a:t>Stack 2</a:t>
                </a:r>
              </a:p>
            </p:txBody>
          </p:sp>
          <p:sp>
            <p:nvSpPr>
              <p:cNvPr id="17" name="Line 12">
                <a:extLst>
                  <a:ext uri="{FF2B5EF4-FFF2-40B4-BE49-F238E27FC236}">
                    <a16:creationId xmlns:a16="http://schemas.microsoft.com/office/drawing/2014/main" id="{CEC05719-E70C-41B1-8746-893488113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1296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 xmlns:lc="http://schemas.openxmlformats.org/drawingml/2006/lockedCanvas">
                    <a:noFill/>
                  </a14:hiddenFill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2400" b="0"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8" name="Line 13">
                <a:extLst>
                  <a:ext uri="{FF2B5EF4-FFF2-40B4-BE49-F238E27FC236}">
                    <a16:creationId xmlns:a16="http://schemas.microsoft.com/office/drawing/2014/main" id="{45664A13-962A-4FAB-9681-E646102AFF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2112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 xmlns:lc="http://schemas.openxmlformats.org/drawingml/2006/lockedCanvas">
                    <a:noFill/>
                  </a14:hiddenFill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2400" b="0"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9" name="Line 14">
                <a:extLst>
                  <a:ext uri="{FF2B5EF4-FFF2-40B4-BE49-F238E27FC236}">
                    <a16:creationId xmlns:a16="http://schemas.microsoft.com/office/drawing/2014/main" id="{85C196D5-ECFA-4D5A-A454-AC8CC341DB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76" y="2544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 xmlns:lc="http://schemas.openxmlformats.org/drawingml/2006/lockedCanvas">
                    <a:noFill/>
                  </a14:hiddenFill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2400" b="0"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0" name="Text Box 15">
              <a:extLst>
                <a:ext uri="{FF2B5EF4-FFF2-40B4-BE49-F238E27FC236}">
                  <a16:creationId xmlns:a16="http://schemas.microsoft.com/office/drawing/2014/main" id="{47CECDD6-F176-45E4-801A-01C4E5C796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242" y="2208"/>
              <a:ext cx="125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xmlns:lc="http://schemas.openxmlformats.org/drawingml/2006/lockedCanvas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2400" b="0" dirty="0">
                  <a:ea typeface="Gill Sans" charset="0"/>
                  <a:cs typeface="Gill Sans" charset="0"/>
                </a:rPr>
                <a:t>Address Space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9870C0D-ACA9-481E-BDA1-09C9A0DD51F7}"/>
              </a:ext>
            </a:extLst>
          </p:cNvPr>
          <p:cNvSpPr txBox="1"/>
          <p:nvPr/>
        </p:nvSpPr>
        <p:spPr>
          <a:xfrm>
            <a:off x="9764615" y="5176678"/>
            <a:ext cx="91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0x000…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50031FA-4412-4396-848B-72F0062AECE1}"/>
              </a:ext>
            </a:extLst>
          </p:cNvPr>
          <p:cNvSpPr txBox="1"/>
          <p:nvPr/>
        </p:nvSpPr>
        <p:spPr>
          <a:xfrm>
            <a:off x="9764614" y="8382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0xFFF…</a:t>
            </a:r>
          </a:p>
        </p:txBody>
      </p:sp>
    </p:spTree>
    <p:extLst>
      <p:ext uri="{BB962C8B-B14F-4D97-AF65-F5344CB8AC3E}">
        <p14:creationId xmlns:p14="http://schemas.microsoft.com/office/powerpoint/2010/main" val="3313816134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219200" y="3429000"/>
            <a:ext cx="9550400" cy="533400"/>
          </a:xfrm>
        </p:spPr>
        <p:txBody>
          <a:bodyPr/>
          <a:lstStyle/>
          <a:p>
            <a:r>
              <a:rPr lang="en-US" dirty="0"/>
              <a:t>INTERLEAVING AND NONDETERMINISM</a:t>
            </a:r>
            <a:br>
              <a:rPr lang="en-US" dirty="0"/>
            </a:br>
            <a:r>
              <a:rPr lang="en-US" dirty="0"/>
              <a:t>(The beginning of a long discussion!)</a:t>
            </a:r>
          </a:p>
        </p:txBody>
      </p:sp>
    </p:spTree>
    <p:extLst>
      <p:ext uri="{BB962C8B-B14F-4D97-AF65-F5344CB8AC3E}">
        <p14:creationId xmlns:p14="http://schemas.microsoft.com/office/powerpoint/2010/main" val="244711995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E3B4E20-ADA2-4DEC-88BF-F55947857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Abstraction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9ECCC8-CBED-4A94-AD15-79995AC0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0475"/>
            <a:ext cx="10515600" cy="1406488"/>
          </a:xfrm>
        </p:spPr>
        <p:txBody>
          <a:bodyPr>
            <a:normAutofit/>
          </a:bodyPr>
          <a:lstStyle/>
          <a:p>
            <a:r>
              <a:rPr lang="en-US" dirty="0"/>
              <a:t>Illusion: Infinite number of processors</a:t>
            </a:r>
          </a:p>
          <a:p>
            <a:r>
              <a:rPr lang="en-US" dirty="0"/>
              <a:t>Reality: Threads execute with variable “speed”</a:t>
            </a:r>
          </a:p>
          <a:p>
            <a:pPr lvl="1"/>
            <a:r>
              <a:rPr lang="en-US" dirty="0"/>
              <a:t>Programs must be designed to work with any schedule</a:t>
            </a:r>
          </a:p>
        </p:txBody>
      </p:sp>
      <p:pic>
        <p:nvPicPr>
          <p:cNvPr id="9" name="Content Placeholder 3" descr="threadAbstraction.pdf">
            <a:extLst>
              <a:ext uri="{FF2B5EF4-FFF2-40B4-BE49-F238E27FC236}">
                <a16:creationId xmlns:a16="http://schemas.microsoft.com/office/drawing/2014/main" id="{F3CA7464-DB3C-4A82-8165-8CFB1A81F1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15885" b="-15885"/>
          <a:stretch>
            <a:fillRect/>
          </a:stretch>
        </p:blipFill>
        <p:spPr>
          <a:xfrm>
            <a:off x="1554800" y="681038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46868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6DEF-6CAD-48AA-9008-B957712DE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Executions</a:t>
            </a:r>
          </a:p>
        </p:txBody>
      </p:sp>
      <p:pic>
        <p:nvPicPr>
          <p:cNvPr id="6" name="Content Placeholder 5" descr="unpredictableSpeed.pdf">
            <a:extLst>
              <a:ext uri="{FF2B5EF4-FFF2-40B4-BE49-F238E27FC236}">
                <a16:creationId xmlns:a16="http://schemas.microsoft.com/office/drawing/2014/main" id="{AEF04A6A-88C7-4EF8-881B-76C4E52F38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33" r="4148"/>
          <a:stretch/>
        </p:blipFill>
        <p:spPr>
          <a:xfrm>
            <a:off x="2335539" y="1482141"/>
            <a:ext cx="7520921" cy="486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750186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11E72-B179-4964-992B-324D1F951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Programmer vs. Processor View</a:t>
            </a:r>
          </a:p>
        </p:txBody>
      </p:sp>
      <p:pic>
        <p:nvPicPr>
          <p:cNvPr id="9" name="Content Placeholder 3" descr="threadSuspend2.pdf">
            <a:extLst>
              <a:ext uri="{FF2B5EF4-FFF2-40B4-BE49-F238E27FC236}">
                <a16:creationId xmlns:a16="http://schemas.microsoft.com/office/drawing/2014/main" id="{1A85C4C3-F340-4D50-8390-59CDA172EC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243" r="59511" b="12642"/>
          <a:stretch/>
        </p:blipFill>
        <p:spPr>
          <a:xfrm>
            <a:off x="3232332" y="1514423"/>
            <a:ext cx="1565037" cy="5018193"/>
          </a:xfrm>
          <a:prstGeom prst="rect">
            <a:avLst/>
          </a:prstGeom>
        </p:spPr>
      </p:pic>
      <p:pic>
        <p:nvPicPr>
          <p:cNvPr id="12" name="Content Placeholder 3" descr="threadSuspend2.pdf">
            <a:extLst>
              <a:ext uri="{FF2B5EF4-FFF2-40B4-BE49-F238E27FC236}">
                <a16:creationId xmlns:a16="http://schemas.microsoft.com/office/drawing/2014/main" id="{A6A8B101-FBB7-4F35-85A9-9D32164427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649" r="29195" b="12642"/>
          <a:stretch/>
        </p:blipFill>
        <p:spPr>
          <a:xfrm>
            <a:off x="5527470" y="1474682"/>
            <a:ext cx="2533626" cy="5018193"/>
          </a:xfrm>
          <a:prstGeom prst="rect">
            <a:avLst/>
          </a:prstGeom>
        </p:spPr>
      </p:pic>
      <p:pic>
        <p:nvPicPr>
          <p:cNvPr id="13" name="Content Placeholder 3" descr="threadSuspend2.pdf">
            <a:extLst>
              <a:ext uri="{FF2B5EF4-FFF2-40B4-BE49-F238E27FC236}">
                <a16:creationId xmlns:a16="http://schemas.microsoft.com/office/drawing/2014/main" id="{A1406A28-4363-4216-B1D8-AB4A1AD030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331" r="-1487" b="12642"/>
          <a:stretch/>
        </p:blipFill>
        <p:spPr>
          <a:xfrm>
            <a:off x="8791197" y="1474682"/>
            <a:ext cx="2533626" cy="5018193"/>
          </a:xfrm>
          <a:prstGeom prst="rect">
            <a:avLst/>
          </a:prstGeom>
        </p:spPr>
      </p:pic>
      <p:pic>
        <p:nvPicPr>
          <p:cNvPr id="14" name="Content Placeholder 3" descr="threadSuspend2.pdf">
            <a:extLst>
              <a:ext uri="{FF2B5EF4-FFF2-40B4-BE49-F238E27FC236}">
                <a16:creationId xmlns:a16="http://schemas.microsoft.com/office/drawing/2014/main" id="{87CCCEDF-2D24-49C0-BE67-706AEE24CA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079" r="78425" b="12642"/>
          <a:stretch/>
        </p:blipFill>
        <p:spPr>
          <a:xfrm>
            <a:off x="573756" y="1514423"/>
            <a:ext cx="1923585" cy="50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198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4080-7A91-4777-BB80-B3BEAE71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with Concurrent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C161-BF1C-4843-A836-CF22453C1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Non-determinism:</a:t>
            </a:r>
          </a:p>
          <a:p>
            <a:pPr lvl="1"/>
            <a:r>
              <a:rPr lang="en-US" dirty="0"/>
              <a:t>Scheduler can run threads in </a:t>
            </a:r>
            <a:r>
              <a:rPr lang="en-US" b="1" dirty="0"/>
              <a:t>any order</a:t>
            </a:r>
          </a:p>
          <a:p>
            <a:pPr lvl="1"/>
            <a:r>
              <a:rPr lang="en-US" dirty="0"/>
              <a:t>Scheduler can switch threads </a:t>
            </a:r>
            <a:r>
              <a:rPr lang="en-US" b="1" dirty="0"/>
              <a:t>at any time</a:t>
            </a:r>
          </a:p>
          <a:p>
            <a:pPr lvl="1"/>
            <a:r>
              <a:rPr lang="en-US" dirty="0"/>
              <a:t>This can make testing very difficult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i="1" dirty="0"/>
              <a:t>Independent Threads</a:t>
            </a:r>
          </a:p>
          <a:p>
            <a:pPr lvl="1"/>
            <a:r>
              <a:rPr lang="en-US" dirty="0"/>
              <a:t>No state shared with other threads</a:t>
            </a:r>
          </a:p>
          <a:p>
            <a:pPr lvl="1"/>
            <a:r>
              <a:rPr lang="en-US" dirty="0"/>
              <a:t>Deterministic, reproducible conditions</a:t>
            </a:r>
          </a:p>
          <a:p>
            <a:r>
              <a:rPr lang="en-US" i="1" dirty="0"/>
              <a:t>Cooperating Threads</a:t>
            </a:r>
          </a:p>
          <a:p>
            <a:pPr lvl="1"/>
            <a:r>
              <a:rPr lang="en-US" dirty="0"/>
              <a:t>Shared state between multiple threads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Goal: Correctness by Design</a:t>
            </a:r>
          </a:p>
        </p:txBody>
      </p:sp>
    </p:spTree>
    <p:extLst>
      <p:ext uri="{BB962C8B-B14F-4D97-AF65-F5344CB8AC3E}">
        <p14:creationId xmlns:p14="http://schemas.microsoft.com/office/powerpoint/2010/main" val="774055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1137315"/>
          </a:xfrm>
        </p:spPr>
        <p:txBody>
          <a:bodyPr/>
          <a:lstStyle/>
          <a:p>
            <a:r>
              <a:rPr lang="en-US" dirty="0"/>
              <a:t>Initially </a:t>
            </a:r>
            <a:r>
              <a:rPr lang="en-US" dirty="0">
                <a:latin typeface="Consolas" panose="020B0609020204030204" pitchFamily="49" charset="0"/>
              </a:rPr>
              <a:t>x == 0 and y == 0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What are the possible values of </a:t>
            </a:r>
            <a:r>
              <a:rPr lang="en-US" dirty="0">
                <a:latin typeface="Consolas" panose="020B0609020204030204" pitchFamily="49" charset="0"/>
              </a:rPr>
              <a:t>x</a:t>
            </a:r>
            <a:r>
              <a:rPr lang="en-US" dirty="0"/>
              <a:t> below after all threads finish?</a:t>
            </a:r>
          </a:p>
          <a:p>
            <a:endParaRPr lang="en-US" dirty="0"/>
          </a:p>
          <a:p>
            <a:r>
              <a:rPr lang="en-US" dirty="0"/>
              <a:t>Must be </a:t>
            </a:r>
            <a:r>
              <a:rPr lang="en-US" b="1" dirty="0">
                <a:latin typeface="Consolas" panose="020B0609020204030204" pitchFamily="49" charset="0"/>
              </a:rPr>
              <a:t>1</a:t>
            </a:r>
            <a:r>
              <a:rPr lang="en-US" dirty="0"/>
              <a:t>. Thread B does not interfere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1390650" y="1752600"/>
            <a:ext cx="1728788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3605212" y="1752600"/>
            <a:ext cx="1728788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y = 2;</a:t>
            </a:r>
          </a:p>
          <a:p>
            <a:pPr marL="0" indent="0">
              <a:buNone/>
            </a:pP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5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14400"/>
            <a:ext cx="10515600" cy="4117976"/>
          </a:xfrm>
        </p:spPr>
        <p:txBody>
          <a:bodyPr/>
          <a:lstStyle/>
          <a:p>
            <a:r>
              <a:rPr lang="en-US" dirty="0"/>
              <a:t>Initially </a:t>
            </a:r>
            <a:r>
              <a:rPr lang="en-US" dirty="0">
                <a:latin typeface="Consolas" panose="020B0609020204030204" pitchFamily="49" charset="0"/>
              </a:rPr>
              <a:t>x == 0 and y == 0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What are the possible values of </a:t>
            </a:r>
            <a:r>
              <a:rPr lang="en-US" dirty="0">
                <a:latin typeface="Consolas" panose="020B0609020204030204" pitchFamily="49" charset="0"/>
              </a:rPr>
              <a:t>x</a:t>
            </a:r>
            <a:r>
              <a:rPr lang="en-US" dirty="0"/>
              <a:t> below? </a:t>
            </a:r>
          </a:p>
          <a:p>
            <a:r>
              <a:rPr lang="en-US" dirty="0">
                <a:latin typeface="Gill Sans Light"/>
              </a:rPr>
              <a:t>1 or 3 or 5 (non-deterministically)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Race Condition: Thread A races against Thread B!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1234705" y="1371601"/>
            <a:ext cx="2189532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= y + 1;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3677868" y="1371600"/>
            <a:ext cx="2189532" cy="1667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y = 2;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y = y * 2;</a:t>
            </a:r>
          </a:p>
        </p:txBody>
      </p:sp>
    </p:spTree>
    <p:extLst>
      <p:ext uri="{BB962C8B-B14F-4D97-AF65-F5344CB8AC3E}">
        <p14:creationId xmlns:p14="http://schemas.microsoft.com/office/powerpoint/2010/main" val="73062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A458-A21B-4535-9DDA-A5CF34D74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Definitions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25350-2938-441C-B56A-6C7C3D95F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10896600" cy="5110163"/>
          </a:xfrm>
        </p:spPr>
        <p:txBody>
          <a:bodyPr>
            <a:normAutofit/>
          </a:bodyPr>
          <a:lstStyle/>
          <a:p>
            <a:r>
              <a:rPr lang="en-US" dirty="0"/>
              <a:t>Synchronization: Coordination among threads, usually regarding shared data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Mutual Exclusion: </a:t>
            </a:r>
            <a:r>
              <a:rPr lang="en-US" dirty="0"/>
              <a:t>Ensuring only one thread does a particular thing at a time (one thread </a:t>
            </a:r>
            <a:r>
              <a:rPr lang="en-US" i="1" dirty="0"/>
              <a:t>excludes</a:t>
            </a:r>
            <a:r>
              <a:rPr lang="en-US" dirty="0"/>
              <a:t> the others)</a:t>
            </a:r>
          </a:p>
          <a:p>
            <a:pPr lvl="1"/>
            <a:r>
              <a:rPr lang="en-US" dirty="0"/>
              <a:t>Type of synchronization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Critical Section: </a:t>
            </a:r>
            <a:r>
              <a:rPr lang="en-US" dirty="0"/>
              <a:t>Code exactly one thread can execute at once</a:t>
            </a:r>
          </a:p>
          <a:p>
            <a:pPr lvl="1"/>
            <a:r>
              <a:rPr lang="en-US" dirty="0"/>
              <a:t>Result of mutual exclusion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Lock:</a:t>
            </a:r>
            <a:r>
              <a:rPr lang="en-US" dirty="0"/>
              <a:t> An object only one thread can hold at a time</a:t>
            </a:r>
          </a:p>
          <a:p>
            <a:pPr lvl="1"/>
            <a:r>
              <a:rPr lang="en-US" dirty="0"/>
              <a:t>Provides 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3949668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58249" y="732544"/>
            <a:ext cx="9328951" cy="5486400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Address space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 </a:t>
            </a:r>
            <a:r>
              <a:rPr lang="en-US" altLang="en-US" dirty="0">
                <a:solidFill>
                  <a:srgbClr val="FF0000"/>
                </a:solidFill>
              </a:rPr>
              <a:t>the set of accessible addresses + state associated with them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For 32-bit processor: 2</a:t>
            </a:r>
            <a:r>
              <a:rPr lang="en-US" altLang="en-US" baseline="30000" dirty="0"/>
              <a:t>32</a:t>
            </a:r>
            <a:r>
              <a:rPr lang="en-US" altLang="en-US" dirty="0"/>
              <a:t> = 4 billion (10</a:t>
            </a:r>
            <a:r>
              <a:rPr lang="en-US" altLang="en-US" baseline="30000" dirty="0"/>
              <a:t>9</a:t>
            </a:r>
            <a:r>
              <a:rPr lang="en-US" altLang="en-US" dirty="0"/>
              <a:t>)  addresses</a:t>
            </a:r>
          </a:p>
          <a:p>
            <a:pPr lvl="1"/>
            <a:r>
              <a:rPr lang="en-US" altLang="en-US" dirty="0"/>
              <a:t>For 64-bit processor: 2</a:t>
            </a:r>
            <a:r>
              <a:rPr lang="en-US" altLang="en-US" baseline="30000" dirty="0"/>
              <a:t>64</a:t>
            </a:r>
            <a:r>
              <a:rPr lang="en-US" altLang="en-US" dirty="0"/>
              <a:t> = 18 quintillion (10</a:t>
            </a:r>
            <a:r>
              <a:rPr lang="en-US" altLang="en-US" baseline="30000" dirty="0"/>
              <a:t>18</a:t>
            </a:r>
            <a:r>
              <a:rPr lang="en-US" altLang="en-US" dirty="0"/>
              <a:t>) addresses</a:t>
            </a:r>
          </a:p>
          <a:p>
            <a:pPr lvl="1"/>
            <a:endParaRPr lang="en-US" altLang="en-US" dirty="0"/>
          </a:p>
          <a:p>
            <a:r>
              <a:rPr lang="en-US" altLang="en-US" dirty="0">
                <a:solidFill>
                  <a:srgbClr val="FF0000"/>
                </a:solidFill>
              </a:rPr>
              <a:t>Virtual Address Space </a:t>
            </a:r>
            <a:r>
              <a:rPr lang="en-US" altLang="en-US" dirty="0">
                <a:sym typeface="Symbol" panose="05050102010706020507" pitchFamily="18" charset="2"/>
              </a:rPr>
              <a:t> Processor’s view of memory:</a:t>
            </a:r>
          </a:p>
          <a:p>
            <a:pPr lvl="1"/>
            <a:r>
              <a:rPr lang="en-US" altLang="en-US" dirty="0">
                <a:sym typeface="Symbol" panose="05050102010706020507" pitchFamily="18" charset="2"/>
              </a:rPr>
              <a:t>Address Space is independent of physical storage</a:t>
            </a:r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8839200" cy="533400"/>
          </a:xfrm>
        </p:spPr>
        <p:txBody>
          <a:bodyPr/>
          <a:lstStyle/>
          <a:p>
            <a:r>
              <a:rPr lang="en-US" altLang="en-US" dirty="0"/>
              <a:t>Recall</a:t>
            </a:r>
            <a:r>
              <a:rPr lang="en-US" altLang="en-US" sz="2800" dirty="0"/>
              <a:t>: (Virtual) Address Space</a:t>
            </a:r>
          </a:p>
        </p:txBody>
      </p:sp>
      <p:grpSp>
        <p:nvGrpSpPr>
          <p:cNvPr id="18432" name="Group 18431"/>
          <p:cNvGrpSpPr/>
          <p:nvPr/>
        </p:nvGrpSpPr>
        <p:grpSpPr>
          <a:xfrm>
            <a:off x="4001623" y="3353904"/>
            <a:ext cx="5901954" cy="2974161"/>
            <a:chOff x="4001623" y="3353904"/>
            <a:chExt cx="5901954" cy="2974161"/>
          </a:xfrm>
        </p:grpSpPr>
        <p:sp>
          <p:nvSpPr>
            <p:cNvPr id="35" name="Rectangle 34"/>
            <p:cNvSpPr/>
            <p:nvPr/>
          </p:nvSpPr>
          <p:spPr bwMode="auto">
            <a:xfrm>
              <a:off x="8311894" y="4465450"/>
              <a:ext cx="1587995" cy="1794932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4001623" y="4497503"/>
              <a:ext cx="1587995" cy="173082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52862" y="4655549"/>
              <a:ext cx="1214081" cy="3107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Processor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596546" y="5036548"/>
              <a:ext cx="10438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Physical</a:t>
              </a:r>
            </a:p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Memory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398037" y="5958733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0x00000000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46741" y="4455327"/>
              <a:ext cx="1556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0xFFFFFFFF</a:t>
              </a:r>
            </a:p>
          </p:txBody>
        </p:sp>
        <p:sp>
          <p:nvSpPr>
            <p:cNvPr id="41" name="Alternate Process 13"/>
            <p:cNvSpPr/>
            <p:nvPr/>
          </p:nvSpPr>
          <p:spPr bwMode="auto">
            <a:xfrm>
              <a:off x="6194568" y="4914182"/>
              <a:ext cx="1375532" cy="961570"/>
            </a:xfrm>
            <a:prstGeom prst="flowChartAlternateProcess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endParaRPr>
            </a:p>
            <a:p>
              <a:pPr algn="ctr"/>
              <a:r>
                <a:rPr lang="en-US" b="0" dirty="0">
                  <a:solidFill>
                    <a:schemeClr val="tx1"/>
                  </a:solidFill>
                  <a:latin typeface="Gill Sans" charset="0"/>
                  <a:ea typeface="Gill Sans" charset="0"/>
                  <a:cs typeface="Gill Sans" charset="0"/>
                </a:rPr>
                <a:t>translator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 bwMode="auto">
            <a:xfrm>
              <a:off x="7570100" y="5394967"/>
              <a:ext cx="741795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 rot="17680719">
              <a:off x="5194472" y="4312930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“virtual address”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 rot="17680719">
              <a:off x="7067165" y="4197725"/>
              <a:ext cx="2056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“physical address”</a:t>
              </a: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3B3BBD0-655D-E642-83DE-B455548AFD75}"/>
                </a:ext>
              </a:extLst>
            </p:cNvPr>
            <p:cNvGrpSpPr/>
            <p:nvPr/>
          </p:nvGrpSpPr>
          <p:grpSpPr>
            <a:xfrm>
              <a:off x="4211690" y="5442172"/>
              <a:ext cx="1145474" cy="663533"/>
              <a:chOff x="2362200" y="3352800"/>
              <a:chExt cx="1828800" cy="106680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4BE4D6B-FC7D-624D-96CE-AADC757D5032}"/>
                  </a:ext>
                </a:extLst>
              </p:cNvPr>
              <p:cNvSpPr/>
              <p:nvPr/>
            </p:nvSpPr>
            <p:spPr bwMode="auto">
              <a:xfrm>
                <a:off x="2362200" y="3352800"/>
                <a:ext cx="1828800" cy="10668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DA6F3880-CEB5-FE4E-9BA4-D4B1BFC3D529}"/>
                  </a:ext>
                </a:extLst>
              </p:cNvPr>
              <p:cNvSpPr/>
              <p:nvPr/>
            </p:nvSpPr>
            <p:spPr bwMode="auto">
              <a:xfrm>
                <a:off x="2362200" y="3962400"/>
                <a:ext cx="1828800" cy="2286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FBF2AE-7F0D-1A46-BBB9-257D0D7BE3F9}"/>
                  </a:ext>
                </a:extLst>
              </p:cNvPr>
              <p:cNvSpPr txBox="1"/>
              <p:nvPr/>
            </p:nvSpPr>
            <p:spPr>
              <a:xfrm>
                <a:off x="2667001" y="3505201"/>
                <a:ext cx="1318635" cy="374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0" dirty="0">
                    <a:latin typeface="Gill Sans" charset="0"/>
                    <a:ea typeface="Gill Sans" charset="0"/>
                    <a:cs typeface="Gill Sans" charset="0"/>
                  </a:rPr>
                  <a:t>Registers</a:t>
                </a:r>
              </a:p>
            </p:txBody>
          </p:sp>
        </p:grpSp>
        <p:cxnSp>
          <p:nvCxnSpPr>
            <p:cNvPr id="50" name="Straight Arrow Connector 49"/>
            <p:cNvCxnSpPr/>
            <p:nvPr/>
          </p:nvCxnSpPr>
          <p:spPr bwMode="auto">
            <a:xfrm>
              <a:off x="5562600" y="5394967"/>
              <a:ext cx="604951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grpSp>
        <p:nvGrpSpPr>
          <p:cNvPr id="6" name="Group 5"/>
          <p:cNvGrpSpPr/>
          <p:nvPr/>
        </p:nvGrpSpPr>
        <p:grpSpPr>
          <a:xfrm>
            <a:off x="381000" y="895591"/>
            <a:ext cx="1828800" cy="3828809"/>
            <a:chOff x="9525000" y="819391"/>
            <a:chExt cx="1828800" cy="3828809"/>
          </a:xfrm>
        </p:grpSpPr>
        <p:sp>
          <p:nvSpPr>
            <p:cNvPr id="51" name="Rectangle 50"/>
            <p:cNvSpPr/>
            <p:nvPr/>
          </p:nvSpPr>
          <p:spPr bwMode="auto">
            <a:xfrm>
              <a:off x="9525000" y="1220989"/>
              <a:ext cx="1828800" cy="30480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9712278" y="42788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0x00000000</a:t>
              </a: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9625118" y="3358985"/>
              <a:ext cx="1628564" cy="6858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9577626" y="3675453"/>
              <a:ext cx="17235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Code Segment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9625118" y="2825585"/>
              <a:ext cx="1628564" cy="5334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9782810" y="2913453"/>
              <a:ext cx="1313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Static Data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9625118" y="2368385"/>
              <a:ext cx="1628564" cy="4572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0090587" y="2380053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heap</a:t>
              </a: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9625118" y="1377785"/>
              <a:ext cx="1628564" cy="4572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0077763" y="1465653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stack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 bwMode="auto">
            <a:xfrm flipV="1">
              <a:off x="10439400" y="2247733"/>
              <a:ext cx="0" cy="57584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10439400" y="1420531"/>
              <a:ext cx="0" cy="5334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63" name="Rectangle 62"/>
            <p:cNvSpPr/>
            <p:nvPr/>
          </p:nvSpPr>
          <p:spPr bwMode="auto">
            <a:xfrm>
              <a:off x="9715500" y="3435185"/>
              <a:ext cx="14478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829800" y="3401431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instruction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660982" y="819391"/>
              <a:ext cx="1556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0xFFFFFFFF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3350431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ADB2-8FB5-4EF2-B74E-E4317618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BFF8-25C7-4F66-91F9-90FF9CBB0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Locks provide two </a:t>
            </a:r>
            <a:r>
              <a:rPr lang="en-US" b="1" dirty="0"/>
              <a:t>atomic</a:t>
            </a:r>
            <a:r>
              <a:rPr lang="en-US" dirty="0"/>
              <a:t> operations: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Lock.acquire</a:t>
            </a:r>
            <a:r>
              <a:rPr lang="en-US" dirty="0">
                <a:solidFill>
                  <a:srgbClr val="FF0000"/>
                </a:solidFill>
              </a:rPr>
              <a:t>() </a:t>
            </a:r>
            <a:r>
              <a:rPr lang="en-US" dirty="0"/>
              <a:t>– wait until lock is free; then mark it as busy</a:t>
            </a:r>
          </a:p>
          <a:p>
            <a:pPr lvl="2"/>
            <a:r>
              <a:rPr lang="en-US" dirty="0"/>
              <a:t>After this returns, we say the calling thread </a:t>
            </a:r>
            <a:r>
              <a:rPr lang="en-US" i="1" dirty="0"/>
              <a:t>holds</a:t>
            </a:r>
            <a:r>
              <a:rPr lang="en-US" dirty="0"/>
              <a:t> the lock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Lock.release</a:t>
            </a:r>
            <a:r>
              <a:rPr lang="en-US" dirty="0">
                <a:solidFill>
                  <a:srgbClr val="FF0000"/>
                </a:solidFill>
              </a:rPr>
              <a:t>() </a:t>
            </a:r>
            <a:r>
              <a:rPr lang="en-US" dirty="0"/>
              <a:t>– mark lock as free</a:t>
            </a:r>
          </a:p>
          <a:p>
            <a:pPr lvl="2"/>
            <a:r>
              <a:rPr lang="en-US" dirty="0"/>
              <a:t>Should only be called by a thread that currently holds the lock</a:t>
            </a:r>
          </a:p>
          <a:p>
            <a:pPr lvl="2"/>
            <a:r>
              <a:rPr lang="en-US" dirty="0"/>
              <a:t>After this returns, the calling thread no longer holds the lock</a:t>
            </a:r>
          </a:p>
        </p:txBody>
      </p:sp>
    </p:spTree>
    <p:extLst>
      <p:ext uri="{BB962C8B-B14F-4D97-AF65-F5344CB8AC3E}">
        <p14:creationId xmlns:p14="http://schemas.microsoft.com/office/powerpoint/2010/main" val="395110170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8F55A-08FB-4716-A9CB-410F03C3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Library Locks: </a:t>
            </a:r>
            <a:r>
              <a:rPr lang="en-US" i="1" dirty="0" err="1"/>
              <a:t>pthreads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6E8D0-8225-4FCB-9DCF-5D33D02EC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int </a:t>
            </a:r>
            <a:r>
              <a:rPr lang="en-US" sz="2200" dirty="0" err="1">
                <a:latin typeface="Consolas" panose="020B0609020204030204" pitchFamily="49" charset="0"/>
              </a:rPr>
              <a:t>pthread_mutex_init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</a:rPr>
              <a:t>pthread_mutex_t</a:t>
            </a:r>
            <a:r>
              <a:rPr lang="en-US" sz="2200" dirty="0">
                <a:latin typeface="Consolas" panose="020B0609020204030204" pitchFamily="49" charset="0"/>
              </a:rPr>
              <a:t> *mutex,</a:t>
            </a:r>
            <a:br>
              <a:rPr lang="en-US" sz="2200" dirty="0">
                <a:latin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</a:rPr>
              <a:t>			     </a:t>
            </a:r>
            <a:r>
              <a:rPr lang="en-US" sz="2200" dirty="0" err="1">
                <a:latin typeface="Consolas" panose="020B0609020204030204" pitchFamily="49" charset="0"/>
              </a:rPr>
              <a:t>const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pthread_mutexattr_t</a:t>
            </a:r>
            <a:r>
              <a:rPr lang="en-US" sz="2200" dirty="0">
                <a:latin typeface="Consolas" panose="020B0609020204030204" pitchFamily="49" charset="0"/>
              </a:rPr>
              <a:t> *</a:t>
            </a:r>
            <a:r>
              <a:rPr lang="en-US" sz="2200" dirty="0" err="1">
                <a:latin typeface="Consolas" panose="020B0609020204030204" pitchFamily="49" charset="0"/>
              </a:rPr>
              <a:t>attr</a:t>
            </a: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int </a:t>
            </a:r>
            <a:r>
              <a:rPr lang="en-US" sz="2200" dirty="0" err="1">
                <a:latin typeface="Consolas" panose="020B0609020204030204" pitchFamily="49" charset="0"/>
              </a:rPr>
              <a:t>pthread_mutex_lock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</a:rPr>
              <a:t>pthread_mutex_t</a:t>
            </a:r>
            <a:r>
              <a:rPr lang="en-US" sz="2200" dirty="0">
                <a:latin typeface="Consolas" panose="020B0609020204030204" pitchFamily="49" charset="0"/>
              </a:rPr>
              <a:t> *</a:t>
            </a:r>
            <a:r>
              <a:rPr lang="en-US" sz="2200" i="1" dirty="0">
                <a:latin typeface="Consolas" panose="020B0609020204030204" pitchFamily="49" charset="0"/>
              </a:rPr>
              <a:t>mutex</a:t>
            </a:r>
            <a:r>
              <a:rPr lang="en-US" sz="2200" dirty="0">
                <a:latin typeface="Consolas" panose="020B0609020204030204" pitchFamily="49" charset="0"/>
              </a:rPr>
              <a:t>);  </a:t>
            </a: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int </a:t>
            </a:r>
            <a:r>
              <a:rPr lang="en-US" sz="2200" dirty="0" err="1">
                <a:latin typeface="Consolas" panose="020B0609020204030204" pitchFamily="49" charset="0"/>
              </a:rPr>
              <a:t>pthread_mutex_unlock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</a:rPr>
              <a:t>pthread_mutex_t</a:t>
            </a:r>
            <a:r>
              <a:rPr lang="en-US" sz="2200" dirty="0">
                <a:latin typeface="Consolas" panose="020B0609020204030204" pitchFamily="49" charset="0"/>
              </a:rPr>
              <a:t> *</a:t>
            </a:r>
            <a:r>
              <a:rPr lang="en-US" sz="2200" i="1" dirty="0">
                <a:latin typeface="Consolas" panose="020B0609020204030204" pitchFamily="49" charset="0"/>
              </a:rPr>
              <a:t>mutex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You’ll get a chance to use these in Homework 1</a:t>
            </a:r>
          </a:p>
        </p:txBody>
      </p:sp>
    </p:spTree>
    <p:extLst>
      <p:ext uri="{BB962C8B-B14F-4D97-AF65-F5344CB8AC3E}">
        <p14:creationId xmlns:p14="http://schemas.microsoft.com/office/powerpoint/2010/main" val="482515107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B77B-2937-476D-8891-69E58695C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120ABC-EBAA-4378-B260-B68480BA4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136" y="1295400"/>
            <a:ext cx="5888697" cy="30949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7" name="Left Brace 6">
            <a:extLst>
              <a:ext uri="{FF2B5EF4-FFF2-40B4-BE49-F238E27FC236}">
                <a16:creationId xmlns:a16="http://schemas.microsoft.com/office/drawing/2014/main" id="{55357026-5C96-40A1-935F-88D26986099A}"/>
              </a:ext>
            </a:extLst>
          </p:cNvPr>
          <p:cNvSpPr/>
          <p:nvPr/>
        </p:nvSpPr>
        <p:spPr>
          <a:xfrm>
            <a:off x="3145106" y="2612523"/>
            <a:ext cx="240030" cy="4572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30A0C-86E4-4732-A5B7-15B977882242}"/>
              </a:ext>
            </a:extLst>
          </p:cNvPr>
          <p:cNvSpPr txBox="1"/>
          <p:nvPr/>
        </p:nvSpPr>
        <p:spPr>
          <a:xfrm>
            <a:off x="1300285" y="2612523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411533193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2D6E9-C897-4821-9F0A-EFEA9150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04792-2D99-47C8-9BC4-6C1D534BC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5410200" cy="5105400"/>
          </a:xfrm>
        </p:spPr>
        <p:txBody>
          <a:bodyPr/>
          <a:lstStyle/>
          <a:p>
            <a:r>
              <a:rPr lang="en-US" dirty="0"/>
              <a:t>How to manage process state?</a:t>
            </a:r>
          </a:p>
          <a:p>
            <a:pPr lvl="1"/>
            <a:r>
              <a:rPr lang="en-US" dirty="0"/>
              <a:t>How to create a process?</a:t>
            </a:r>
          </a:p>
          <a:p>
            <a:pPr lvl="1"/>
            <a:r>
              <a:rPr lang="en-US" dirty="0"/>
              <a:t>How to exit from a process?</a:t>
            </a:r>
          </a:p>
          <a:p>
            <a:pPr lvl="1"/>
            <a:endParaRPr lang="en-US" dirty="0"/>
          </a:p>
          <a:p>
            <a:r>
              <a:rPr lang="en-US" dirty="0"/>
              <a:t>Remember: Everything outside of the kernel is running in a process!</a:t>
            </a:r>
          </a:p>
          <a:p>
            <a:pPr lvl="1"/>
            <a:r>
              <a:rPr lang="en-US" dirty="0"/>
              <a:t>Including the shell! (Homework 2)</a:t>
            </a:r>
          </a:p>
          <a:p>
            <a:pPr lvl="1"/>
            <a:endParaRPr lang="en-US" dirty="0"/>
          </a:p>
          <a:p>
            <a:r>
              <a:rPr lang="en-US" dirty="0"/>
              <a:t>Processes are created and managed… by processes!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899746"/>
            <a:ext cx="5791200" cy="3438409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521197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Life of a Process?</a:t>
            </a:r>
          </a:p>
        </p:txBody>
      </p:sp>
      <p:sp>
        <p:nvSpPr>
          <p:cNvPr id="7" name="Block Arc 6"/>
          <p:cNvSpPr/>
          <p:nvPr/>
        </p:nvSpPr>
        <p:spPr bwMode="auto">
          <a:xfrm>
            <a:off x="2781300" y="990600"/>
            <a:ext cx="6324600" cy="5334000"/>
          </a:xfrm>
          <a:prstGeom prst="blockArc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14800" y="2318266"/>
            <a:ext cx="3733800" cy="2101334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1" y="1219200"/>
            <a:ext cx="1944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User Mode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62499" y="3048000"/>
            <a:ext cx="2225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Kernel Mode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590800" y="3657600"/>
            <a:ext cx="6858000" cy="914400"/>
          </a:xfrm>
          <a:prstGeom prst="rect">
            <a:avLst/>
          </a:prstGeom>
          <a:pattFill prst="horzBrick">
            <a:fgClr>
              <a:srgbClr val="FF0000"/>
            </a:fgClr>
            <a:bgClr>
              <a:prstClr val="white"/>
            </a:bgClr>
          </a:patt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3" name="Right Brace 12"/>
          <p:cNvSpPr/>
          <p:nvPr/>
        </p:nvSpPr>
        <p:spPr bwMode="auto">
          <a:xfrm rot="5400000">
            <a:off x="3314700" y="3924300"/>
            <a:ext cx="457200" cy="1752600"/>
          </a:xfrm>
          <a:prstGeom prst="righ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5105400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Full HW access</a:t>
            </a:r>
          </a:p>
        </p:txBody>
      </p:sp>
      <p:sp>
        <p:nvSpPr>
          <p:cNvPr id="15" name="Right Brace 14"/>
          <p:cNvSpPr/>
          <p:nvPr/>
        </p:nvSpPr>
        <p:spPr bwMode="auto">
          <a:xfrm rot="5400000">
            <a:off x="5905500" y="3162300"/>
            <a:ext cx="457200" cy="3276600"/>
          </a:xfrm>
          <a:prstGeom prst="rightBrace">
            <a:avLst>
              <a:gd name="adj1" fmla="val 0"/>
              <a:gd name="adj2" fmla="val 5000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7001" y="5105400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Limited HW access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886201" y="2895600"/>
            <a:ext cx="900579" cy="674132"/>
            <a:chOff x="2362200" y="3048000"/>
            <a:chExt cx="900579" cy="674132"/>
          </a:xfrm>
        </p:grpSpPr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2362200" y="3048000"/>
              <a:ext cx="533400" cy="4572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90800" y="3352800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exec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 flipH="1">
            <a:off x="3886201" y="2133600"/>
            <a:ext cx="914403" cy="838200"/>
            <a:chOff x="6195245" y="3124200"/>
            <a:chExt cx="1130426" cy="4191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flipH="1">
              <a:off x="6208204" y="3314700"/>
              <a:ext cx="458059" cy="2286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6195245" y="3124200"/>
              <a:ext cx="113042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 err="1">
                  <a:latin typeface="Gill Sans" charset="0"/>
                  <a:ea typeface="Gill Sans" charset="0"/>
                  <a:cs typeface="Gill Sans" charset="0"/>
                </a:rPr>
                <a:t>syscall</a:t>
              </a:r>
              <a:endParaRPr lang="en-US" b="0" dirty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96200" y="2971800"/>
            <a:ext cx="1305876" cy="609600"/>
            <a:chOff x="6019800" y="2971800"/>
            <a:chExt cx="1305876" cy="609600"/>
          </a:xfrm>
        </p:grpSpPr>
        <p:cxnSp>
          <p:nvCxnSpPr>
            <p:cNvPr id="26" name="Straight Arrow Connector 25"/>
            <p:cNvCxnSpPr/>
            <p:nvPr/>
          </p:nvCxnSpPr>
          <p:spPr bwMode="auto">
            <a:xfrm flipH="1">
              <a:off x="6019800" y="3200400"/>
              <a:ext cx="762000" cy="3810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6781800" y="2971800"/>
              <a:ext cx="5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exit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00603" y="2165866"/>
            <a:ext cx="530167" cy="870466"/>
            <a:chOff x="2590803" y="2927866"/>
            <a:chExt cx="530167" cy="870466"/>
          </a:xfrm>
        </p:grpSpPr>
        <p:cxnSp>
          <p:nvCxnSpPr>
            <p:cNvPr id="30" name="Straight Arrow Connector 29"/>
            <p:cNvCxnSpPr>
              <a:endCxn id="21" idx="1"/>
            </p:cNvCxnSpPr>
            <p:nvPr/>
          </p:nvCxnSpPr>
          <p:spPr bwMode="auto">
            <a:xfrm flipH="1" flipV="1">
              <a:off x="2590803" y="2927866"/>
              <a:ext cx="304797" cy="42493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2667000" y="3429000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err="1">
                  <a:latin typeface="Gill Sans" charset="0"/>
                  <a:ea typeface="Gill Sans" charset="0"/>
                  <a:cs typeface="Gill Sans" charset="0"/>
                </a:rPr>
                <a:t>rtn</a:t>
              </a:r>
              <a:endParaRPr lang="en-US" b="0" dirty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 flipH="1">
            <a:off x="5105399" y="1752600"/>
            <a:ext cx="1295400" cy="990600"/>
            <a:chOff x="5535835" y="3064133"/>
            <a:chExt cx="1601432" cy="495300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 flipH="1">
              <a:off x="6477853" y="3254633"/>
              <a:ext cx="188404" cy="3048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5535835" y="3064133"/>
              <a:ext cx="1601432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interrupt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791201" y="2209804"/>
            <a:ext cx="385042" cy="826533"/>
            <a:chOff x="2971803" y="3200400"/>
            <a:chExt cx="385047" cy="589609"/>
          </a:xfrm>
        </p:grpSpPr>
        <p:cxnSp>
          <p:nvCxnSpPr>
            <p:cNvPr id="40" name="Straight Arrow Connector 39"/>
            <p:cNvCxnSpPr/>
            <p:nvPr/>
          </p:nvCxnSpPr>
          <p:spPr bwMode="auto">
            <a:xfrm flipH="1" flipV="1">
              <a:off x="3124205" y="3200400"/>
              <a:ext cx="76201" cy="27178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2971803" y="3526545"/>
              <a:ext cx="385047" cy="2634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err="1">
                  <a:latin typeface="Gill Sans" charset="0"/>
                  <a:ea typeface="Gill Sans" charset="0"/>
                  <a:cs typeface="Gill Sans" charset="0"/>
                </a:rPr>
                <a:t>rfi</a:t>
              </a:r>
              <a:endParaRPr lang="en-US" b="0" dirty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 flipH="1">
            <a:off x="5410200" y="3505200"/>
            <a:ext cx="304800" cy="685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 flipV="1">
            <a:off x="5943600" y="3505200"/>
            <a:ext cx="0" cy="685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6172200" y="3505200"/>
            <a:ext cx="152400" cy="609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7" name="Straight Arrow Connector 56"/>
          <p:cNvCxnSpPr>
            <a:endCxn id="41" idx="3"/>
          </p:cNvCxnSpPr>
          <p:nvPr/>
        </p:nvCxnSpPr>
        <p:spPr bwMode="auto">
          <a:xfrm flipH="1" flipV="1">
            <a:off x="6176244" y="2851670"/>
            <a:ext cx="376957" cy="1263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 flipH="1">
            <a:off x="6629400" y="190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exception</a:t>
            </a:r>
          </a:p>
        </p:txBody>
      </p:sp>
      <p:cxnSp>
        <p:nvCxnSpPr>
          <p:cNvPr id="61" name="Straight Arrow Connector 60"/>
          <p:cNvCxnSpPr/>
          <p:nvPr/>
        </p:nvCxnSpPr>
        <p:spPr bwMode="auto">
          <a:xfrm flipH="1">
            <a:off x="6858000" y="2286000"/>
            <a:ext cx="381000" cy="533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C752619-7E9C-4046-BAC9-BC79B5A601CD}"/>
              </a:ext>
            </a:extLst>
          </p:cNvPr>
          <p:cNvSpPr/>
          <p:nvPr/>
        </p:nvSpPr>
        <p:spPr bwMode="auto">
          <a:xfrm>
            <a:off x="3962400" y="3188732"/>
            <a:ext cx="762000" cy="3810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BEAF75A-E641-4836-85C7-5E0F85D4C19E}"/>
              </a:ext>
            </a:extLst>
          </p:cNvPr>
          <p:cNvSpPr/>
          <p:nvPr/>
        </p:nvSpPr>
        <p:spPr bwMode="auto">
          <a:xfrm>
            <a:off x="8311036" y="2988909"/>
            <a:ext cx="762000" cy="3810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2938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2566A-94CB-4A74-945F-41320F0F7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E7046-2B2B-47EA-AA6C-C8ECE108B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9398000" cy="5105400"/>
          </a:xfrm>
        </p:spPr>
        <p:txBody>
          <a:bodyPr/>
          <a:lstStyle/>
          <a:p>
            <a:r>
              <a:rPr lang="en-US" dirty="0"/>
              <a:t>If processes are created by other processes, how does the first process start?</a:t>
            </a:r>
          </a:p>
          <a:p>
            <a:endParaRPr lang="en-US" dirty="0"/>
          </a:p>
          <a:p>
            <a:r>
              <a:rPr lang="en-US" dirty="0"/>
              <a:t>First process is started by the kernel</a:t>
            </a:r>
          </a:p>
          <a:p>
            <a:pPr lvl="1"/>
            <a:r>
              <a:rPr lang="en-US" dirty="0"/>
              <a:t>Often configured as an argument to the kernel </a:t>
            </a:r>
            <a:r>
              <a:rPr lang="en-US" i="1" dirty="0"/>
              <a:t>before</a:t>
            </a:r>
            <a:r>
              <a:rPr lang="en-US" dirty="0"/>
              <a:t> the kernel boots</a:t>
            </a:r>
          </a:p>
          <a:p>
            <a:pPr lvl="1"/>
            <a:r>
              <a:rPr lang="en-US" dirty="0"/>
              <a:t>Often called the “</a:t>
            </a:r>
            <a:r>
              <a:rPr lang="en-US" dirty="0" err="1"/>
              <a:t>init</a:t>
            </a:r>
            <a:r>
              <a:rPr lang="en-US" dirty="0"/>
              <a:t>” process</a:t>
            </a:r>
          </a:p>
          <a:p>
            <a:pPr lvl="1"/>
            <a:endParaRPr lang="en-US" dirty="0"/>
          </a:p>
          <a:p>
            <a:r>
              <a:rPr lang="en-US" dirty="0"/>
              <a:t>After this, all processes on the system are created by other processes</a:t>
            </a:r>
          </a:p>
        </p:txBody>
      </p:sp>
    </p:spTree>
    <p:extLst>
      <p:ext uri="{BB962C8B-B14F-4D97-AF65-F5344CB8AC3E}">
        <p14:creationId xmlns:p14="http://schemas.microsoft.com/office/powerpoint/2010/main" val="3593802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/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/>
              <a:t> – change the </a:t>
            </a:r>
            <a:r>
              <a:rPr lang="en-US" i="1" dirty="0"/>
              <a:t>program </a:t>
            </a:r>
            <a:r>
              <a:rPr lang="en-US" dirty="0"/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/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/>
              <a:t> – send a </a:t>
            </a:r>
            <a:r>
              <a:rPr lang="en-US" i="1" dirty="0"/>
              <a:t>signal</a:t>
            </a:r>
            <a:r>
              <a:rPr lang="en-US" dirty="0"/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/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3871022295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solidFill>
                  <a:srgbClr val="FF0000"/>
                </a:solidFill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/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/>
              <a:t> – change the </a:t>
            </a:r>
            <a:r>
              <a:rPr lang="en-US" i="1" dirty="0"/>
              <a:t>program </a:t>
            </a:r>
            <a:r>
              <a:rPr lang="en-US" dirty="0"/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/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/>
              <a:t> – send a </a:t>
            </a:r>
            <a:r>
              <a:rPr lang="en-US" i="1" dirty="0"/>
              <a:t>signal</a:t>
            </a:r>
            <a:r>
              <a:rPr lang="en-US" dirty="0"/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/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209414777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0239-C6FF-4F0A-809B-54039926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pid.c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0C09F-DC94-4B0E-9A5B-4051375C5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5054600" cy="4530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stdlib.h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stdio.h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string.h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unistd.h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&lt;sys/</a:t>
            </a:r>
            <a:r>
              <a:rPr lang="en-US" sz="1800" b="1" dirty="0" err="1">
                <a:latin typeface="Consolas" panose="020B0609020204030204" pitchFamily="49" charset="0"/>
              </a:rPr>
              <a:t>types.h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int main(int </a:t>
            </a:r>
            <a:r>
              <a:rPr lang="en-US" sz="1800" b="1" dirty="0" err="1">
                <a:latin typeface="Consolas" panose="020B0609020204030204" pitchFamily="49" charset="0"/>
              </a:rPr>
              <a:t>argc</a:t>
            </a:r>
            <a:r>
              <a:rPr lang="en-US" sz="1800" b="1" dirty="0">
                <a:latin typeface="Consolas" panose="020B0609020204030204" pitchFamily="49" charset="0"/>
              </a:rPr>
              <a:t>, char *</a:t>
            </a:r>
            <a:r>
              <a:rPr lang="en-US" sz="1800" b="1" dirty="0" err="1">
                <a:latin typeface="Consolas" panose="020B0609020204030204" pitchFamily="49" charset="0"/>
              </a:rPr>
              <a:t>argv</a:t>
            </a:r>
            <a:r>
              <a:rPr lang="en-US" sz="1800" b="1" dirty="0">
                <a:latin typeface="Consolas" panose="020B0609020204030204" pitchFamily="49" charset="0"/>
              </a:rPr>
              <a:t>[])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/* get current processes PID */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pid_t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pid</a:t>
            </a:r>
            <a:r>
              <a:rPr lang="en-US" sz="1800" b="1" dirty="0">
                <a:latin typeface="Consolas" panose="020B0609020204030204" pitchFamily="49" charset="0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</a:rPr>
              <a:t>getpid</a:t>
            </a:r>
            <a:r>
              <a:rPr lang="en-US" sz="18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printf</a:t>
            </a:r>
            <a:r>
              <a:rPr lang="en-US" sz="1800" b="1" dirty="0">
                <a:latin typeface="Consolas" panose="020B0609020204030204" pitchFamily="49" charset="0"/>
              </a:rPr>
              <a:t>("My </a:t>
            </a:r>
            <a:r>
              <a:rPr lang="en-US" sz="1800" b="1" dirty="0" err="1">
                <a:latin typeface="Consolas" panose="020B0609020204030204" pitchFamily="49" charset="0"/>
              </a:rPr>
              <a:t>pid</a:t>
            </a:r>
            <a:r>
              <a:rPr lang="en-US" sz="1800" b="1" dirty="0">
                <a:latin typeface="Consolas" panose="020B0609020204030204" pitchFamily="49" charset="0"/>
              </a:rPr>
              <a:t>: %d\n", </a:t>
            </a:r>
            <a:r>
              <a:rPr lang="en-US" sz="1800" b="1" dirty="0" err="1">
                <a:latin typeface="Consolas" panose="020B0609020204030204" pitchFamily="49" charset="0"/>
              </a:rPr>
              <a:t>pid</a:t>
            </a:r>
            <a:r>
              <a:rPr lang="en-US" sz="1800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exit(0);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8E13E0-436F-40C8-AB32-E86DFE655CD1}"/>
              </a:ext>
            </a:extLst>
          </p:cNvPr>
          <p:cNvSpPr txBox="1"/>
          <p:nvPr/>
        </p:nvSpPr>
        <p:spPr>
          <a:xfrm>
            <a:off x="6395400" y="990600"/>
            <a:ext cx="541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>
                <a:solidFill>
                  <a:srgbClr val="FF0000"/>
                </a:solidFill>
                <a:latin typeface="Gill Sans Light"/>
              </a:rPr>
              <a:t>Q: What if we let main return without ever calling exit?</a:t>
            </a:r>
          </a:p>
          <a:p>
            <a:endParaRPr lang="en-US" sz="2800" b="0" dirty="0">
              <a:solidFill>
                <a:srgbClr val="FF0000"/>
              </a:solidFill>
              <a:latin typeface="Gill Sans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</a:rPr>
              <a:t>The OS Library calls exit() </a:t>
            </a: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for us!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The </a:t>
            </a:r>
            <a:r>
              <a:rPr lang="en-US" sz="2400" b="0" dirty="0" err="1">
                <a:latin typeface="Gill Sans Light"/>
                <a:cs typeface="Calibri" panose="020F0502020204030204" pitchFamily="34" charset="0"/>
              </a:rPr>
              <a:t>entrypoint</a:t>
            </a: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 of the executable is in the OS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OS library calls 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If main returns, OS library calls exit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  <a:cs typeface="Calibri" panose="020F0502020204030204" pitchFamily="34" charset="0"/>
              </a:rPr>
              <a:t>You’ll see this in Project 0: </a:t>
            </a:r>
            <a:r>
              <a:rPr lang="en-US" sz="2400" b="0" dirty="0" err="1">
                <a:latin typeface="Gill Sans Light"/>
                <a:cs typeface="Calibri" panose="020F0502020204030204" pitchFamily="34" charset="0"/>
              </a:rPr>
              <a:t>init.c</a:t>
            </a:r>
            <a:endParaRPr lang="en-US" sz="2400" b="0" dirty="0">
              <a:latin typeface="Gill Sans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289391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>
                <a:solidFill>
                  <a:srgbClr val="FF0000"/>
                </a:solidFill>
              </a:rPr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/>
              <a:t> – change the </a:t>
            </a:r>
            <a:r>
              <a:rPr lang="en-US" i="1" dirty="0"/>
              <a:t>program </a:t>
            </a:r>
            <a:r>
              <a:rPr lang="en-US" dirty="0"/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/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/>
              <a:t> – send a </a:t>
            </a:r>
            <a:r>
              <a:rPr lang="en-US" i="1" dirty="0"/>
              <a:t>signal</a:t>
            </a:r>
            <a:r>
              <a:rPr lang="en-US" dirty="0"/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/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20116942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Recall: Process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63251" y="1066800"/>
            <a:ext cx="8915400" cy="5638800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Definition: </a:t>
            </a:r>
            <a:r>
              <a:rPr lang="en-US" altLang="en-US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xecution environment with Restricted Rights</a:t>
            </a:r>
          </a:p>
          <a:p>
            <a:pPr lvl="1"/>
            <a:r>
              <a:rPr lang="en-US" altLang="en-US" dirty="0">
                <a:latin typeface="Gill Sans" charset="0"/>
                <a:ea typeface="Gill Sans" charset="0"/>
                <a:cs typeface="Gill Sans" charset="0"/>
              </a:rPr>
              <a:t>One or more threads executing in a (protected) Address Space </a:t>
            </a:r>
          </a:p>
          <a:p>
            <a:pPr lvl="1"/>
            <a:r>
              <a:rPr lang="en-US" altLang="en-US" dirty="0"/>
              <a:t>Owns memory (address space), file descriptors, network connections, …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Instance of a running program</a:t>
            </a:r>
          </a:p>
          <a:p>
            <a:pPr lvl="1"/>
            <a:r>
              <a:rPr lang="en-US" altLang="en-US" dirty="0"/>
              <a:t>When you run an executable, it runs in its own process</a:t>
            </a:r>
          </a:p>
          <a:p>
            <a:pPr lvl="1"/>
            <a:r>
              <a:rPr lang="en-US" altLang="en-US" dirty="0"/>
              <a:t>Application: one or more processes working together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Why </a:t>
            </a:r>
            <a:r>
              <a:rPr lang="en-US" altLang="en-US" dirty="0">
                <a:latin typeface="Gill Sans" charset="0"/>
                <a:ea typeface="Gill Sans" charset="0"/>
                <a:cs typeface="Gill Sans" charset="0"/>
              </a:rPr>
              <a:t>processes</a:t>
            </a:r>
            <a:r>
              <a:rPr lang="en-US" altLang="en-US" dirty="0"/>
              <a:t>? 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Protected from each other!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OS Protected from them</a:t>
            </a:r>
          </a:p>
          <a:p>
            <a:pPr>
              <a:buFontTx/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20200" y="1676400"/>
            <a:ext cx="2608549" cy="330681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75457" y="5079023"/>
            <a:ext cx="278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Single-Threaded Process</a:t>
            </a:r>
          </a:p>
        </p:txBody>
      </p:sp>
    </p:spTree>
    <p:extLst>
      <p:ext uri="{BB962C8B-B14F-4D97-AF65-F5344CB8AC3E}">
        <p14:creationId xmlns:p14="http://schemas.microsoft.com/office/powerpoint/2010/main" val="2454179597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E7C5-0FC6-4EA1-940E-EB676A1D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7DBF8-5E0D-4E3F-8A58-20AD2BD4C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200" y="1752600"/>
            <a:ext cx="10515600" cy="56388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pid_t</a:t>
            </a:r>
            <a:r>
              <a:rPr lang="en-US" dirty="0">
                <a:latin typeface="Consolas" panose="020B0609020204030204" pitchFamily="49" charset="0"/>
              </a:rPr>
              <a:t> fork()</a:t>
            </a:r>
            <a:r>
              <a:rPr lang="en-US" dirty="0"/>
              <a:t> – copy the current process</a:t>
            </a:r>
          </a:p>
          <a:p>
            <a:pPr lvl="1"/>
            <a:r>
              <a:rPr lang="en-US" dirty="0"/>
              <a:t>New process has different </a:t>
            </a:r>
            <a:r>
              <a:rPr lang="en-US" dirty="0" err="1"/>
              <a:t>pid</a:t>
            </a:r>
            <a:endParaRPr lang="en-US" dirty="0"/>
          </a:p>
          <a:p>
            <a:pPr lvl="1"/>
            <a:r>
              <a:rPr lang="en-US" dirty="0"/>
              <a:t>New process contains a single thread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923C2D-CB41-4575-8B4D-B8DE99E7AB3E}"/>
              </a:ext>
            </a:extLst>
          </p:cNvPr>
          <p:cNvSpPr txBox="1"/>
          <p:nvPr/>
        </p:nvSpPr>
        <p:spPr>
          <a:xfrm>
            <a:off x="1219200" y="3657600"/>
            <a:ext cx="922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2" indent="0" algn="ctr">
              <a:buNone/>
            </a:pPr>
            <a:endParaRPr lang="en-US" sz="2400" dirty="0">
              <a:latin typeface="Gill Sans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Gill Sans"/>
              </a:rPr>
              <a:t>State of original process duplicated in </a:t>
            </a:r>
            <a:r>
              <a:rPr lang="en-US" sz="2400" i="1" dirty="0">
                <a:solidFill>
                  <a:srgbClr val="FF0000"/>
                </a:solidFill>
                <a:latin typeface="Gill Sans"/>
              </a:rPr>
              <a:t>both</a:t>
            </a:r>
            <a:r>
              <a:rPr lang="en-US" sz="2400" dirty="0">
                <a:solidFill>
                  <a:srgbClr val="FF0000"/>
                </a:solidFill>
                <a:latin typeface="Gill Sans"/>
              </a:rPr>
              <a:t> Parent and Child!</a:t>
            </a:r>
          </a:p>
          <a:p>
            <a:pPr lvl="1" algn="ctr"/>
            <a:r>
              <a:rPr lang="en-US" sz="2400" dirty="0">
                <a:solidFill>
                  <a:srgbClr val="FF0000"/>
                </a:solidFill>
                <a:latin typeface="Gill Sans"/>
              </a:rPr>
              <a:t>Address Space (Memory), File Descriptors (covered later), </a:t>
            </a:r>
            <a:r>
              <a:rPr lang="en-US" sz="2400" dirty="0" err="1">
                <a:solidFill>
                  <a:srgbClr val="FF0000"/>
                </a:solidFill>
                <a:latin typeface="Gill Sans"/>
              </a:rPr>
              <a:t>etc</a:t>
            </a:r>
            <a:r>
              <a:rPr lang="en-US" sz="2400" dirty="0">
                <a:solidFill>
                  <a:srgbClr val="FF0000"/>
                </a:solidFill>
                <a:latin typeface="Gill Sans"/>
              </a:rPr>
              <a:t>…</a:t>
            </a:r>
          </a:p>
          <a:p>
            <a:pPr algn="ctr"/>
            <a:endParaRPr lang="en-US" sz="2400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970816599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fork1.c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685800"/>
            <a:ext cx="9602972" cy="516742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stdlib.h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stdio.h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unistd.h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&lt;sys/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types.h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>
              <a:latin typeface="Consolas" panose="020B0609020204030204" pitchFamily="49" charset="0"/>
              <a:cs typeface="Courier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int main(int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argc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char *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argv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[])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            /* get current processes PID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("Parent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: %d\n",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&gt; 0) {		     /* Parent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parent of [%d]\n",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== 0) {	     /* Child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child\n",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perror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("Fork failed");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indent="0">
              <a:buNone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111123912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fork1.c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699977"/>
            <a:ext cx="9602972" cy="516742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stdlib.h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stdio.h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unistd.h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&lt;sys/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types.h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>
              <a:latin typeface="Consolas" panose="020B0609020204030204" pitchFamily="49" charset="0"/>
              <a:cs typeface="Courier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int main(int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argc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char *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argv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[])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            /* get current processes PID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("Parent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: %d\n",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&gt; 0) {		     /* Parent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parent of [%d]\n",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== 0) {	     /* Child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child\n",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perror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("Fork failed");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indent="0">
              <a:buNone/>
            </a:pPr>
            <a:endParaRPr lang="en-US" sz="1800" b="1" dirty="0"/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00B01891-223E-45AD-A9AB-776C7E96571B}"/>
              </a:ext>
            </a:extLst>
          </p:cNvPr>
          <p:cNvSpPr/>
          <p:nvPr/>
        </p:nvSpPr>
        <p:spPr>
          <a:xfrm>
            <a:off x="1171580" y="3410062"/>
            <a:ext cx="765876" cy="4761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ight Arrow 4">
            <a:extLst>
              <a:ext uri="{FF2B5EF4-FFF2-40B4-BE49-F238E27FC236}">
                <a16:creationId xmlns:a16="http://schemas.microsoft.com/office/drawing/2014/main" id="{2E6C7BA0-FA93-4040-B0D7-36779A5E0B0E}"/>
              </a:ext>
            </a:extLst>
          </p:cNvPr>
          <p:cNvSpPr/>
          <p:nvPr/>
        </p:nvSpPr>
        <p:spPr>
          <a:xfrm>
            <a:off x="381000" y="3410061"/>
            <a:ext cx="765876" cy="47613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59442056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fork1.c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685800"/>
            <a:ext cx="9602972" cy="516742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stdlib.h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stdio.h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unistd.h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#include &lt;sys/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types.h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>
              <a:latin typeface="Consolas" panose="020B0609020204030204" pitchFamily="49" charset="0"/>
              <a:cs typeface="Courier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int main(int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argc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char *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argv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[])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            /* get current processes PID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("Parent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: %d\n",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&gt; 0) {		     /* Parent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parent of [%d]\n",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if (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== 0) {	     /* Child Process */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("[%d] child\n",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 else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perror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("Fork failed");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}</a:t>
            </a:r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00B01891-223E-45AD-A9AB-776C7E96571B}"/>
              </a:ext>
            </a:extLst>
          </p:cNvPr>
          <p:cNvSpPr/>
          <p:nvPr/>
        </p:nvSpPr>
        <p:spPr>
          <a:xfrm>
            <a:off x="1219200" y="4007259"/>
            <a:ext cx="718256" cy="48854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ight Arrow 4">
            <a:extLst>
              <a:ext uri="{FF2B5EF4-FFF2-40B4-BE49-F238E27FC236}">
                <a16:creationId xmlns:a16="http://schemas.microsoft.com/office/drawing/2014/main" id="{2E6C7BA0-FA93-4040-B0D7-36779A5E0B0E}"/>
              </a:ext>
            </a:extLst>
          </p:cNvPr>
          <p:cNvSpPr/>
          <p:nvPr/>
        </p:nvSpPr>
        <p:spPr>
          <a:xfrm>
            <a:off x="504820" y="4921659"/>
            <a:ext cx="718256" cy="48854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0392275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E8FEF-F894-4504-8507-F3A6AD5D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fork_race.c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BE2A5-AAF6-43A8-B10B-8A46F0AF0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int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0)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for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0;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&lt; 10;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++)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("Parent: %d\n",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// sleep(1);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 else 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== 0)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for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0;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-10;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--)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("Child: %d\n",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// sleep(1);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>
              <a:solidFill>
                <a:srgbClr val="000000"/>
              </a:solidFill>
              <a:latin typeface="Consolas" panose="020B0609020204030204" pitchFamily="49" charset="0"/>
              <a:cs typeface="Courier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Courier"/>
              </a:rPr>
              <a:t>What does this </a:t>
            </a:r>
            <a:r>
              <a:rPr lang="en-US" sz="2800" dirty="0">
                <a:solidFill>
                  <a:srgbClr val="000000"/>
                </a:solidFill>
              </a:rPr>
              <a:t>print</a:t>
            </a:r>
            <a:r>
              <a:rPr lang="en-US" sz="2800" dirty="0">
                <a:solidFill>
                  <a:srgbClr val="000000"/>
                </a:solidFill>
                <a:cs typeface="Courier"/>
              </a:rPr>
              <a:t>?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Courier"/>
              </a:rPr>
              <a:t>Would adding the calls to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sleep()</a:t>
            </a:r>
            <a:r>
              <a:rPr lang="en-US" sz="2800" dirty="0">
                <a:solidFill>
                  <a:srgbClr val="000000"/>
                </a:solidFill>
                <a:cs typeface="Courier"/>
              </a:rPr>
              <a:t> matter?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371BC3-3BB2-4E83-A465-C74D2FDF8535}"/>
              </a:ext>
            </a:extLst>
          </p:cNvPr>
          <p:cNvSpPr/>
          <p:nvPr/>
        </p:nvSpPr>
        <p:spPr>
          <a:xfrm>
            <a:off x="5867400" y="1143000"/>
            <a:ext cx="6172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dirty="0">
                <a:latin typeface="Gill Sans Light"/>
              </a:rPr>
              <a:t>Recall: a process consists of one or more threads executing in an address space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</a:rPr>
              <a:t>Here, each process has a single thread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latin typeface="Gill Sans Light"/>
              </a:rPr>
              <a:t>These threads execute concurrently</a:t>
            </a:r>
          </a:p>
        </p:txBody>
      </p:sp>
    </p:spTree>
    <p:extLst>
      <p:ext uri="{BB962C8B-B14F-4D97-AF65-F5344CB8AC3E}">
        <p14:creationId xmlns:p14="http://schemas.microsoft.com/office/powerpoint/2010/main" val="37608769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3224-BB1A-4CF8-A7CF-538704F9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Another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B6EBC-8A7B-4EA4-8AE7-E4EA9E8BD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threads, we could call </a:t>
            </a:r>
            <a:r>
              <a:rPr lang="en-US" dirty="0" err="1">
                <a:latin typeface="Consolas" panose="020B0609020204030204" pitchFamily="49" charset="0"/>
              </a:rPr>
              <a:t>pthread_create</a:t>
            </a:r>
            <a:r>
              <a:rPr lang="en-US" dirty="0"/>
              <a:t> to create a new thread executing a separate function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With processes, the equivalent would be spawning a new process executing a different program</a:t>
            </a:r>
          </a:p>
          <a:p>
            <a:endParaRPr lang="en-US" dirty="0"/>
          </a:p>
          <a:p>
            <a:r>
              <a:rPr lang="en-US" dirty="0"/>
              <a:t>How can we do this?</a:t>
            </a:r>
          </a:p>
        </p:txBody>
      </p:sp>
    </p:spTree>
    <p:extLst>
      <p:ext uri="{BB962C8B-B14F-4D97-AF65-F5344CB8AC3E}">
        <p14:creationId xmlns:p14="http://schemas.microsoft.com/office/powerpoint/2010/main" val="3691003253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/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>
                <a:solidFill>
                  <a:srgbClr val="FF0000"/>
                </a:solidFill>
              </a:rPr>
              <a:t> – change the </a:t>
            </a:r>
            <a:r>
              <a:rPr lang="en-US" i="1" dirty="0">
                <a:solidFill>
                  <a:srgbClr val="FF0000"/>
                </a:solidFill>
              </a:rPr>
              <a:t>program </a:t>
            </a:r>
            <a:r>
              <a:rPr lang="en-US" dirty="0">
                <a:solidFill>
                  <a:srgbClr val="FF0000"/>
                </a:solidFill>
              </a:rPr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/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/>
              <a:t> – send a </a:t>
            </a:r>
            <a:r>
              <a:rPr lang="en-US" i="1" dirty="0"/>
              <a:t>signal</a:t>
            </a:r>
            <a:r>
              <a:rPr lang="en-US" dirty="0"/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/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903339481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9EE2-C0BB-4A86-B559-92185F0B7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fork3.c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4517-19E3-41C4-9603-74109426D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762000"/>
            <a:ext cx="10287000" cy="522394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0) {               /* Parent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800" b="1" dirty="0">
                <a:latin typeface="Consolas" panose="020B0609020204030204" pitchFamily="49" charset="0"/>
                <a:cs typeface="Courier"/>
              </a:rPr>
              <a:t> = wait(&amp;status);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 else 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== 0) {      /* Child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 char *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args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[] = {“ls”, “-l”, NULL};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(“/bin/ls”,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args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urier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/*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doesn’t return when it works.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 So, if we got here, it failed!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>
              <a:solidFill>
                <a:srgbClr val="000000"/>
              </a:solidFill>
              <a:latin typeface="Consolas" panose="020B0609020204030204" pitchFamily="49" charset="0"/>
              <a:cs typeface="Courier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perror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(“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”);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exit(1);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  <a:endParaRPr lang="en-US" sz="18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655037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/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/>
              <a:t> – change the </a:t>
            </a:r>
            <a:r>
              <a:rPr lang="en-US" i="1" dirty="0"/>
              <a:t>program </a:t>
            </a:r>
            <a:r>
              <a:rPr lang="en-US" dirty="0"/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>
                <a:solidFill>
                  <a:srgbClr val="FF0000"/>
                </a:solidFill>
              </a:rPr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/>
              <a:t> – send a </a:t>
            </a:r>
            <a:r>
              <a:rPr lang="en-US" i="1" dirty="0"/>
              <a:t>signal</a:t>
            </a:r>
            <a:r>
              <a:rPr lang="en-US" dirty="0"/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/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296781701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7624-A85A-4614-9E7E-615D3967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fork2.c</a:t>
            </a:r>
            <a:r>
              <a:rPr lang="en-US" dirty="0"/>
              <a:t> – parent waits for child to finish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F504B-B021-48AA-B3E5-59AF141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033000" cy="4752200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int status;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0) {               /* Parent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parent of [%d]\n",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= wait(&amp;status);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bye %d(%d)\n",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, status);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 else if (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== 0) {      /* Child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child\n", </a:t>
            </a:r>
            <a:r>
              <a:rPr lang="en-US" sz="1800" b="1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exit(42);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  <a:endParaRPr lang="en-US" sz="18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633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EBCE-2DB2-4932-AF1A-8F3FEFA8D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Dual Mode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558F-1319-42A4-AD6F-4F24FBDBC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668000" cy="4495800"/>
          </a:xfrm>
        </p:spPr>
        <p:txBody>
          <a:bodyPr>
            <a:normAutofit/>
          </a:bodyPr>
          <a:lstStyle/>
          <a:p>
            <a:r>
              <a:rPr lang="en-US" dirty="0"/>
              <a:t>Processes (i.e., programs you run) execute in </a:t>
            </a:r>
            <a:r>
              <a:rPr lang="en-US" dirty="0">
                <a:solidFill>
                  <a:srgbClr val="FF0000"/>
                </a:solidFill>
              </a:rPr>
              <a:t>user mode</a:t>
            </a:r>
          </a:p>
          <a:p>
            <a:pPr lvl="1"/>
            <a:r>
              <a:rPr lang="en-US" dirty="0"/>
              <a:t>To perform privileged actions, processes request services from the OS kernel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Kernel executes in </a:t>
            </a:r>
            <a:r>
              <a:rPr lang="en-US" dirty="0">
                <a:solidFill>
                  <a:srgbClr val="FF0000"/>
                </a:solidFill>
              </a:rPr>
              <a:t>kernel mode</a:t>
            </a:r>
          </a:p>
          <a:p>
            <a:pPr lvl="1"/>
            <a:r>
              <a:rPr lang="en-US" dirty="0"/>
              <a:t>Performs privileged actions to support running processes</a:t>
            </a:r>
          </a:p>
          <a:p>
            <a:pPr lvl="1"/>
            <a:r>
              <a:rPr lang="en-US" dirty="0"/>
              <a:t>… and configures hardware to properly protect them (e.g., address translation)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Carefully controlled transitions between user mode and kernel mode</a:t>
            </a:r>
          </a:p>
          <a:p>
            <a:pPr lvl="1"/>
            <a:r>
              <a:rPr lang="en-US" dirty="0"/>
              <a:t>System calls, interrupts, exceptions</a:t>
            </a:r>
          </a:p>
        </p:txBody>
      </p:sp>
    </p:spTree>
    <p:extLst>
      <p:ext uri="{BB962C8B-B14F-4D97-AF65-F5344CB8AC3E}">
        <p14:creationId xmlns:p14="http://schemas.microsoft.com/office/powerpoint/2010/main" val="426452752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exit</a:t>
            </a:r>
            <a:r>
              <a:rPr lang="en-US" dirty="0">
                <a:ea typeface="Consolas" charset="0"/>
                <a:cs typeface="Calibri" panose="020F0502020204030204" pitchFamily="34" charset="0"/>
              </a:rPr>
              <a:t> – terminate a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fork</a:t>
            </a:r>
            <a:r>
              <a:rPr lang="en-US" dirty="0"/>
              <a:t> – copy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exec</a:t>
            </a:r>
            <a:r>
              <a:rPr lang="en-US" dirty="0"/>
              <a:t> – change the </a:t>
            </a:r>
            <a:r>
              <a:rPr lang="en-US" i="1" dirty="0"/>
              <a:t>program </a:t>
            </a:r>
            <a:r>
              <a:rPr lang="en-US" dirty="0"/>
              <a:t>being run by the current process</a:t>
            </a:r>
          </a:p>
          <a:p>
            <a:pPr>
              <a:spcAft>
                <a:spcPts val="800"/>
              </a:spcAft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wait</a:t>
            </a:r>
            <a:r>
              <a:rPr lang="en-US" dirty="0"/>
              <a:t> – wait for a process to finish</a:t>
            </a:r>
          </a:p>
          <a:p>
            <a:pPr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kill</a:t>
            </a:r>
            <a:r>
              <a:rPr lang="en-US" dirty="0">
                <a:solidFill>
                  <a:srgbClr val="FF0000"/>
                </a:solidFill>
              </a:rPr>
              <a:t> – send a </a:t>
            </a:r>
            <a:r>
              <a:rPr lang="en-US" i="1" dirty="0">
                <a:solidFill>
                  <a:srgbClr val="FF0000"/>
                </a:solidFill>
              </a:rPr>
              <a:t>signal</a:t>
            </a:r>
            <a:r>
              <a:rPr lang="en-US" dirty="0">
                <a:solidFill>
                  <a:srgbClr val="FF0000"/>
                </a:solidFill>
              </a:rPr>
              <a:t> (interrupt-like notification) to another process</a:t>
            </a:r>
          </a:p>
          <a:p>
            <a:pPr>
              <a:spcAft>
                <a:spcPts val="800"/>
              </a:spcAf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sigaction</a:t>
            </a:r>
            <a:r>
              <a:rPr lang="en-US" dirty="0">
                <a:solidFill>
                  <a:srgbClr val="FF0000"/>
                </a:solidFill>
              </a:rPr>
              <a:t> – set handlers for signals</a:t>
            </a:r>
          </a:p>
        </p:txBody>
      </p:sp>
    </p:spTree>
    <p:extLst>
      <p:ext uri="{BB962C8B-B14F-4D97-AF65-F5344CB8AC3E}">
        <p14:creationId xmlns:p14="http://schemas.microsoft.com/office/powerpoint/2010/main" val="813845816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D1D95-5DFD-4B4C-9EBB-9D6ADB71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inf_loop.c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0D1FD-F6B9-47C4-B7AD-A5E133A8F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stdlib.h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latin typeface="Consolas" panose="020B0609020204030204" pitchFamily="49" charset="0"/>
              </a:rPr>
              <a:t>stdio.h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#include &lt;sys/</a:t>
            </a:r>
            <a:r>
              <a:rPr lang="en-US" sz="1800" b="1" dirty="0" err="1">
                <a:latin typeface="Consolas" panose="020B0609020204030204" pitchFamily="49" charset="0"/>
              </a:rPr>
              <a:t>types.h</a:t>
            </a:r>
            <a:r>
              <a:rPr lang="en-US" sz="1800" b="1" dirty="0">
                <a:latin typeface="Consolas" panose="020B0609020204030204" pitchFamily="49" charset="0"/>
              </a:rPr>
              <a:t>&gt;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unistd.h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&gt;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#include 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signal.h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&gt;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void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signal_callback_handler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(int signum)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printf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(“Caught signal!\n”);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exit(1);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int main() 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struct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sigaction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sa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sa.sa_flags</a:t>
            </a:r>
            <a:r>
              <a:rPr lang="en-US" sz="1800" b="1" dirty="0">
                <a:latin typeface="Consolas" panose="020B0609020204030204" pitchFamily="49" charset="0"/>
              </a:rPr>
              <a:t> = 0;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sigemptyset</a:t>
            </a:r>
            <a:r>
              <a:rPr lang="en-US" sz="1800" b="1" dirty="0">
                <a:latin typeface="Consolas" panose="020B0609020204030204" pitchFamily="49" charset="0"/>
              </a:rPr>
              <a:t>(&amp;</a:t>
            </a:r>
            <a:r>
              <a:rPr lang="en-US" sz="1800" b="1" dirty="0" err="1">
                <a:latin typeface="Consolas" panose="020B0609020204030204" pitchFamily="49" charset="0"/>
              </a:rPr>
              <a:t>sa.sa_mask</a:t>
            </a:r>
            <a:r>
              <a:rPr lang="en-US" sz="1800" b="1" dirty="0">
                <a:latin typeface="Consolas" panose="020B0609020204030204" pitchFamily="49" charset="0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sa.sa_handler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=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signal_callback_handler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sigaction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(SIGINT, &amp;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sa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, NULL);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  while (1) {}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842C0-8F29-4D54-91B5-DAD36E064746}"/>
              </a:ext>
            </a:extLst>
          </p:cNvPr>
          <p:cNvSpPr txBox="1"/>
          <p:nvPr/>
        </p:nvSpPr>
        <p:spPr>
          <a:xfrm>
            <a:off x="6629400" y="1143000"/>
            <a:ext cx="52929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Gill Sans Light"/>
              </a:rPr>
              <a:t>Q: What would happen if the process receives a SIGINT signal, but does not register a signal handler?</a:t>
            </a:r>
          </a:p>
          <a:p>
            <a:r>
              <a:rPr lang="en-US" sz="2400" b="0" dirty="0">
                <a:latin typeface="Gill Sans Light"/>
              </a:rPr>
              <a:t>A: The process dies!</a:t>
            </a:r>
            <a:br>
              <a:rPr lang="en-US" sz="2400" b="0" dirty="0">
                <a:latin typeface="Gill Sans Light"/>
              </a:rPr>
            </a:br>
            <a:endParaRPr lang="en-US" sz="2400" b="0" dirty="0">
              <a:latin typeface="Gill Sans Light"/>
            </a:endParaRPr>
          </a:p>
          <a:p>
            <a:r>
              <a:rPr lang="en-US" sz="2400" b="0" dirty="0">
                <a:latin typeface="Gill Sans Light"/>
              </a:rPr>
              <a:t>For each signal, there is a default handler defined by the system</a:t>
            </a:r>
          </a:p>
        </p:txBody>
      </p:sp>
    </p:spTree>
    <p:extLst>
      <p:ext uri="{BB962C8B-B14F-4D97-AF65-F5344CB8AC3E}">
        <p14:creationId xmlns:p14="http://schemas.microsoft.com/office/powerpoint/2010/main" val="370788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F13CF-4E3C-4E29-A16F-A3D486FB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50D26-8D66-446E-AB9D-AD8780D6B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are the OS </a:t>
            </a:r>
            <a:r>
              <a:rPr lang="en-US" b="1" dirty="0"/>
              <a:t>unit of concurrency</a:t>
            </a:r>
          </a:p>
          <a:p>
            <a:pPr lvl="1"/>
            <a:r>
              <a:rPr lang="en-US" dirty="0"/>
              <a:t>Abstraction of a virtual CPU core</a:t>
            </a:r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Can use </a:t>
            </a:r>
            <a:r>
              <a:rPr lang="en-US" dirty="0" err="1">
                <a:latin typeface="Gill Sans Light"/>
              </a:rPr>
              <a:t>pthread_create</a:t>
            </a:r>
            <a:r>
              <a:rPr lang="en-US" dirty="0">
                <a:latin typeface="Gill Sans Light"/>
                <a:cs typeface="Calibri" panose="020F0502020204030204" pitchFamily="34" charset="0"/>
              </a:rPr>
              <a:t>, etc., to manage threads within a process</a:t>
            </a:r>
          </a:p>
          <a:p>
            <a:pPr lvl="1"/>
            <a:r>
              <a:rPr lang="en-US" dirty="0">
                <a:latin typeface="Gill Sans Light"/>
                <a:cs typeface="Calibri" panose="020F0502020204030204" pitchFamily="34" charset="0"/>
              </a:rPr>
              <a:t>They share data → need synchronization to avoid data races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Gill Sans Light"/>
                <a:cs typeface="Calibri" panose="020F0502020204030204" pitchFamily="34" charset="0"/>
              </a:rPr>
              <a:t>Processes consist of one or more threads in an address space</a:t>
            </a:r>
          </a:p>
          <a:p>
            <a:pPr lvl="1"/>
            <a:r>
              <a:rPr lang="en-US" dirty="0">
                <a:latin typeface="Gill Sans Light"/>
                <a:cs typeface="Calibri" panose="020F0502020204030204" pitchFamily="34" charset="0"/>
              </a:rPr>
              <a:t>Abstraction of the machine: execution environment for a program</a:t>
            </a:r>
          </a:p>
          <a:p>
            <a:pPr lvl="1"/>
            <a:r>
              <a:rPr lang="en-US" dirty="0">
                <a:latin typeface="Gill Sans Light"/>
                <a:cs typeface="Calibri" panose="020F0502020204030204" pitchFamily="34" charset="0"/>
              </a:rPr>
              <a:t>Can use fork, exec, etc. to manage threads within a process</a:t>
            </a:r>
          </a:p>
          <a:p>
            <a:pPr marL="457200" lvl="1" indent="0">
              <a:buNone/>
            </a:pPr>
            <a:endParaRPr lang="en-US" dirty="0">
              <a:latin typeface="Gill Sans Light"/>
              <a:cs typeface="Calibri" panose="020F0502020204030204" pitchFamily="34" charset="0"/>
            </a:endParaRPr>
          </a:p>
          <a:p>
            <a:r>
              <a:rPr lang="en-US" dirty="0">
                <a:latin typeface="Gill Sans Light"/>
                <a:cs typeface="Calibri" panose="020F0502020204030204" pitchFamily="34" charset="0"/>
              </a:rPr>
              <a:t>We saw the role of the OS library</a:t>
            </a:r>
          </a:p>
          <a:p>
            <a:pPr lvl="1"/>
            <a:r>
              <a:rPr lang="en-US" dirty="0">
                <a:latin typeface="Gill Sans Light"/>
                <a:cs typeface="Calibri" panose="020F0502020204030204" pitchFamily="34" charset="0"/>
              </a:rPr>
              <a:t>Provide API to programs</a:t>
            </a:r>
          </a:p>
          <a:p>
            <a:pPr lvl="1"/>
            <a:r>
              <a:rPr lang="en-US" dirty="0">
                <a:latin typeface="Gill Sans Light"/>
                <a:cs typeface="Calibri" panose="020F0502020204030204" pitchFamily="34" charset="0"/>
              </a:rPr>
              <a:t>Interface with the OS to request services</a:t>
            </a:r>
            <a:endParaRPr lang="en-US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812993673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r>
              <a:rPr lang="en-US" dirty="0"/>
              <a:t>: 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791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Should be working on Homework 0 already!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 Due Wednesday (27/1)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cs162-xx account, </a:t>
            </a:r>
            <a:r>
              <a:rPr lang="en-US" sz="2400" dirty="0" err="1"/>
              <a:t>Github</a:t>
            </a:r>
            <a:r>
              <a:rPr lang="en-US" sz="2400" dirty="0"/>
              <a:t> account, registration survey</a:t>
            </a:r>
          </a:p>
          <a:p>
            <a:pPr lvl="1"/>
            <a:r>
              <a:rPr lang="en-US" sz="2400" dirty="0"/>
              <a:t>Vagrant and </a:t>
            </a:r>
            <a:r>
              <a:rPr lang="en-US" sz="2400" dirty="0" err="1"/>
              <a:t>VirtualBox</a:t>
            </a:r>
            <a:r>
              <a:rPr lang="en-US" sz="2400" dirty="0"/>
              <a:t> – VM environment for the course</a:t>
            </a:r>
          </a:p>
          <a:p>
            <a:pPr lvl="2"/>
            <a:r>
              <a:rPr lang="en-US" dirty="0"/>
              <a:t>Consistent, managed environment on your machine</a:t>
            </a:r>
          </a:p>
          <a:p>
            <a:pPr lvl="1"/>
            <a:r>
              <a:rPr lang="en-US" sz="2400" dirty="0"/>
              <a:t>Get familiar with all the cs162 tools, submit to </a:t>
            </a:r>
            <a:r>
              <a:rPr lang="en-US" sz="2400" dirty="0" err="1"/>
              <a:t>autograder</a:t>
            </a:r>
            <a:r>
              <a:rPr lang="en-US" sz="2400" dirty="0"/>
              <a:t> via git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600" dirty="0">
                <a:solidFill>
                  <a:srgbClr val="FF0000"/>
                </a:solidFill>
              </a:rPr>
              <a:t>Start working on Project 0 now! 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 Due Monday 01/02</a:t>
            </a:r>
            <a:endParaRPr lang="en-US" sz="2600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To be done on your own – like a homework!</a:t>
            </a:r>
          </a:p>
          <a:p>
            <a:pPr marL="457200" lvl="1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Friday (29/1) is drop day!</a:t>
            </a:r>
            <a:endParaRPr lang="en-US" dirty="0"/>
          </a:p>
          <a:p>
            <a:pPr lvl="1"/>
            <a:r>
              <a:rPr lang="en-US" dirty="0"/>
              <a:t>Very hard to drop afterwards…</a:t>
            </a:r>
          </a:p>
          <a:p>
            <a:pPr lvl="1"/>
            <a:r>
              <a:rPr lang="en-US" dirty="0"/>
              <a:t>Please drop sooner if you are going to anyway </a:t>
            </a:r>
            <a:r>
              <a:rPr lang="en-US" dirty="0">
                <a:sym typeface="Symbol" panose="05050102010706020507" pitchFamily="18" charset="2"/>
              </a:rPr>
              <a:t> Let someone else 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9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3245-1B13-4864-8AA1-B61F31FEA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Threads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30DF-8B62-42AE-96AA-4DD8793A2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 from before a </a:t>
            </a:r>
            <a:r>
              <a:rPr lang="en-US" i="1" dirty="0"/>
              <a:t>single unique execution context</a:t>
            </a:r>
          </a:p>
          <a:p>
            <a:pPr lvl="1"/>
            <a:r>
              <a:rPr lang="en-US" dirty="0"/>
              <a:t>Describes its representation</a:t>
            </a:r>
          </a:p>
          <a:p>
            <a:pPr lvl="1"/>
            <a:endParaRPr lang="en-US" dirty="0"/>
          </a:p>
          <a:p>
            <a:r>
              <a:rPr lang="en-US" dirty="0"/>
              <a:t>It provides the abstraction of a </a:t>
            </a:r>
            <a:r>
              <a:rPr lang="en-US" i="1" dirty="0"/>
              <a:t>single execution sequence that represents a separately schedulable task</a:t>
            </a:r>
          </a:p>
          <a:p>
            <a:pPr lvl="1"/>
            <a:endParaRPr lang="en-US" dirty="0"/>
          </a:p>
          <a:p>
            <a:r>
              <a:rPr lang="en-US" dirty="0"/>
              <a:t>Threads are a mechanism for </a:t>
            </a:r>
            <a:r>
              <a:rPr lang="en-US" i="1" dirty="0"/>
              <a:t>concurrency </a:t>
            </a:r>
            <a:r>
              <a:rPr lang="en-US" dirty="0"/>
              <a:t>and </a:t>
            </a:r>
            <a:r>
              <a:rPr lang="en-US" i="1" dirty="0"/>
              <a:t>parallelism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Protection is an orthogonal concept</a:t>
            </a:r>
          </a:p>
          <a:p>
            <a:pPr lvl="1"/>
            <a:r>
              <a:rPr lang="en-US" dirty="0"/>
              <a:t>A protection domain can contain one thread or many</a:t>
            </a:r>
          </a:p>
        </p:txBody>
      </p:sp>
    </p:spTree>
    <p:extLst>
      <p:ext uri="{BB962C8B-B14F-4D97-AF65-F5344CB8AC3E}">
        <p14:creationId xmlns:p14="http://schemas.microsoft.com/office/powerpoint/2010/main" val="11409121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F2464-30E9-4D6D-A9FB-CBE47AECA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Operating systems must handle multiple things at once</a:t>
            </a:r>
          </a:p>
          <a:p>
            <a:pPr lvl="1"/>
            <a:r>
              <a:rPr lang="en-US" dirty="0"/>
              <a:t>Processes, interrupts, background system maintenance</a:t>
            </a:r>
          </a:p>
          <a:p>
            <a:pPr lvl="1"/>
            <a:endParaRPr lang="en-US" dirty="0"/>
          </a:p>
          <a:p>
            <a:r>
              <a:rPr lang="en-US" dirty="0"/>
              <a:t>Networked servers must handle concurrent requests</a:t>
            </a:r>
          </a:p>
          <a:p>
            <a:endParaRPr lang="en-US" dirty="0"/>
          </a:p>
          <a:p>
            <a:r>
              <a:rPr lang="en-US" dirty="0"/>
              <a:t>Parallel programs must </a:t>
            </a:r>
            <a:r>
              <a:rPr lang="en-US" dirty="0" err="1"/>
              <a:t>parallelise</a:t>
            </a:r>
            <a:r>
              <a:rPr lang="en-US" dirty="0"/>
              <a:t> for performance</a:t>
            </a:r>
          </a:p>
          <a:p>
            <a:endParaRPr lang="en-US" dirty="0"/>
          </a:p>
          <a:p>
            <a:r>
              <a:rPr lang="en-US" dirty="0"/>
              <a:t>Programs with user interface need threading to ensure responsiveness</a:t>
            </a:r>
          </a:p>
          <a:p>
            <a:endParaRPr lang="en-US" dirty="0"/>
          </a:p>
          <a:p>
            <a:r>
              <a:rPr lang="en-US" dirty="0"/>
              <a:t>Network and disk bound programs use threading to hide network/disk latency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for Threads</a:t>
            </a:r>
          </a:p>
        </p:txBody>
      </p:sp>
    </p:spTree>
    <p:extLst>
      <p:ext uri="{BB962C8B-B14F-4D97-AF65-F5344CB8AC3E}">
        <p14:creationId xmlns:p14="http://schemas.microsoft.com/office/powerpoint/2010/main" val="9827241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5334</Words>
  <Application>Microsoft Office PowerPoint</Application>
  <PresentationFormat>Widescreen</PresentationFormat>
  <Paragraphs>1175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Arial</vt:lpstr>
      <vt:lpstr>Calibri</vt:lpstr>
      <vt:lpstr>Comic Sans MS</vt:lpstr>
      <vt:lpstr>Consolas</vt:lpstr>
      <vt:lpstr>Courier</vt:lpstr>
      <vt:lpstr>Gill Sans</vt:lpstr>
      <vt:lpstr>Gill Sans Light</vt:lpstr>
      <vt:lpstr>Office</vt:lpstr>
      <vt:lpstr>CS162 Operating Systems and Systems Programming Lecture 3  Abstractions 1: Threads and Processes A quick, programmer’s viewpoint</vt:lpstr>
      <vt:lpstr>Goals for Today: The Thread Abstraction</vt:lpstr>
      <vt:lpstr>Recall: Four Fundamental OS Concepts</vt:lpstr>
      <vt:lpstr>Recall: Illusion of Multiple Processors</vt:lpstr>
      <vt:lpstr>Recall: (Virtual) Address Space</vt:lpstr>
      <vt:lpstr>Recall: Process</vt:lpstr>
      <vt:lpstr>Recall: Dual Mode Operation</vt:lpstr>
      <vt:lpstr>What Threads Are</vt:lpstr>
      <vt:lpstr>Motivation for Threads</vt:lpstr>
      <vt:lpstr>Multiprocessing vs. Multiprogramming</vt:lpstr>
      <vt:lpstr>Concurrency is not Parallelism</vt:lpstr>
      <vt:lpstr>Silly Example for Threads</vt:lpstr>
      <vt:lpstr>Adding Threads</vt:lpstr>
      <vt:lpstr>More Practical Motivation: Compute/IO overlap</vt:lpstr>
      <vt:lpstr>Threads Mask I/O Latency</vt:lpstr>
      <vt:lpstr>Threads Mask I/O Latency</vt:lpstr>
      <vt:lpstr>A Better Example for Threads</vt:lpstr>
      <vt:lpstr>Multithreaded Programs</vt:lpstr>
      <vt:lpstr>System Calls (“Syscalls”)</vt:lpstr>
      <vt:lpstr>OS Library Issues Syscalls</vt:lpstr>
      <vt:lpstr>OS Library API for Threads: pthreads</vt:lpstr>
      <vt:lpstr>Peeking Ahead: System Call Example</vt:lpstr>
      <vt:lpstr>New Idea: Fork-Join Pattern</vt:lpstr>
      <vt:lpstr>pThreads Example</vt:lpstr>
      <vt:lpstr>Shared vs. Per-Thread State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Execution Stack Example</vt:lpstr>
      <vt:lpstr>Memory Layout with Two Threads</vt:lpstr>
      <vt:lpstr>INTERLEAVING AND NONDETERMINISM (The beginning of a long discussion!)</vt:lpstr>
      <vt:lpstr>Thread Abstraction</vt:lpstr>
      <vt:lpstr>Possible Executions</vt:lpstr>
      <vt:lpstr>Programmer vs. Processor View</vt:lpstr>
      <vt:lpstr>Correctness with Concurrent Threads</vt:lpstr>
      <vt:lpstr>Race Conditions</vt:lpstr>
      <vt:lpstr>Race Conditions</vt:lpstr>
      <vt:lpstr>Relevant Definitions</vt:lpstr>
      <vt:lpstr>Locks</vt:lpstr>
      <vt:lpstr>OS Library Locks: pthreads</vt:lpstr>
      <vt:lpstr>Our Example</vt:lpstr>
      <vt:lpstr>Processes</vt:lpstr>
      <vt:lpstr>Recall: Life of a Process?</vt:lpstr>
      <vt:lpstr>Bootstrapping</vt:lpstr>
      <vt:lpstr>Process Management API</vt:lpstr>
      <vt:lpstr>Process Management API</vt:lpstr>
      <vt:lpstr>pid.c</vt:lpstr>
      <vt:lpstr>Process Management API</vt:lpstr>
      <vt:lpstr>Creating Processes</vt:lpstr>
      <vt:lpstr>fork1.c</vt:lpstr>
      <vt:lpstr>fork1.c</vt:lpstr>
      <vt:lpstr>fork1.c</vt:lpstr>
      <vt:lpstr>fork_race.c</vt:lpstr>
      <vt:lpstr>Running Another Program</vt:lpstr>
      <vt:lpstr>Process Management API</vt:lpstr>
      <vt:lpstr>fork3.c</vt:lpstr>
      <vt:lpstr>Process Management API</vt:lpstr>
      <vt:lpstr>fork2.c – parent waits for child to finish</vt:lpstr>
      <vt:lpstr>Process Management API</vt:lpstr>
      <vt:lpstr>inf_loop.c</vt:lpstr>
      <vt:lpstr>Conclusion</vt:lpstr>
      <vt:lpstr>Administrivia: Getting started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2021-01-26T22:10:42Z</dcterms:created>
  <dcterms:modified xsi:type="dcterms:W3CDTF">2021-01-26T22:10:51Z</dcterms:modified>
</cp:coreProperties>
</file>