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1822" r:id="rId3"/>
    <p:sldId id="1931" r:id="rId4"/>
    <p:sldId id="1898" r:id="rId5"/>
    <p:sldId id="1907" r:id="rId6"/>
    <p:sldId id="1908" r:id="rId7"/>
    <p:sldId id="1909" r:id="rId8"/>
    <p:sldId id="1910" r:id="rId9"/>
    <p:sldId id="1911" r:id="rId10"/>
    <p:sldId id="1779" r:id="rId11"/>
    <p:sldId id="1912" r:id="rId12"/>
    <p:sldId id="2148" r:id="rId13"/>
    <p:sldId id="1936" r:id="rId14"/>
    <p:sldId id="1937" r:id="rId15"/>
    <p:sldId id="1938" r:id="rId16"/>
    <p:sldId id="1939" r:id="rId17"/>
    <p:sldId id="1940" r:id="rId18"/>
    <p:sldId id="1941" r:id="rId19"/>
    <p:sldId id="1942" r:id="rId20"/>
    <p:sldId id="2044" r:id="rId21"/>
    <p:sldId id="2026" r:id="rId22"/>
    <p:sldId id="2046" r:id="rId23"/>
    <p:sldId id="2027" r:id="rId24"/>
    <p:sldId id="1921" r:id="rId25"/>
    <p:sldId id="2028" r:id="rId26"/>
    <p:sldId id="2029" r:id="rId27"/>
    <p:sldId id="2030" r:id="rId28"/>
    <p:sldId id="2031" r:id="rId29"/>
    <p:sldId id="1943" r:id="rId30"/>
    <p:sldId id="2036" r:id="rId31"/>
    <p:sldId id="1947" r:id="rId32"/>
    <p:sldId id="1948" r:id="rId33"/>
    <p:sldId id="2035" r:id="rId34"/>
    <p:sldId id="2032" r:id="rId35"/>
    <p:sldId id="2033" r:id="rId36"/>
    <p:sldId id="2034" r:id="rId37"/>
    <p:sldId id="2047" r:id="rId38"/>
    <p:sldId id="2037" r:id="rId39"/>
    <p:sldId id="2038" r:id="rId40"/>
    <p:sldId id="2039" r:id="rId41"/>
    <p:sldId id="2040" r:id="rId42"/>
    <p:sldId id="2041" r:id="rId43"/>
    <p:sldId id="2042" r:id="rId44"/>
    <p:sldId id="1944" r:id="rId45"/>
    <p:sldId id="2043" r:id="rId46"/>
    <p:sldId id="2147" r:id="rId47"/>
    <p:sldId id="1964" r:id="rId48"/>
    <p:sldId id="1965" r:id="rId49"/>
    <p:sldId id="1966" r:id="rId50"/>
    <p:sldId id="1967" r:id="rId51"/>
    <p:sldId id="1971" r:id="rId52"/>
    <p:sldId id="1972" r:id="rId53"/>
    <p:sldId id="1973" r:id="rId54"/>
    <p:sldId id="1988" r:id="rId55"/>
    <p:sldId id="1990" r:id="rId56"/>
    <p:sldId id="2058" r:id="rId57"/>
    <p:sldId id="2059" r:id="rId58"/>
    <p:sldId id="2060" r:id="rId59"/>
    <p:sldId id="2061" r:id="rId60"/>
    <p:sldId id="2062" r:id="rId61"/>
    <p:sldId id="2063" r:id="rId62"/>
    <p:sldId id="2064" r:id="rId63"/>
    <p:sldId id="1954" r:id="rId64"/>
    <p:sldId id="2048" r:id="rId6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7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4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7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04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0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3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5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8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8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3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1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7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8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3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0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2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8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15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6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8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79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81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9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2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76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868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3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35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49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0889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7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1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7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52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1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panose="020B0502020104020203" pitchFamily="34" charset="-79"/>
                <a:ea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1" name="Google Shape;9;p94">
            <a:extLst>
              <a:ext uri="{FF2B5EF4-FFF2-40B4-BE49-F238E27FC236}">
                <a16:creationId xmlns:a16="http://schemas.microsoft.com/office/drawing/2014/main" id="{A9C788BB-E753-3E4F-8F05-4FA130AD1C0C}"/>
              </a:ext>
            </a:extLst>
          </p:cNvPr>
          <p:cNvSpPr/>
          <p:nvPr userDrawn="1"/>
        </p:nvSpPr>
        <p:spPr>
          <a:xfrm>
            <a:off x="7772400" y="6551613"/>
            <a:ext cx="1116644" cy="3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19.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0;p94">
            <a:extLst>
              <a:ext uri="{FF2B5EF4-FFF2-40B4-BE49-F238E27FC236}">
                <a16:creationId xmlns:a16="http://schemas.microsoft.com/office/drawing/2014/main" id="{7E618820-2736-0E44-BFDC-76ECC8D88D33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4/6/21</a:t>
            </a:r>
            <a:endParaRPr dirty="0"/>
          </a:p>
        </p:txBody>
      </p:sp>
      <p:sp>
        <p:nvSpPr>
          <p:cNvPr id="13" name="Google Shape;12;p94">
            <a:extLst>
              <a:ext uri="{FF2B5EF4-FFF2-40B4-BE49-F238E27FC236}">
                <a16:creationId xmlns:a16="http://schemas.microsoft.com/office/drawing/2014/main" id="{F8C559C5-61E2-5641-B7A8-8C1E92991C8C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panose="020B0502020104020203" pitchFamily="34" charset="-79"/>
          <a:ea typeface="ＭＳ Ｐゴシック" charset="0"/>
          <a:cs typeface="Gill Sans" panose="020B0502020104020203" pitchFamily="34" charset="-79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hs.berkeley.edu/counseling/urge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19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Filesystems 1: </a:t>
            </a:r>
            <a:r>
              <a:rPr lang="en-US" sz="3000"/>
              <a:t>Filesystem Design,</a:t>
            </a:r>
            <a:br>
              <a:rPr lang="en-US" sz="3000"/>
            </a:br>
            <a:r>
              <a:rPr lang="en-US" sz="3000"/>
              <a:t>Filesystem Case Studies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April 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7721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Recall: How Do We Hide I/O Latency?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112014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Wait”</a:t>
            </a: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Don’t Wait”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Tell Me Later”</a:t>
            </a: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</a:t>
            </a:r>
            <a:br>
              <a:rPr lang="en-US" sz="2400" dirty="0">
                <a:ea typeface="MS PGothic" charset="0"/>
              </a:rPr>
            </a:br>
            <a:r>
              <a:rPr lang="en-US" sz="2400" dirty="0">
                <a:ea typeface="MS PGothic" charset="0"/>
              </a:rPr>
              <a:t>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</a:t>
            </a:r>
            <a:br>
              <a:rPr lang="en-US" altLang="ja-JP" sz="2400" dirty="0">
                <a:ea typeface="MS PGothic" charset="0"/>
              </a:rPr>
            </a:br>
            <a:r>
              <a:rPr lang="en-US" altLang="ja-JP" sz="2400" dirty="0">
                <a:ea typeface="MS PGothic" charset="0"/>
              </a:rPr>
              <a:t>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Lecture 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3962400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05246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3993619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/>
              <a:t>Naming: Find file by name, not block numbers</a:t>
            </a:r>
          </a:p>
          <a:p>
            <a:pPr lvl="1"/>
            <a:r>
              <a:rPr lang="en-US" dirty="0"/>
              <a:t>Organize file names with directories</a:t>
            </a:r>
          </a:p>
          <a:p>
            <a:pPr lvl="1"/>
            <a:r>
              <a:rPr lang="en-US" dirty="0"/>
              <a:t>Organization: Map files to blocks</a:t>
            </a:r>
          </a:p>
          <a:p>
            <a:pPr lvl="1"/>
            <a:r>
              <a:rPr lang="en-US" dirty="0"/>
              <a:t>Protection: Enforce access restrictions</a:t>
            </a:r>
          </a:p>
          <a:p>
            <a:pPr lvl="1"/>
            <a:r>
              <a:rPr lang="en-US" dirty="0"/>
              <a:t>Reliability: Keep files intact despite crashes, hardware failures, etc.</a:t>
            </a:r>
          </a:p>
        </p:txBody>
      </p:sp>
    </p:spTree>
    <p:extLst>
      <p:ext uri="{BB962C8B-B14F-4D97-AF65-F5344CB8AC3E}">
        <p14:creationId xmlns:p14="http://schemas.microsoft.com/office/powerpoint/2010/main" val="208040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/>
              <a:t>User’s view: </a:t>
            </a:r>
          </a:p>
          <a:p>
            <a:pPr lvl="1"/>
            <a:r>
              <a:rPr lang="en-US" altLang="ko-KR" dirty="0"/>
              <a:t>Durable Data Structures</a:t>
            </a:r>
          </a:p>
          <a:p>
            <a:r>
              <a:rPr lang="en-US" altLang="ko-KR" dirty="0"/>
              <a:t>System’s view (system call interface):</a:t>
            </a:r>
          </a:p>
          <a:p>
            <a:pPr lvl="1"/>
            <a:r>
              <a:rPr lang="en-US" altLang="ko-KR" dirty="0"/>
              <a:t>Collection of Bytes (UNIX)</a:t>
            </a:r>
          </a:p>
          <a:p>
            <a:pPr lvl="1"/>
            <a:r>
              <a:rPr lang="en-US" altLang="ko-KR" dirty="0"/>
              <a:t>Doesn’t matter to system what kind of data structures you want to store on disk!</a:t>
            </a:r>
          </a:p>
          <a:p>
            <a:r>
              <a:rPr lang="en-US" altLang="ko-KR" dirty="0"/>
              <a:t>System’s view (inside OS):</a:t>
            </a:r>
          </a:p>
          <a:p>
            <a:pPr lvl="1"/>
            <a:r>
              <a:rPr lang="en-US" altLang="ko-KR" dirty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/>
              <a:t>Block size </a:t>
            </a:r>
            <a:r>
              <a:rPr lang="en-US" altLang="ko-KR" dirty="0"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7043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dirty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dirty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dirty="0">
                <a:latin typeface="Gill Sans Light"/>
              </a:rPr>
              <a:t>Return just the correct portion of the block</a:t>
            </a:r>
          </a:p>
          <a:p>
            <a:r>
              <a:rPr lang="en-US" altLang="ko-KR" dirty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dirty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dirty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dirty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dirty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179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The disk is accessed as linear array of 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Sectors is a vector [cylinder, surface, sector]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Logical Block Addressing (LBA)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sector has integer address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Shields 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2824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File System Need?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</a:t>
            </a:r>
          </a:p>
          <a:p>
            <a:pPr lvl="1"/>
            <a:r>
              <a:rPr lang="en-US" dirty="0"/>
              <a:t>Need to know where to put newly written data</a:t>
            </a:r>
          </a:p>
          <a:p>
            <a:r>
              <a:rPr lang="en-US" dirty="0"/>
              <a:t>Track which blocks contain data for which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Find list of file's blocks given its name</a:t>
            </a:r>
          </a:p>
          <a:p>
            <a:r>
              <a:rPr lang="en-US" dirty="0"/>
              <a:t>Where do we maintain all of this?</a:t>
            </a:r>
          </a:p>
          <a:p>
            <a:pPr lvl="1"/>
            <a:r>
              <a:rPr lang="en-US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1484064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918-B086-4E48-9984-A5616A4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Structures on 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D0C5-88A0-4A79-87C0-56D9F686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different than data structures in memory</a:t>
            </a:r>
          </a:p>
          <a:p>
            <a:r>
              <a:rPr lang="en-US" dirty="0"/>
              <a:t>Access a block at a time</a:t>
            </a:r>
          </a:p>
          <a:p>
            <a:pPr lvl="1"/>
            <a:r>
              <a:rPr lang="en-US" dirty="0"/>
              <a:t>Can't efficiently read/write a single word</a:t>
            </a:r>
          </a:p>
          <a:p>
            <a:pPr lvl="1"/>
            <a:r>
              <a:rPr lang="en-US" dirty="0"/>
              <a:t>Have to read/write full block containing it</a:t>
            </a:r>
          </a:p>
          <a:p>
            <a:pPr lvl="1"/>
            <a:r>
              <a:rPr lang="en-US" dirty="0"/>
              <a:t>Ideally want sequential access patterns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Ideally, file system is in meaningful state upon shutdown</a:t>
            </a:r>
          </a:p>
          <a:p>
            <a:pPr lvl="1"/>
            <a:r>
              <a:rPr lang="en-US" dirty="0"/>
              <a:t>This obviously isn't always the case…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148167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61801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566400" cy="5105400"/>
          </a:xfrm>
        </p:spPr>
        <p:txBody>
          <a:bodyPr/>
          <a:lstStyle/>
          <a:p>
            <a:r>
              <a:rPr lang="en-US" dirty="0"/>
              <a:t>Make sure to fill out post midterm survey </a:t>
            </a:r>
          </a:p>
          <a:p>
            <a:pPr lvl="1"/>
            <a:r>
              <a:rPr lang="en-US" dirty="0"/>
              <a:t>Let us know how we are doing or what we could improve</a:t>
            </a:r>
          </a:p>
          <a:p>
            <a:r>
              <a:rPr lang="en-US" dirty="0"/>
              <a:t>If you have any group issues going on, make sure you:</a:t>
            </a:r>
          </a:p>
          <a:p>
            <a:pPr lvl="1"/>
            <a:r>
              <a:rPr lang="en-US" dirty="0"/>
              <a:t>Make sure that your TA understands what is happing</a:t>
            </a:r>
          </a:p>
          <a:p>
            <a:pPr lvl="1"/>
            <a:r>
              <a:rPr lang="en-US" dirty="0"/>
              <a:t>Make sure that you reflect these issues on your group evaluations</a:t>
            </a:r>
          </a:p>
          <a:p>
            <a:r>
              <a:rPr lang="en-US" dirty="0"/>
              <a:t>Take care of your mental health:</a:t>
            </a:r>
          </a:p>
          <a:p>
            <a:pPr lvl="1"/>
            <a:r>
              <a:rPr lang="en-US" dirty="0"/>
              <a:t>For course-related issues, reach out to us via Piazza private message</a:t>
            </a:r>
          </a:p>
          <a:p>
            <a:pPr lvl="1"/>
            <a:r>
              <a:rPr lang="en-US" dirty="0"/>
              <a:t>Talk with your Student Advisor about your options</a:t>
            </a:r>
          </a:p>
          <a:p>
            <a:pPr lvl="1"/>
            <a:r>
              <a:rPr lang="en-US" dirty="0"/>
              <a:t>For urgent concerns: </a:t>
            </a:r>
          </a:p>
          <a:p>
            <a:pPr lvl="2"/>
            <a:r>
              <a:rPr lang="en-US" dirty="0">
                <a:hlinkClick r:id="rId3"/>
              </a:rPr>
              <a:t>https://uhs.berkeley.edu/counseling/urgent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Business hours support (510) 642-9494</a:t>
            </a:r>
          </a:p>
          <a:p>
            <a:pPr lvl="2"/>
            <a:r>
              <a:rPr lang="en-US" dirty="0"/>
              <a:t>After-hours support (855) 817-5667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1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0479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298E-633A-4747-92A0-884C503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File System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54F8-65BC-436F-85EF-E91F2206E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50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/>
              <a:t>Critical Factors in File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10210800" cy="5943600"/>
          </a:xfrm>
        </p:spPr>
        <p:txBody>
          <a:bodyPr>
            <a:normAutofit/>
          </a:bodyPr>
          <a:lstStyle/>
          <a:p>
            <a:r>
              <a:rPr lang="en-US" dirty="0"/>
              <a:t>(Hard) Disks Performance !!!</a:t>
            </a:r>
          </a:p>
          <a:p>
            <a:pPr lvl="1"/>
            <a:r>
              <a:rPr lang="en-US" dirty="0"/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8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838200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521240" y="1452264"/>
            <a:ext cx="1595513" cy="2773858"/>
            <a:chOff x="994466" y="1941701"/>
            <a:chExt cx="1595513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97188" y="2438980"/>
              <a:ext cx="1386928" cy="39237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183037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673918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4882500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0971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Abstract Representation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that we execute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open(“foo.txt”)</a:t>
            </a:r>
          </a:p>
          <a:p>
            <a:pPr marL="0" indent="0">
              <a:buNone/>
            </a:pPr>
            <a:r>
              <a:rPr lang="en-US" dirty="0">
                <a:latin typeface="Gill Sans Light"/>
              </a:rPr>
              <a:t>and that the result is 3</a:t>
            </a:r>
          </a:p>
          <a:p>
            <a:pPr marL="0" indent="0">
              <a:buNone/>
            </a:pPr>
            <a:endParaRPr lang="en-US" dirty="0">
              <a:latin typeface="Gill Sans Ligh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Next, suppose that we execute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read(3,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buf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, 100)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and that the result is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368035" y="4121395"/>
            <a:ext cx="202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6" y="4043302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35836" y="4043302"/>
            <a:ext cx="1575080" cy="4377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38575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8599" y="1343605"/>
            <a:ext cx="3896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Open file description is better described as remembering the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r>
              <a:rPr lang="en-US" b="1" dirty="0">
                <a:solidFill>
                  <a:srgbClr val="FF0000"/>
                </a:solidFill>
                <a:latin typeface="Gill Sans Light"/>
              </a:rPr>
              <a:t> (file number)</a:t>
            </a:r>
            <a:r>
              <a:rPr lang="en-US" dirty="0">
                <a:latin typeface="Gill Sans Light"/>
              </a:rPr>
              <a:t> of the file, not its name</a:t>
            </a:r>
            <a:endParaRPr lang="en-US" dirty="0">
              <a:solidFill>
                <a:schemeClr val="accent5"/>
              </a:solidFill>
              <a:latin typeface="Gill Sans Ligh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425087" y="128155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140166" y="3303754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412314" y="281227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139804" y="3317578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Gill Sans Light"/>
              </a:rPr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619102" y="157485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504600" y="157485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/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504600" y="351927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796687" y="391839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150249" y="4939753"/>
            <a:ext cx="246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Not shown: Initially contains 0, 1, and 2 (stdin, </a:t>
            </a:r>
            <a:r>
              <a:rPr lang="en-US" dirty="0" err="1">
                <a:latin typeface="Gill Sans Light"/>
              </a:rPr>
              <a:t>stdout</a:t>
            </a:r>
            <a:r>
              <a:rPr lang="en-US" dirty="0">
                <a:latin typeface="Gill Sans Light"/>
              </a:rPr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429597" y="38521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Gill Sans Light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510915" y="4043302"/>
            <a:ext cx="2242863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trike="sngStrike" dirty="0">
                <a:solidFill>
                  <a:schemeClr val="tx1"/>
                </a:solidFill>
                <a:latin typeface="Gill Sans Light"/>
              </a:rPr>
              <a:t>File: foo.txt</a:t>
            </a:r>
            <a:r>
              <a:rPr lang="en-US" dirty="0">
                <a:solidFill>
                  <a:schemeClr val="tx1"/>
                </a:solidFill>
                <a:latin typeface="Gill Sans L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ill Sans Light"/>
              </a:rPr>
              <a:t>inumber</a:t>
            </a:r>
            <a:endParaRPr lang="en-US" b="1" strike="sngStrike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>
                <a:solidFill>
                  <a:schemeClr val="tx1"/>
                </a:solidFill>
                <a:latin typeface="Gill Sans Light"/>
              </a:rPr>
              <a:t>Position: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Light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290318" y="36569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074" y="838200"/>
            <a:ext cx="13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995469" y="4099159"/>
            <a:ext cx="1515446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E42C3A-CBFB-4452-9225-093F574D280F}"/>
              </a:ext>
            </a:extLst>
          </p:cNvPr>
          <p:cNvSpPr txBox="1"/>
          <p:nvPr/>
        </p:nvSpPr>
        <p:spPr>
          <a:xfrm>
            <a:off x="2885396" y="2151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467660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F46-CE76-4513-89A4-E862379F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179B-F2BD-4051-B464-04AB2496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64223"/>
            <a:ext cx="11153931" cy="28659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ill Sans Light"/>
              </a:rPr>
              <a:t>Open performs </a:t>
            </a:r>
            <a:r>
              <a:rPr lang="en-US" i="1" dirty="0">
                <a:solidFill>
                  <a:srgbClr val="FF0000"/>
                </a:solidFill>
                <a:latin typeface="Gill Sans Light"/>
              </a:rPr>
              <a:t>Name Resolution</a:t>
            </a:r>
          </a:p>
          <a:p>
            <a:pPr lvl="1"/>
            <a:r>
              <a:rPr lang="en-US" dirty="0">
                <a:latin typeface="Gill Sans Light"/>
              </a:rPr>
              <a:t>Translates path name into a “file number”</a:t>
            </a:r>
          </a:p>
          <a:p>
            <a:r>
              <a:rPr lang="en-US" dirty="0">
                <a:latin typeface="Gill Sans Light"/>
              </a:rPr>
              <a:t>Read and Write operate on the file number</a:t>
            </a:r>
          </a:p>
          <a:p>
            <a:pPr lvl="1"/>
            <a:r>
              <a:rPr lang="en-US" dirty="0">
                <a:latin typeface="Gill Sans Light"/>
              </a:rPr>
              <a:t>Use file number as an “index” to locate the blocks</a:t>
            </a:r>
          </a:p>
          <a:p>
            <a:endParaRPr lang="en-US" sz="3000" dirty="0">
              <a:latin typeface="Gill Sans Light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Gill Sans Light"/>
              </a:rPr>
              <a:t>4 components: 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Gill Sans Light"/>
              </a:rPr>
              <a:t>directory, index structure, storage blocks, free space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A7FC4-05D8-4BE2-A6CB-08237101B679}"/>
              </a:ext>
            </a:extLst>
          </p:cNvPr>
          <p:cNvSpPr txBox="1"/>
          <p:nvPr/>
        </p:nvSpPr>
        <p:spPr>
          <a:xfrm>
            <a:off x="1155765" y="1219200"/>
            <a:ext cx="1645001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file name</a:t>
            </a:r>
          </a:p>
          <a:p>
            <a:pPr algn="ctr">
              <a:lnSpc>
                <a:spcPct val="85000"/>
              </a:lnSpc>
            </a:pPr>
            <a:r>
              <a:rPr lang="en-US" sz="2800" b="0" i="1" dirty="0">
                <a:solidFill>
                  <a:srgbClr val="3366FF"/>
                </a:solidFill>
                <a:latin typeface="Gill Sans Ligh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305729-4AD9-470F-8C73-FEC4A1B604E5}"/>
              </a:ext>
            </a:extLst>
          </p:cNvPr>
          <p:cNvGrpSpPr/>
          <p:nvPr/>
        </p:nvGrpSpPr>
        <p:grpSpPr>
          <a:xfrm>
            <a:off x="2667000" y="1219200"/>
            <a:ext cx="4588815" cy="905506"/>
            <a:chOff x="2667000" y="1182499"/>
            <a:chExt cx="4588815" cy="9055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BC66F2-E377-4F1B-A142-224725790F33}"/>
                </a:ext>
              </a:extLst>
            </p:cNvPr>
            <p:cNvCxnSpPr>
              <a:cxnSpLocks/>
            </p:cNvCxnSpPr>
            <p:nvPr/>
          </p:nvCxnSpPr>
          <p:spPr>
            <a:xfrm>
              <a:off x="2753139" y="1617765"/>
              <a:ext cx="25013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FD732F-EDEC-4FFC-8528-55EE08FF4161}"/>
                </a:ext>
              </a:extLst>
            </p:cNvPr>
            <p:cNvSpPr txBox="1"/>
            <p:nvPr/>
          </p:nvSpPr>
          <p:spPr>
            <a:xfrm>
              <a:off x="2667000" y="1626340"/>
              <a:ext cx="2464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directory structure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B3CE52-66DB-4B40-9911-AFA46313B026}"/>
                </a:ext>
              </a:extLst>
            </p:cNvPr>
            <p:cNvSpPr txBox="1"/>
            <p:nvPr/>
          </p:nvSpPr>
          <p:spPr>
            <a:xfrm>
              <a:off x="5290213" y="1182499"/>
              <a:ext cx="1965602" cy="824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  <a:p>
              <a:pPr algn="ctr">
                <a:lnSpc>
                  <a:spcPct val="85000"/>
                </a:lnSpc>
              </a:pP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offset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4B3F3-250B-4179-90D5-EF0DFDCD968A}"/>
              </a:ext>
            </a:extLst>
          </p:cNvPr>
          <p:cNvGrpSpPr/>
          <p:nvPr/>
        </p:nvGrpSpPr>
        <p:grpSpPr>
          <a:xfrm>
            <a:off x="7178043" y="1392856"/>
            <a:ext cx="4396056" cy="1101182"/>
            <a:chOff x="7178043" y="1356155"/>
            <a:chExt cx="4396056" cy="110118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E4837A-B37D-446C-BB9B-3A3CA824C082}"/>
                </a:ext>
              </a:extLst>
            </p:cNvPr>
            <p:cNvCxnSpPr>
              <a:cxnSpLocks/>
            </p:cNvCxnSpPr>
            <p:nvPr/>
          </p:nvCxnSpPr>
          <p:spPr>
            <a:xfrm>
              <a:off x="7178043" y="1617765"/>
              <a:ext cx="20753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F3E3AD-E4C8-4863-A76A-D8AA6B7F0EB2}"/>
                </a:ext>
              </a:extLst>
            </p:cNvPr>
            <p:cNvSpPr txBox="1"/>
            <p:nvPr/>
          </p:nvSpPr>
          <p:spPr>
            <a:xfrm>
              <a:off x="7205911" y="1626340"/>
              <a:ext cx="20195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index structure</a:t>
              </a:r>
              <a:br>
                <a:rPr lang="en-US" sz="2400" dirty="0">
                  <a:latin typeface="Gill Sans Light"/>
                  <a:ea typeface="Gill Sans" charset="0"/>
                  <a:cs typeface="Gill Sans" charset="0"/>
                </a:rPr>
              </a:br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(“</a:t>
              </a:r>
              <a:r>
                <a:rPr lang="en-US" sz="2400" dirty="0" err="1">
                  <a:latin typeface="Gill Sans Light"/>
                  <a:ea typeface="Gill Sans" charset="0"/>
                  <a:cs typeface="Gill Sans" charset="0"/>
                </a:rPr>
                <a:t>inode</a:t>
              </a:r>
              <a:r>
                <a:rPr lang="en-US" sz="2400" dirty="0">
                  <a:latin typeface="Gill Sans Light"/>
                  <a:ea typeface="Gill Sans" charset="0"/>
                  <a:cs typeface="Gill Sans" charset="0"/>
                </a:rPr>
                <a:t>”)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8323E4-6FDD-4D43-A5FD-087DE975A735}"/>
                </a:ext>
              </a:extLst>
            </p:cNvPr>
            <p:cNvSpPr txBox="1"/>
            <p:nvPr/>
          </p:nvSpPr>
          <p:spPr>
            <a:xfrm>
              <a:off x="9228584" y="1356155"/>
              <a:ext cx="2345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s</a:t>
              </a:r>
              <a:r>
                <a:rPr lang="en-US" sz="2800" b="0" i="1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torage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8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2820-D0FF-409D-BB55-A6BAC552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the File Number?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8085-EE4E-4D64-A552-C5823D10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0363200" cy="5105400"/>
          </a:xfrm>
        </p:spPr>
        <p:txBody>
          <a:bodyPr>
            <a:normAutofit/>
          </a:bodyPr>
          <a:lstStyle/>
          <a:p>
            <a:r>
              <a:rPr lang="en-US" dirty="0"/>
              <a:t>Look up in </a:t>
            </a:r>
            <a:r>
              <a:rPr lang="en-US" b="1" i="1" dirty="0"/>
              <a:t>directory structure</a:t>
            </a:r>
          </a:p>
          <a:p>
            <a:endParaRPr lang="en-US" dirty="0"/>
          </a:p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pPr lvl="1"/>
            <a:r>
              <a:rPr lang="en-US" dirty="0"/>
              <a:t>File number could be a file or another directory</a:t>
            </a:r>
          </a:p>
          <a:p>
            <a:pPr lvl="1"/>
            <a:r>
              <a:rPr lang="en-US" dirty="0"/>
              <a:t>Operating system stores the mapping in the directory in a format it interprets</a:t>
            </a:r>
          </a:p>
          <a:p>
            <a:pPr lvl="1"/>
            <a:r>
              <a:rPr lang="en-US" dirty="0"/>
              <a:t>Each &lt;</a:t>
            </a:r>
            <a:r>
              <a:rPr lang="en-US" dirty="0" err="1"/>
              <a:t>file_name</a:t>
            </a:r>
            <a:r>
              <a:rPr lang="en-US" dirty="0"/>
              <a:t> : </a:t>
            </a:r>
            <a:r>
              <a:rPr lang="en-US" dirty="0" err="1"/>
              <a:t>file_number</a:t>
            </a:r>
            <a:r>
              <a:rPr lang="en-US" dirty="0"/>
              <a:t>&gt; mapping is called a directory entry</a:t>
            </a:r>
          </a:p>
          <a:p>
            <a:pPr lvl="1"/>
            <a:endParaRPr lang="en-US" dirty="0"/>
          </a:p>
          <a:p>
            <a:r>
              <a:rPr lang="en-US" dirty="0"/>
              <a:t>Process isn’t allowed to read the raw bytes of a directory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read</a:t>
            </a:r>
            <a:r>
              <a:rPr lang="en-US" dirty="0"/>
              <a:t> function doesn’t work on a directory</a:t>
            </a:r>
          </a:p>
          <a:p>
            <a:pPr lvl="1"/>
            <a:r>
              <a:rPr lang="en-US" dirty="0"/>
              <a:t>Instead, see </a:t>
            </a:r>
            <a:r>
              <a:rPr lang="en-US" dirty="0" err="1">
                <a:latin typeface="Consolas" panose="020B0609020204030204" pitchFamily="49" charset="0"/>
              </a:rPr>
              <a:t>readdir</a:t>
            </a:r>
            <a:r>
              <a:rPr lang="en-US" dirty="0"/>
              <a:t>, which iterates over the map without revealing the raw bytes</a:t>
            </a:r>
          </a:p>
          <a:p>
            <a:endParaRPr lang="en-US" dirty="0"/>
          </a:p>
          <a:p>
            <a:r>
              <a:rPr lang="en-US" dirty="0"/>
              <a:t>Why shouldn’t the OS let processes read/write the bytes of a directory?</a:t>
            </a:r>
          </a:p>
        </p:txBody>
      </p:sp>
    </p:spTree>
    <p:extLst>
      <p:ext uri="{BB962C8B-B14F-4D97-AF65-F5344CB8AC3E}">
        <p14:creationId xmlns:p14="http://schemas.microsoft.com/office/powerpoint/2010/main" val="121411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29315"/>
              </p:ext>
            </p:extLst>
          </p:nvPr>
        </p:nvGraphicFramePr>
        <p:xfrm>
          <a:off x="228600" y="762000"/>
          <a:ext cx="11658600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27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948232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Light"/>
                        </a:rPr>
                        <a:t>Space: 18TB (Seagate), 9 platters, in 3½ inch form factor!</a:t>
                      </a:r>
                      <a:br>
                        <a:rPr lang="en-US" b="0" dirty="0">
                          <a:latin typeface="Gill Sans Light"/>
                        </a:rPr>
                      </a:br>
                      <a:r>
                        <a:rPr lang="en-US" b="0" dirty="0">
                          <a:latin typeface="Gill Sans Light"/>
                        </a:rPr>
                        <a:t>Areal Density: </a:t>
                      </a:r>
                      <a:r>
                        <a:rPr lang="en-US" b="1" i="0" dirty="0">
                          <a:latin typeface="Gill Sans MT" panose="020B0502020104020203" pitchFamily="34" charset="77"/>
                          <a:cs typeface="GILL SANS LIGHT" panose="020B0302020104020203" pitchFamily="34" charset="-79"/>
                        </a:rPr>
                        <a:t> </a:t>
                      </a:r>
                      <a:r>
                        <a:rPr lang="en-US" b="0" i="0" dirty="0">
                          <a:latin typeface="Gill Sans MT" panose="020B0502020104020203" pitchFamily="34" charset="77"/>
                          <a:cs typeface="GILL SANS SEMIBOLD" panose="020B0502020104020203" pitchFamily="34" charset="-79"/>
                        </a:rPr>
                        <a:t>≥ 1 Terabit/square inch! (PMR, Helium, …)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15K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393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pic>
        <p:nvPicPr>
          <p:cNvPr id="3" name="Picture 2" descr="Screen Shot 2016-04-04 at 10.44.4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4" y="838200"/>
            <a:ext cx="95241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201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EEF-3B65-42E5-B80D-765F7471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DCAC-3DF4-487B-B5B8-5C9891D4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3000"/>
            <a:ext cx="7954451" cy="503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Directories are specialized files</a:t>
            </a:r>
          </a:p>
          <a:p>
            <a:pPr lvl="1"/>
            <a:r>
              <a:rPr lang="en-US" dirty="0"/>
              <a:t>Contents: </a:t>
            </a:r>
            <a:r>
              <a:rPr lang="en-US" b="1" dirty="0"/>
              <a:t>List of pairs</a:t>
            </a:r>
            <a:br>
              <a:rPr lang="en-US" b="1" dirty="0"/>
            </a:br>
            <a:r>
              <a:rPr lang="en-US" b="1" dirty="0"/>
              <a:t>	&lt;file name, file number&gt;</a:t>
            </a:r>
            <a:endParaRPr lang="en-US" dirty="0"/>
          </a:p>
          <a:p>
            <a:r>
              <a:rPr lang="en-US" dirty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open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creat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/>
              <a:t> traverse the structure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unlink</a:t>
            </a:r>
            <a:r>
              <a:rPr lang="en-US" dirty="0"/>
              <a:t> (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libc</a:t>
            </a:r>
            <a:r>
              <a:rPr lang="en-US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(const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*entry, </a:t>
            </a:r>
            <a:br>
              <a:rPr lang="en-US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	      	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C9782-3555-4B68-BA5B-E8E8321A2991}"/>
              </a:ext>
            </a:extLst>
          </p:cNvPr>
          <p:cNvSpPr/>
          <p:nvPr/>
        </p:nvSpPr>
        <p:spPr>
          <a:xfrm>
            <a:off x="10360629" y="3737331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" name="Snip Single Corner Rectangle 7">
            <a:extLst>
              <a:ext uri="{FF2B5EF4-FFF2-40B4-BE49-F238E27FC236}">
                <a16:creationId xmlns:a16="http://schemas.microsoft.com/office/drawing/2014/main" id="{1CA07F7A-D7C1-4265-8AF4-35DB9EA1FA32}"/>
              </a:ext>
            </a:extLst>
          </p:cNvPr>
          <p:cNvSpPr/>
          <p:nvPr/>
        </p:nvSpPr>
        <p:spPr>
          <a:xfrm>
            <a:off x="9389844" y="1547443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Snip Single Corner Rectangle 8">
            <a:extLst>
              <a:ext uri="{FF2B5EF4-FFF2-40B4-BE49-F238E27FC236}">
                <a16:creationId xmlns:a16="http://schemas.microsoft.com/office/drawing/2014/main" id="{4F6D8E6D-4A8E-4B29-B618-F1B961BF2D08}"/>
              </a:ext>
            </a:extLst>
          </p:cNvPr>
          <p:cNvSpPr/>
          <p:nvPr/>
        </p:nvSpPr>
        <p:spPr>
          <a:xfrm>
            <a:off x="9944576" y="2707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2" name="Snip Single Corner Rectangle 9">
            <a:extLst>
              <a:ext uri="{FF2B5EF4-FFF2-40B4-BE49-F238E27FC236}">
                <a16:creationId xmlns:a16="http://schemas.microsoft.com/office/drawing/2014/main" id="{93159FFE-2193-4D64-B027-9CC9A793D61A}"/>
              </a:ext>
            </a:extLst>
          </p:cNvPr>
          <p:cNvSpPr/>
          <p:nvPr/>
        </p:nvSpPr>
        <p:spPr>
          <a:xfrm>
            <a:off x="8479678" y="2707191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AFEB65-AB18-43A2-A37E-4220E4E8C5B5}"/>
              </a:ext>
            </a:extLst>
          </p:cNvPr>
          <p:cNvSpPr txBox="1"/>
          <p:nvPr/>
        </p:nvSpPr>
        <p:spPr>
          <a:xfrm>
            <a:off x="9321946" y="11430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1F5CB-A753-4464-B202-B9734A4D9F97}"/>
              </a:ext>
            </a:extLst>
          </p:cNvPr>
          <p:cNvSpPr txBox="1"/>
          <p:nvPr/>
        </p:nvSpPr>
        <p:spPr>
          <a:xfrm>
            <a:off x="10031502" y="2327136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33A3AE-E24E-46D5-9DAC-51FB2D4648C3}"/>
              </a:ext>
            </a:extLst>
          </p:cNvPr>
          <p:cNvSpPr txBox="1"/>
          <p:nvPr/>
        </p:nvSpPr>
        <p:spPr>
          <a:xfrm>
            <a:off x="9434886" y="445168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FE4B94-114F-4001-8F65-F9A2FDDCCEF3}"/>
              </a:ext>
            </a:extLst>
          </p:cNvPr>
          <p:cNvCxnSpPr/>
          <p:nvPr/>
        </p:nvCxnSpPr>
        <p:spPr>
          <a:xfrm>
            <a:off x="9473677" y="1678836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284AE0-501F-4586-A84B-843A2B6D070C}"/>
              </a:ext>
            </a:extLst>
          </p:cNvPr>
          <p:cNvCxnSpPr/>
          <p:nvPr/>
        </p:nvCxnSpPr>
        <p:spPr>
          <a:xfrm>
            <a:off x="10360629" y="3042975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E2DF8E-7802-42D0-99E5-06A55E22EE6A}"/>
              </a:ext>
            </a:extLst>
          </p:cNvPr>
          <p:cNvCxnSpPr/>
          <p:nvPr/>
        </p:nvCxnSpPr>
        <p:spPr>
          <a:xfrm flipH="1">
            <a:off x="8718322" y="1977229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75A290-2D20-430E-8853-229B2C8A0F5D}"/>
              </a:ext>
            </a:extLst>
          </p:cNvPr>
          <p:cNvSpPr txBox="1"/>
          <p:nvPr/>
        </p:nvSpPr>
        <p:spPr>
          <a:xfrm>
            <a:off x="7639072" y="196678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</p:spTree>
    <p:extLst>
      <p:ext uri="{BB962C8B-B14F-4D97-AF65-F5344CB8AC3E}">
        <p14:creationId xmlns:p14="http://schemas.microsoft.com/office/powerpoint/2010/main" val="102238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7EBB-0C21-4AEA-BABE-AA126BD5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DC77-AFC3-4B54-A511-9736F12B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8763000" cy="5338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“</a:t>
            </a:r>
            <a:r>
              <a:rPr lang="en-US" altLang="ja-JP" dirty="0">
                <a:ea typeface="Courier New" pitchFamily="-83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”?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my”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my”; search for “book”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book”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“</a:t>
            </a:r>
            <a:r>
              <a:rPr lang="en-US" altLang="ja-JP" dirty="0">
                <a:ea typeface="ＭＳ Ｐゴシック" pitchFamily="-83" charset="-128"/>
              </a:rPr>
              <a:t>book”; search for “count”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file header for “</a:t>
            </a:r>
            <a:r>
              <a:rPr lang="en-US" altLang="ja-JP" dirty="0">
                <a:ea typeface="ＭＳ Ｐゴシック" pitchFamily="-83" charset="-128"/>
              </a:rPr>
              <a:t>count”</a:t>
            </a:r>
            <a:endParaRPr lang="en-US" sz="1200" dirty="0">
              <a:solidFill>
                <a:schemeClr val="hlink"/>
              </a:solidFill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ea typeface="ＭＳ Ｐゴシック" pitchFamily="-83" charset="-128"/>
              </a:rPr>
              <a:t>Current working directory: </a:t>
            </a:r>
            <a:r>
              <a:rPr lang="en-US" dirty="0">
                <a:ea typeface="ＭＳ Ｐゴシック" pitchFamily="-83" charset="-128"/>
              </a:rPr>
              <a:t>Per-address-space pointer to a directory used for resolving file names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Allows user to specify relative filename instead of absolute path </a:t>
            </a:r>
            <a:br>
              <a:rPr lang="en-US" dirty="0">
                <a:ea typeface="ＭＳ Ｐゴシック" pitchFamily="-83" charset="-128"/>
              </a:rPr>
            </a:br>
            <a:r>
              <a:rPr lang="en-US" dirty="0">
                <a:ea typeface="ＭＳ Ｐゴシック" pitchFamily="-83" charset="-128"/>
              </a:rPr>
              <a:t>(say CWD=“</a:t>
            </a:r>
            <a:r>
              <a:rPr lang="en-US" altLang="ja-JP" dirty="0">
                <a:ea typeface="Courier New" pitchFamily="-83" charset="0"/>
              </a:rPr>
              <a:t>/my/book</a:t>
            </a:r>
            <a:r>
              <a:rPr lang="en-US" altLang="ja-JP" dirty="0">
                <a:ea typeface="ＭＳ Ｐゴシック" pitchFamily="-83" charset="-128"/>
              </a:rPr>
              <a:t>” can resolve “count”)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0CA2-E826-4539-9C7C-CB81C581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File System Structures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DF3EB-EC70-4C37-B561-7E2CB9FA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81053"/>
            <a:ext cx="10704443" cy="2095909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Open </a:t>
            </a:r>
            <a:r>
              <a:rPr lang="en-US" dirty="0" err="1">
                <a:latin typeface="Gill Sans Light"/>
              </a:rPr>
              <a:t>syscall</a:t>
            </a:r>
            <a:r>
              <a:rPr lang="en-US" dirty="0">
                <a:latin typeface="Gill Sans Light"/>
              </a:rPr>
              <a:t>: find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on disk from pathname (traversing directories)</a:t>
            </a:r>
          </a:p>
          <a:p>
            <a:pPr lvl="1"/>
            <a:r>
              <a:rPr lang="en-US" dirty="0">
                <a:latin typeface="Gill Sans Light"/>
              </a:rPr>
              <a:t>Create “in-memory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” in system-wide open file table</a:t>
            </a:r>
          </a:p>
          <a:p>
            <a:pPr lvl="1"/>
            <a:r>
              <a:rPr lang="en-US" dirty="0">
                <a:latin typeface="Gill Sans Light"/>
              </a:rPr>
              <a:t>One entry in this table no matter how many instances of the file are open</a:t>
            </a:r>
          </a:p>
          <a:p>
            <a:r>
              <a:rPr lang="en-US" dirty="0">
                <a:latin typeface="Gill Sans Light"/>
              </a:rPr>
              <a:t>Read/write </a:t>
            </a:r>
            <a:r>
              <a:rPr lang="en-US" dirty="0" err="1">
                <a:latin typeface="Gill Sans Light"/>
              </a:rPr>
              <a:t>syscalls</a:t>
            </a:r>
            <a:r>
              <a:rPr lang="en-US" dirty="0">
                <a:latin typeface="Gill Sans Light"/>
              </a:rPr>
              <a:t> look up in-memory </a:t>
            </a:r>
            <a:r>
              <a:rPr lang="en-US" dirty="0" err="1">
                <a:latin typeface="Gill Sans Light"/>
              </a:rPr>
              <a:t>inode</a:t>
            </a:r>
            <a:r>
              <a:rPr lang="en-US" dirty="0">
                <a:latin typeface="Gill Sans Light"/>
              </a:rPr>
              <a:t> using the file handle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C433B-F8FB-476F-854C-478D8A9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1600200" y="914400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05379-06D7-459D-A107-B2D3D7DBF6ED}"/>
              </a:ext>
            </a:extLst>
          </p:cNvPr>
          <p:cNvSpPr txBox="1"/>
          <p:nvPr/>
        </p:nvSpPr>
        <p:spPr>
          <a:xfrm>
            <a:off x="2514601" y="2309606"/>
            <a:ext cx="768625" cy="369332"/>
          </a:xfrm>
          <a:prstGeom prst="rect">
            <a:avLst/>
          </a:prstGeom>
          <a:solidFill>
            <a:srgbClr val="C6EBF9"/>
          </a:solidFill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Gill Sans Light"/>
              </a:rPr>
              <a:t>(</a:t>
            </a:r>
            <a:r>
              <a:rPr lang="en-US" dirty="0" err="1">
                <a:latin typeface="Gill Sans Light"/>
              </a:rPr>
              <a:t>fd</a:t>
            </a:r>
            <a:r>
              <a:rPr lang="en-US" dirty="0">
                <a:latin typeface="Gill Sans Light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2B778-5A65-46B8-AAC1-9E8C5DEDDB39}"/>
              </a:ext>
            </a:extLst>
          </p:cNvPr>
          <p:cNvSpPr txBox="1"/>
          <p:nvPr/>
        </p:nvSpPr>
        <p:spPr>
          <a:xfrm>
            <a:off x="3733799" y="914400"/>
            <a:ext cx="609601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fd</a:t>
            </a:r>
            <a:endParaRPr lang="en-US" dirty="0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4A7DD-C923-4EC7-9255-B21E240EE8AB}"/>
              </a:ext>
            </a:extLst>
          </p:cNvPr>
          <p:cNvSpPr txBox="1"/>
          <p:nvPr/>
        </p:nvSpPr>
        <p:spPr>
          <a:xfrm>
            <a:off x="8063947" y="2692190"/>
            <a:ext cx="1686340" cy="276999"/>
          </a:xfrm>
          <a:prstGeom prst="rect">
            <a:avLst/>
          </a:prstGeom>
          <a:solidFill>
            <a:srgbClr val="C6EBF9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err="1">
                <a:latin typeface="Gill Sans Light"/>
              </a:rPr>
              <a:t>inode</a:t>
            </a:r>
            <a:endParaRPr lang="en-US" dirty="0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9D812F-9839-4EBF-9D30-A948E1B4974B}"/>
              </a:ext>
            </a:extLst>
          </p:cNvPr>
          <p:cNvCxnSpPr/>
          <p:nvPr/>
        </p:nvCxnSpPr>
        <p:spPr>
          <a:xfrm>
            <a:off x="2925418" y="2497726"/>
            <a:ext cx="6162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6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CA9BB-9D79-4B2A-800F-43CF62E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Files</a:t>
            </a:r>
          </a:p>
        </p:txBody>
      </p:sp>
      <p:pic>
        <p:nvPicPr>
          <p:cNvPr id="12" name="Picture 11" descr="Screen Shot 2014-10-21 at 1.49.39 PM.png">
            <a:extLst>
              <a:ext uri="{FF2B5EF4-FFF2-40B4-BE49-F238E27FC236}">
                <a16:creationId xmlns:a16="http://schemas.microsoft.com/office/drawing/2014/main" id="{338614E2-D340-4709-A3BA-D32387146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72" y="1981200"/>
            <a:ext cx="6123710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AEE35-3E3A-4986-A165-B59C1AB63F03}"/>
              </a:ext>
            </a:extLst>
          </p:cNvPr>
          <p:cNvSpPr txBox="1"/>
          <p:nvPr/>
        </p:nvSpPr>
        <p:spPr>
          <a:xfrm>
            <a:off x="7789214" y="2564178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Published in FAST 2007</a:t>
            </a:r>
          </a:p>
        </p:txBody>
      </p:sp>
    </p:spTree>
    <p:extLst>
      <p:ext uri="{BB962C8B-B14F-4D97-AF65-F5344CB8AC3E}">
        <p14:creationId xmlns:p14="http://schemas.microsoft.com/office/powerpoint/2010/main" val="952064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58C3-7B3F-4487-A105-0F76F741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#1: Most Files Are Small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A1F26A4-8606-473E-88D8-E74BF7EFF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7" y="1066800"/>
            <a:ext cx="7235686" cy="4351338"/>
          </a:xfrm>
        </p:spPr>
      </p:pic>
    </p:spTree>
    <p:extLst>
      <p:ext uri="{BB962C8B-B14F-4D97-AF65-F5344CB8AC3E}">
        <p14:creationId xmlns:p14="http://schemas.microsoft.com/office/powerpoint/2010/main" val="186441529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E4B00257-6BFE-4951-AB9B-6C456D33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066800"/>
            <a:ext cx="8010526" cy="4351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#2: Most Bytes are in Large Files</a:t>
            </a:r>
          </a:p>
        </p:txBody>
      </p:sp>
    </p:spTree>
    <p:extLst>
      <p:ext uri="{BB962C8B-B14F-4D97-AF65-F5344CB8AC3E}">
        <p14:creationId xmlns:p14="http://schemas.microsoft.com/office/powerpoint/2010/main" val="67299982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7172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F06-0387-46E5-8CE9-905A5FBA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10363200" cy="1362075"/>
          </a:xfrm>
        </p:spPr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Case Study:</a:t>
            </a:r>
            <a:b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FAT: File Allocation 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D901-E899-4766-AA78-DA3F7C23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3276601"/>
            <a:ext cx="10363200" cy="99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MS-DOS, 1977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Still widely used!</a:t>
            </a:r>
          </a:p>
        </p:txBody>
      </p:sp>
    </p:spTree>
    <p:extLst>
      <p:ext uri="{BB962C8B-B14F-4D97-AF65-F5344CB8AC3E}">
        <p14:creationId xmlns:p14="http://schemas.microsoft.com/office/powerpoint/2010/main" val="22910457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1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2" y="4587257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51922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7531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Assume (for now) we have a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way to translate a path to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a “file number”</a:t>
            </a:r>
          </a:p>
          <a:p>
            <a:pPr lvl="1"/>
            <a:r>
              <a:rPr lang="en-US" sz="2000" dirty="0">
                <a:latin typeface="Gill Sans Light"/>
              </a:rPr>
              <a:t>i.e., a directory structure</a:t>
            </a:r>
          </a:p>
          <a:p>
            <a:r>
              <a:rPr lang="en-US" dirty="0">
                <a:latin typeface="Gill Sans Light"/>
              </a:rPr>
              <a:t>Disk Storage is a collection of Blocks</a:t>
            </a:r>
          </a:p>
          <a:p>
            <a:pPr lvl="1"/>
            <a:r>
              <a:rPr lang="en-US" sz="2000" dirty="0">
                <a:latin typeface="Gill Sans Light"/>
              </a:rPr>
              <a:t>Just hold file data (offset o = &lt; B, x &gt;)</a:t>
            </a:r>
          </a:p>
          <a:p>
            <a:r>
              <a:rPr lang="en-US" dirty="0">
                <a:latin typeface="Gill Sans Light"/>
              </a:rPr>
              <a:t>Example: </a:t>
            </a:r>
            <a:r>
              <a:rPr lang="en-US" dirty="0" err="1">
                <a:latin typeface="Gill Sans Light"/>
              </a:rPr>
              <a:t>file_read</a:t>
            </a:r>
            <a:r>
              <a:rPr lang="en-US" dirty="0">
                <a:latin typeface="Gill Sans Light"/>
              </a:rPr>
              <a:t> 31, &lt; 2, x &gt;</a:t>
            </a:r>
          </a:p>
          <a:p>
            <a:pPr lvl="1"/>
            <a:r>
              <a:rPr lang="en-US" sz="2400" dirty="0">
                <a:latin typeface="Gill Sans Light"/>
              </a:rPr>
              <a:t>Index into FAT with file number</a:t>
            </a:r>
          </a:p>
          <a:p>
            <a:pPr lvl="1"/>
            <a:r>
              <a:rPr lang="en-US" sz="2400" dirty="0">
                <a:latin typeface="Gill Sans Light"/>
              </a:rPr>
              <a:t>Follow linked list to block</a:t>
            </a:r>
          </a:p>
          <a:p>
            <a:pPr lvl="1"/>
            <a:r>
              <a:rPr lang="en-US" sz="2400" dirty="0">
                <a:latin typeface="Gill Sans Light"/>
              </a:rPr>
              <a:t>Read the block from disk </a:t>
            </a:r>
            <a:br>
              <a:rPr lang="en-US" sz="2400" dirty="0">
                <a:latin typeface="Gill Sans Light"/>
              </a:rPr>
            </a:br>
            <a:r>
              <a:rPr lang="en-US" sz="2400" dirty="0">
                <a:latin typeface="Gill Sans Light"/>
              </a:rPr>
              <a:t>into memory</a:t>
            </a:r>
          </a:p>
          <a:p>
            <a:pPr lvl="1"/>
            <a:endParaRPr lang="en-US" sz="2000" dirty="0">
              <a:latin typeface="Gill Sans Light"/>
            </a:endParaRPr>
          </a:p>
          <a:p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9040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5103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6682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6682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6682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6682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6682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6682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6682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2213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6682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9040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6016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3597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9470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9453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9458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5800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9040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3896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7899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8796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8688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77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1 L -0.27864 0.095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7671-5B1A-4934-9405-5DA09638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Overall Performance for I/O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DD45-44B2-4975-8869-8AFCE7BC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40" y="2835276"/>
            <a:ext cx="6527660" cy="371792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Performance of I/O subsystem</a:t>
            </a:r>
            <a:endParaRPr lang="en-US" b="1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Metrics: Response Time, 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Effective BW = transfer size /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Can lead to big increases of latency as utilization increases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MS PGothic" charset="0"/>
            </a:endParaRPr>
          </a:p>
          <a:p>
            <a:endParaRPr lang="en-US" dirty="0"/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6984D624-696A-4F00-9BA1-09A140334C9E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838200"/>
            <a:ext cx="6096000" cy="1844676"/>
            <a:chOff x="0" y="624"/>
            <a:chExt cx="3840" cy="1162"/>
          </a:xfrm>
        </p:grpSpPr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39D0CDE-12A1-46CF-BA28-BE6A58112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5A382E9D-C8A5-4148-8A41-64C04751C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7" name="AutoShape 33">
              <a:extLst>
                <a:ext uri="{FF2B5EF4-FFF2-40B4-BE49-F238E27FC236}">
                  <a16:creationId xmlns:a16="http://schemas.microsoft.com/office/drawing/2014/main" id="{57C4538D-7D18-49A6-BA3D-734D73AE4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EFD26251-823C-405A-829D-3F7D025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00F6184-56A7-4B84-ABE3-F4BFB2B9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F4201638-B4CB-4C4F-8064-D3733D2DD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Line 25">
              <a:extLst>
                <a:ext uri="{FF2B5EF4-FFF2-40B4-BE49-F238E27FC236}">
                  <a16:creationId xmlns:a16="http://schemas.microsoft.com/office/drawing/2014/main" id="{D17AF760-4F1E-4E2C-AD73-22631AA3B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2E08406-4280-4394-8C5F-2593615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905CC0C-82B6-45C6-BCF0-2D4202AB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3B0AFCB7-68BF-47F3-904E-425D6F915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C01275F-372E-4532-A65C-6BA8B50D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84C60557-1D66-49C6-B946-03230CA7F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043FA3-DA66-4AB5-B57D-2E32610DADBC}"/>
              </a:ext>
            </a:extLst>
          </p:cNvPr>
          <p:cNvGrpSpPr>
            <a:grpSpLocks/>
          </p:cNvGrpSpPr>
          <p:nvPr/>
        </p:nvGrpSpPr>
        <p:grpSpPr bwMode="auto">
          <a:xfrm>
            <a:off x="7646987" y="990600"/>
            <a:ext cx="3554413" cy="3078163"/>
            <a:chOff x="5413376" y="685800"/>
            <a:chExt cx="3554413" cy="3078163"/>
          </a:xfrm>
        </p:grpSpPr>
        <p:grpSp>
          <p:nvGrpSpPr>
            <p:cNvPr id="48" name="Group 53">
              <a:extLst>
                <a:ext uri="{FF2B5EF4-FFF2-40B4-BE49-F238E27FC236}">
                  <a16:creationId xmlns:a16="http://schemas.microsoft.com/office/drawing/2014/main" id="{6B8EE744-EE03-47A2-83BE-954C6804C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50" name="Rectangle 4">
                <a:extLst>
                  <a:ext uri="{FF2B5EF4-FFF2-40B4-BE49-F238E27FC236}">
                    <a16:creationId xmlns:a16="http://schemas.microsoft.com/office/drawing/2014/main" id="{8B0B58E4-7546-447E-A268-DAD4825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B29A7F82-E4F6-4AA9-933B-0B45A82D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CA20F0CA-7608-4DF7-913B-BCD7DF9F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7570CFCF-E24C-411E-92F0-BA20A3520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F4BEFBEF-B0F2-4AB6-8FD8-E4BDCE2E4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 (</a:t>
                </a:r>
                <a:r>
                  <a:rPr lang="en-US" sz="2000" b="0" dirty="0" err="1">
                    <a:latin typeface="Gill Sans" charset="0"/>
                    <a:ea typeface="Gill Sans" charset="0"/>
                    <a:cs typeface="Gill Sans" charset="0"/>
                  </a:rPr>
                  <a:t>ms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)</a:t>
                </a:r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99D6A9D1-E8FD-4B9E-8682-AD444DC9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56" name="Rectangle 10">
                <a:extLst>
                  <a:ext uri="{FF2B5EF4-FFF2-40B4-BE49-F238E27FC236}">
                    <a16:creationId xmlns:a16="http://schemas.microsoft.com/office/drawing/2014/main" id="{4C891FA9-E90A-421F-9112-0FBDAB28E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7" name="Rectangle 11">
                <a:extLst>
                  <a:ext uri="{FF2B5EF4-FFF2-40B4-BE49-F238E27FC236}">
                    <a16:creationId xmlns:a16="http://schemas.microsoft.com/office/drawing/2014/main" id="{30E5C9E3-46BD-4F6F-99E6-59ACCA59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8" name="Rectangle 12">
                <a:extLst>
                  <a:ext uri="{FF2B5EF4-FFF2-40B4-BE49-F238E27FC236}">
                    <a16:creationId xmlns:a16="http://schemas.microsoft.com/office/drawing/2014/main" id="{59A60098-3185-463D-A215-8CC240FCD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9" name="Rectangle 13">
                <a:extLst>
                  <a:ext uri="{FF2B5EF4-FFF2-40B4-BE49-F238E27FC236}">
                    <a16:creationId xmlns:a16="http://schemas.microsoft.com/office/drawing/2014/main" id="{51DDE94D-9DFA-49A6-BC10-72CC376D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17579585-BCED-46EE-AFBE-5A1ECC8E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9" name="Ink 4">
              <a:extLst>
                <a:ext uri="{FF2B5EF4-FFF2-40B4-BE49-F238E27FC236}">
                  <a16:creationId xmlns:a16="http://schemas.microsoft.com/office/drawing/2014/main" id="{97A63007-F5BE-47EA-9D2D-A4D0EFBCBA83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5269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600"/>
            <a:ext cx="5151474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39179"/>
            <a:ext cx="1634523" cy="29036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3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86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600"/>
            <a:ext cx="5562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3903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164E99-5642-4C85-8BAD-D41B66E53397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5529360" y="3082070"/>
              <a:ext cx="510838" cy="1310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0F381C1-82F2-43E1-8157-23178E5588D8}"/>
                </a:ext>
              </a:extLst>
            </p:cNvPr>
            <p:cNvCxnSpPr/>
            <p:nvPr/>
          </p:nvCxnSpPr>
          <p:spPr>
            <a:xfrm flipV="1">
              <a:off x="5516937" y="4029719"/>
              <a:ext cx="542048" cy="3743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BE43086-7910-4F99-8A6E-E70A34E81020}"/>
                </a:ext>
              </a:extLst>
            </p:cNvPr>
            <p:cNvCxnSpPr>
              <a:stCxn id="67" idx="3"/>
              <a:endCxn id="64" idx="1"/>
            </p:cNvCxnSpPr>
            <p:nvPr/>
          </p:nvCxnSpPr>
          <p:spPr>
            <a:xfrm>
              <a:off x="5529360" y="4392848"/>
              <a:ext cx="509583" cy="45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77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990599"/>
            <a:ext cx="5715000" cy="53501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ill Sans Light"/>
              </a:rPr>
              <a:t>File is a collection of disk blocks</a:t>
            </a:r>
          </a:p>
          <a:p>
            <a:r>
              <a:rPr lang="en-US" sz="2000" dirty="0">
                <a:latin typeface="Gill Sans Light"/>
              </a:rPr>
              <a:t>FAT is linked list 1-1 with blocks</a:t>
            </a:r>
          </a:p>
          <a:p>
            <a:r>
              <a:rPr lang="en-US" sz="2000" dirty="0">
                <a:latin typeface="Gill Sans Light"/>
              </a:rPr>
              <a:t>File number is index of root of block list for the file</a:t>
            </a:r>
          </a:p>
          <a:p>
            <a:r>
              <a:rPr lang="en-US" sz="2000" dirty="0">
                <a:latin typeface="Gill Sans Light"/>
              </a:rPr>
              <a:t>File offset: block number and offset within block</a:t>
            </a:r>
          </a:p>
          <a:p>
            <a:r>
              <a:rPr lang="en-US" sz="2000" dirty="0">
                <a:latin typeface="Gill Sans Light"/>
              </a:rPr>
              <a:t>Follow list to get block number</a:t>
            </a:r>
          </a:p>
          <a:p>
            <a:r>
              <a:rPr lang="en-US" sz="2000" dirty="0">
                <a:latin typeface="Gill Sans Light"/>
              </a:rPr>
              <a:t>Unused blocks marked free</a:t>
            </a:r>
          </a:p>
          <a:p>
            <a:pPr lvl="1"/>
            <a:r>
              <a:rPr lang="en-US" sz="2000" dirty="0">
                <a:latin typeface="Gill Sans Light"/>
              </a:rPr>
              <a:t>Could require scan to find</a:t>
            </a:r>
          </a:p>
          <a:p>
            <a:pPr lvl="1"/>
            <a:r>
              <a:rPr lang="en-US" sz="2000" dirty="0">
                <a:latin typeface="Gill Sans Light"/>
              </a:rPr>
              <a:t>Or, could use a free list</a:t>
            </a:r>
          </a:p>
          <a:p>
            <a:r>
              <a:rPr lang="en-US" sz="2000" dirty="0">
                <a:sym typeface="Wingdings"/>
              </a:rPr>
              <a:t>Ex: </a:t>
            </a:r>
            <a:r>
              <a:rPr lang="en-US" sz="2000" dirty="0" err="1">
                <a:sym typeface="Wingdings"/>
              </a:rPr>
              <a:t>file_write</a:t>
            </a:r>
            <a:r>
              <a:rPr lang="en-US" sz="2000" dirty="0">
                <a:sym typeface="Wingdings"/>
              </a:rPr>
              <a:t>(31, &lt; 3, y &gt;)</a:t>
            </a:r>
          </a:p>
          <a:p>
            <a:pPr lvl="1"/>
            <a:r>
              <a:rPr lang="en-US" sz="2000" dirty="0">
                <a:sym typeface="Wingdings"/>
              </a:rPr>
              <a:t>Grab free block</a:t>
            </a:r>
          </a:p>
          <a:p>
            <a:pPr lvl="1"/>
            <a:r>
              <a:rPr lang="en-US" sz="2000" dirty="0">
                <a:sym typeface="Wingdings"/>
              </a:rPr>
              <a:t>Linking them into file</a:t>
            </a:r>
          </a:p>
          <a:p>
            <a:endParaRPr lang="en-US" sz="2000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9040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5103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6682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6682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6682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6682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6682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6682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4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6682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2213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6682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9040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6016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3597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9470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9453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9458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5800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9040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3896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7899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8796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8688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3072217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3072217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3072569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3073562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1956923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2562986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2550563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2562986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2562986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7331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8327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4200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0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2303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(File Allocation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14400"/>
            <a:ext cx="541539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Where is FAT stored?</a:t>
            </a:r>
          </a:p>
          <a:p>
            <a:pPr lvl="1"/>
            <a:r>
              <a:rPr lang="en-US" sz="2000" dirty="0">
                <a:latin typeface="Gill Sans Light"/>
              </a:rPr>
              <a:t>On disk</a:t>
            </a:r>
          </a:p>
          <a:p>
            <a:pPr lvl="1"/>
            <a:r>
              <a:rPr lang="en-US" sz="2000"/>
              <a:t>Usually 2 copies (to handle errors)</a:t>
            </a:r>
            <a:endParaRPr lang="en-US" sz="20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How to format a disk?</a:t>
            </a:r>
          </a:p>
          <a:p>
            <a:pPr lvl="1"/>
            <a:r>
              <a:rPr lang="en-US" sz="2000" dirty="0">
                <a:latin typeface="Gill Sans Light"/>
              </a:rPr>
              <a:t>Zero the blocks, mark FAT entries “free”</a:t>
            </a:r>
          </a:p>
          <a:p>
            <a:r>
              <a:rPr lang="en-US" dirty="0">
                <a:latin typeface="Gill Sans Light"/>
              </a:rPr>
              <a:t>How to quick format a disk?</a:t>
            </a:r>
          </a:p>
          <a:p>
            <a:pPr lvl="1"/>
            <a:r>
              <a:rPr lang="en-US" sz="2000" dirty="0">
                <a:latin typeface="Gill Sans Light"/>
              </a:rPr>
              <a:t>Mark FAT entries “free”</a:t>
            </a:r>
          </a:p>
          <a:p>
            <a:pPr lvl="1"/>
            <a:endParaRPr lang="en-US" sz="2000" dirty="0">
              <a:latin typeface="Gill Sans Light"/>
            </a:endParaRP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Simple: can implement in device firmware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3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6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5" y="2339242"/>
            <a:ext cx="1634523" cy="351922"/>
            <a:chOff x="5374105" y="3569368"/>
            <a:chExt cx="1390316" cy="351922"/>
          </a:xfrm>
          <a:solidFill>
            <a:srgbClr val="C5E0B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5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5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5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5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5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7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5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6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5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3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19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0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3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6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1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1239431" y="1559178"/>
            <a:ext cx="1911278" cy="854504"/>
            <a:chOff x="3527788" y="2109138"/>
            <a:chExt cx="1911278" cy="85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27788" y="2109138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3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1999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2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899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1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6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5434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6430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3403987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3066791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3071965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1676433" y="4246140"/>
            <a:ext cx="1315518" cy="616687"/>
            <a:chOff x="3579621" y="1992773"/>
            <a:chExt cx="1315518" cy="6166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79621" y="2209350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2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10-21 at 1.03.13 PM.png">
            <a:extLst>
              <a:ext uri="{FF2B5EF4-FFF2-40B4-BE49-F238E27FC236}">
                <a16:creationId xmlns:a16="http://schemas.microsoft.com/office/drawing/2014/main" id="{D2650F73-22D5-455E-B003-893D70C1B0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3" y="411127"/>
            <a:ext cx="84455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2C5AC-4A3C-426F-8405-9964243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D2C5-5CEE-4EC7-97C8-4E3C78DE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945"/>
            <a:ext cx="10515600" cy="4187455"/>
          </a:xfrm>
        </p:spPr>
        <p:txBody>
          <a:bodyPr>
            <a:normAutofit/>
          </a:bodyPr>
          <a:lstStyle/>
          <a:p>
            <a:r>
              <a:rPr lang="en-US" dirty="0"/>
              <a:t>A directory is a file containing &lt;</a:t>
            </a:r>
            <a:r>
              <a:rPr lang="en-US" dirty="0" err="1"/>
              <a:t>file_name</a:t>
            </a:r>
            <a:r>
              <a:rPr lang="en-US" dirty="0"/>
              <a:t>: </a:t>
            </a:r>
            <a:r>
              <a:rPr lang="en-US" dirty="0" err="1"/>
              <a:t>file_number</a:t>
            </a:r>
            <a:r>
              <a:rPr lang="en-US" dirty="0"/>
              <a:t>&gt; mappings</a:t>
            </a:r>
          </a:p>
          <a:p>
            <a:r>
              <a:rPr lang="en-US" dirty="0"/>
              <a:t>Free space for new/deleted entries</a:t>
            </a:r>
          </a:p>
          <a:p>
            <a:r>
              <a:rPr lang="en-US" dirty="0"/>
              <a:t>In FAT: file attributes are kept in directory (!!!)</a:t>
            </a:r>
          </a:p>
          <a:p>
            <a:pPr lvl="1"/>
            <a:r>
              <a:rPr lang="en-US" dirty="0"/>
              <a:t>Not directly associated with the file itself</a:t>
            </a:r>
          </a:p>
          <a:p>
            <a:pPr>
              <a:tabLst>
                <a:tab pos="5829300" algn="l"/>
              </a:tabLst>
            </a:pPr>
            <a:r>
              <a:rPr lang="en-US" dirty="0"/>
              <a:t>Each directory a linked list of entries</a:t>
            </a:r>
          </a:p>
          <a:p>
            <a:pPr lvl="1">
              <a:tabLst>
                <a:tab pos="5829300" algn="l"/>
              </a:tabLst>
            </a:pPr>
            <a:r>
              <a:rPr lang="en-US" dirty="0"/>
              <a:t>Requires linear search of directory to find particular entry</a:t>
            </a:r>
          </a:p>
          <a:p>
            <a:r>
              <a:rPr lang="en-US" dirty="0"/>
              <a:t>Where do you find root directory (“/”)?</a:t>
            </a:r>
          </a:p>
          <a:p>
            <a:pPr lvl="1"/>
            <a:r>
              <a:rPr lang="en-US" dirty="0"/>
              <a:t>At well-defined place on disk</a:t>
            </a:r>
          </a:p>
          <a:p>
            <a:pPr lvl="1"/>
            <a:r>
              <a:rPr lang="en-US" dirty="0"/>
              <a:t>For FAT, this is at block 2 (there are no blocks 0 or 1)</a:t>
            </a:r>
          </a:p>
          <a:p>
            <a:pPr lvl="1"/>
            <a:r>
              <a:rPr lang="en-US" dirty="0"/>
              <a:t>Remaining directories</a:t>
            </a:r>
          </a:p>
        </p:txBody>
      </p:sp>
    </p:spTree>
    <p:extLst>
      <p:ext uri="{BB962C8B-B14F-4D97-AF65-F5344CB8AC3E}">
        <p14:creationId xmlns:p14="http://schemas.microsoft.com/office/powerpoint/2010/main" val="344759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2304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90600"/>
            <a:ext cx="54559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Light"/>
              </a:rPr>
              <a:t>Suppose you start with the file number:</a:t>
            </a:r>
          </a:p>
          <a:p>
            <a:r>
              <a:rPr lang="en-US" dirty="0">
                <a:latin typeface="Gill Sans Light"/>
              </a:rPr>
              <a:t>Time to find block?</a:t>
            </a:r>
          </a:p>
          <a:p>
            <a:r>
              <a:rPr lang="en-US" dirty="0">
                <a:latin typeface="Gill Sans Light"/>
              </a:rPr>
              <a:t>Block layout for file?</a:t>
            </a:r>
          </a:p>
          <a:p>
            <a:r>
              <a:rPr lang="en-US" dirty="0">
                <a:latin typeface="Gill Sans Light"/>
              </a:rPr>
              <a:t>Sequential access?</a:t>
            </a:r>
          </a:p>
          <a:p>
            <a:r>
              <a:rPr lang="en-US" dirty="0">
                <a:latin typeface="Gill Sans Light"/>
              </a:rPr>
              <a:t>Random access?</a:t>
            </a:r>
          </a:p>
          <a:p>
            <a:r>
              <a:rPr lang="en-US" dirty="0">
                <a:latin typeface="Gill Sans Light"/>
              </a:rPr>
              <a:t>Fragmentation?</a:t>
            </a:r>
          </a:p>
          <a:p>
            <a:r>
              <a:rPr lang="en-US" dirty="0">
                <a:latin typeface="Gill Sans Light"/>
              </a:rPr>
              <a:t>Small files?</a:t>
            </a:r>
          </a:p>
          <a:p>
            <a:r>
              <a:rPr lang="en-US" dirty="0">
                <a:latin typeface="Gill Sans Light"/>
              </a:rPr>
              <a:t>Big files?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7144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3207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4786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4786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4786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4786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4786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4786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1628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4786" y="4945771"/>
            <a:ext cx="1634523" cy="28377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0317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4786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7144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4120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1701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7574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7557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7562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1257320" y="1529949"/>
            <a:ext cx="1893390" cy="883733"/>
            <a:chOff x="3545676" y="2079909"/>
            <a:chExt cx="1893390" cy="8837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3545676" y="2079909"/>
              <a:ext cx="955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#1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7144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2000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6003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6900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6792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44BB08-3C40-47CD-B74B-F6AAEAA1B2FF}"/>
              </a:ext>
            </a:extLst>
          </p:cNvPr>
          <p:cNvGrpSpPr/>
          <p:nvPr/>
        </p:nvGrpSpPr>
        <p:grpSpPr>
          <a:xfrm>
            <a:off x="1955027" y="1715423"/>
            <a:ext cx="1562863" cy="2615149"/>
            <a:chOff x="4923297" y="1977754"/>
            <a:chExt cx="1562863" cy="26151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5BF8DE-E9B7-464D-BEF7-7A37EDC23462}"/>
                </a:ext>
              </a:extLst>
            </p:cNvPr>
            <p:cNvSpPr/>
            <p:nvPr/>
          </p:nvSpPr>
          <p:spPr>
            <a:xfrm>
              <a:off x="6038591" y="1977754"/>
              <a:ext cx="446224" cy="310654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118CC39-262D-4611-B4CE-80283DF5B480}"/>
                </a:ext>
              </a:extLst>
            </p:cNvPr>
            <p:cNvSpPr/>
            <p:nvPr/>
          </p:nvSpPr>
          <p:spPr>
            <a:xfrm>
              <a:off x="6038591" y="390644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89CC2F-331C-4932-ACBA-71031A06CEC4}"/>
                </a:ext>
              </a:extLst>
            </p:cNvPr>
            <p:cNvSpPr/>
            <p:nvPr/>
          </p:nvSpPr>
          <p:spPr>
            <a:xfrm>
              <a:off x="6038943" y="4236821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620002-8521-4CCA-A234-58FDDB88CE3B}"/>
                </a:ext>
              </a:extLst>
            </p:cNvPr>
            <p:cNvSpPr/>
            <p:nvPr/>
          </p:nvSpPr>
          <p:spPr>
            <a:xfrm>
              <a:off x="6039936" y="2932007"/>
              <a:ext cx="446224" cy="321145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A21AF1-9391-4734-A59C-3B4E62F968E3}"/>
                </a:ext>
              </a:extLst>
            </p:cNvPr>
            <p:cNvSpPr txBox="1"/>
            <p:nvPr/>
          </p:nvSpPr>
          <p:spPr>
            <a:xfrm>
              <a:off x="4923297" y="419279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free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46BA39-5709-4AFB-98D3-440A540AEAE8}"/>
                </a:ext>
              </a:extLst>
            </p:cNvPr>
            <p:cNvCxnSpPr>
              <a:stCxn id="67" idx="3"/>
              <a:endCxn id="62" idx="1"/>
            </p:cNvCxnSpPr>
            <p:nvPr/>
          </p:nvCxnSpPr>
          <p:spPr>
            <a:xfrm flipV="1">
              <a:off x="5529360" y="2133081"/>
              <a:ext cx="509231" cy="2259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5435" y="3644056"/>
            <a:ext cx="446224" cy="321145"/>
          </a:xfrm>
          <a:prstGeom prst="rect">
            <a:avLst/>
          </a:prstGeom>
          <a:solidFill>
            <a:srgbClr val="C5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6431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255B7CBA-9203-4720-9E46-2231CC5246E2}"/>
              </a:ext>
            </a:extLst>
          </p:cNvPr>
          <p:cNvSpPr/>
          <p:nvPr/>
        </p:nvSpPr>
        <p:spPr>
          <a:xfrm>
            <a:off x="3403988" y="2865730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9ED87F-B8C7-4044-8120-D2D54F0268E5}"/>
              </a:ext>
            </a:extLst>
          </p:cNvPr>
          <p:cNvSpPr/>
          <p:nvPr/>
        </p:nvSpPr>
        <p:spPr>
          <a:xfrm>
            <a:off x="3066792" y="3969944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F93843-DD25-4371-9C33-696FD725EBF0}"/>
              </a:ext>
            </a:extLst>
          </p:cNvPr>
          <p:cNvSpPr/>
          <p:nvPr/>
        </p:nvSpPr>
        <p:spPr>
          <a:xfrm>
            <a:off x="3071966" y="2663949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AD486D-2245-4A5E-B228-AF49D2C28DF4}"/>
              </a:ext>
            </a:extLst>
          </p:cNvPr>
          <p:cNvGrpSpPr/>
          <p:nvPr/>
        </p:nvGrpSpPr>
        <p:grpSpPr>
          <a:xfrm>
            <a:off x="1624600" y="4246140"/>
            <a:ext cx="1367352" cy="607118"/>
            <a:chOff x="3527787" y="1992773"/>
            <a:chExt cx="1367352" cy="60711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704DF6-1523-4732-A94E-C0DA5397B72F}"/>
                </a:ext>
              </a:extLst>
            </p:cNvPr>
            <p:cNvSpPr txBox="1"/>
            <p:nvPr/>
          </p:nvSpPr>
          <p:spPr>
            <a:xfrm>
              <a:off x="3527787" y="219978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#2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2F63B7F-5B43-44A4-80EE-E2E07D18B037}"/>
                </a:ext>
              </a:extLst>
            </p:cNvPr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129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777714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7AEA-076D-461A-82D2-C7BB8241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Case Study:</a:t>
            </a:r>
            <a:b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Unix File System (Berkeley FFS)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1B66-B70F-41BD-B61F-386496EF1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75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Inodes</a:t>
            </a:r>
            <a:r>
              <a:rPr lang="en-US" dirty="0"/>
              <a:t> in Unix (Including Berkeley 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013281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is index into set of </a:t>
            </a:r>
            <a:r>
              <a:rPr lang="en-US" dirty="0" err="1"/>
              <a:t>inode</a:t>
            </a:r>
            <a:r>
              <a:rPr lang="en-US" dirty="0"/>
              <a:t> arrays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 Number (</a:t>
            </a:r>
            <a:r>
              <a:rPr lang="en-US" dirty="0" err="1"/>
              <a:t>inumber</a:t>
            </a:r>
            <a:r>
              <a:rPr lang="en-US" dirty="0"/>
              <a:t>) is an index into the array of </a:t>
            </a:r>
            <a:r>
              <a:rPr lang="en-US" dirty="0" err="1"/>
              <a:t>inodes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contains its metadata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So, things like read/write permissions are stored with </a:t>
            </a:r>
            <a:r>
              <a:rPr lang="en-US" i="1" dirty="0"/>
              <a:t>file, </a:t>
            </a:r>
            <a:r>
              <a:rPr lang="en-US" dirty="0"/>
              <a:t>not in directory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Allows multiple names (directory entries) for a 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Great for little and large files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Asymmetric tree with fixed sized blocks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Original </a:t>
            </a:r>
            <a:r>
              <a:rPr lang="en-US" b="1" i="1" dirty="0" err="1">
                <a:solidFill>
                  <a:srgbClr val="FF0000"/>
                </a:solidFill>
              </a:rPr>
              <a:t>inode</a:t>
            </a:r>
            <a:r>
              <a:rPr lang="en-US" dirty="0">
                <a:solidFill>
                  <a:srgbClr val="FF0000"/>
                </a:solidFill>
              </a:rPr>
              <a:t> format appeared in BSD 4.1 (more following)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Berkeley Standard Distribution Unix!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Part of your heritage!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Similar structure for Linux Ext 2/3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37E7F-87E6-4007-B63C-0EA6894C2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</p:spTree>
    <p:extLst>
      <p:ext uri="{BB962C8B-B14F-4D97-AF65-F5344CB8AC3E}">
        <p14:creationId xmlns:p14="http://schemas.microsoft.com/office/powerpoint/2010/main" val="14476651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Optimize I/O Performance</a:t>
            </a:r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1"/>
            <a:ext cx="8639176" cy="34401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to improve performance?</a:t>
            </a:r>
          </a:p>
          <a:p>
            <a:pPr lvl="1"/>
            <a:r>
              <a:rPr lang="en-US" dirty="0"/>
              <a:t>Make everything faster </a:t>
            </a:r>
            <a:r>
              <a:rPr lang="en-US" dirty="0">
                <a:sym typeface="Wingdings" charset="0"/>
              </a:rPr>
              <a:t></a:t>
            </a:r>
          </a:p>
          <a:p>
            <a:pPr lvl="1"/>
            <a:r>
              <a:rPr lang="en-US" dirty="0">
                <a:sym typeface="Wingdings" charset="0"/>
              </a:rPr>
              <a:t>More Decoupled (Parallelism) systems</a:t>
            </a:r>
          </a:p>
          <a:p>
            <a:pPr lvl="2"/>
            <a:r>
              <a:rPr lang="en-US" dirty="0">
                <a:sym typeface="Wingdings" charset="0"/>
              </a:rPr>
              <a:t>multiple independent buses or controllers</a:t>
            </a:r>
          </a:p>
          <a:p>
            <a:pPr lvl="1"/>
            <a:r>
              <a:rPr lang="en-US" dirty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 lvl="1"/>
            <a:r>
              <a:rPr lang="en-US" dirty="0">
                <a:sym typeface="Wingdings" charset="0"/>
              </a:rPr>
              <a:t>Do other useful work while waiting</a:t>
            </a:r>
          </a:p>
          <a:p>
            <a:r>
              <a:rPr lang="en-US" dirty="0">
                <a:sym typeface="Wingdings" charset="0"/>
              </a:rPr>
              <a:t>Queues absorb bursts and smooth the flow</a:t>
            </a:r>
          </a:p>
          <a:p>
            <a:r>
              <a:rPr lang="en-US" dirty="0">
                <a:sym typeface="Wingdings" charset="0"/>
              </a:rPr>
              <a:t>Admissions control (finite queues)</a:t>
            </a:r>
          </a:p>
          <a:p>
            <a:pPr lvl="1"/>
            <a:r>
              <a:rPr lang="en-US" dirty="0">
                <a:sym typeface="Wingdings" charset="0"/>
              </a:rPr>
              <a:t>Limits delays, but may introduce unfairness and </a:t>
            </a:r>
            <a:r>
              <a:rPr lang="en-US" dirty="0" err="1">
                <a:sym typeface="Wingdings" charset="0"/>
              </a:rPr>
              <a:t>livelock</a:t>
            </a:r>
            <a:endParaRPr lang="en-US" dirty="0">
              <a:sym typeface="Wingdings" charset="0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1752600" y="914400"/>
            <a:ext cx="6096000" cy="2033588"/>
            <a:chOff x="144" y="624"/>
            <a:chExt cx="3840" cy="1281"/>
          </a:xfrm>
        </p:grpSpPr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144" y="1560"/>
              <a:ext cx="38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Response Time = </a:t>
              </a:r>
              <a:b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</a:br>
              <a:r>
                <a:rPr lang="en-US" sz="1900" dirty="0">
                  <a:solidFill>
                    <a:srgbClr val="FF0000"/>
                  </a:solidFill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	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603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User</a:t>
              </a:r>
            </a:p>
            <a:p>
              <a:pPr marL="228600" indent="-228600"/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dirty="0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[OS Paths]</a:t>
              </a:r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8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 SEMIBOLD" panose="020B0502020104020203" pitchFamily="34" charset="-79"/>
                  <a:cs typeface="GILL SANS SEMIBOLD" panose="020B0502020104020203" pitchFamily="34" charset="-79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</p:grp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6937377" y="914400"/>
            <a:ext cx="3513138" cy="3017838"/>
            <a:chOff x="5413376" y="685800"/>
            <a:chExt cx="3513138" cy="301783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13138" cy="3017838"/>
              <a:chOff x="3410" y="432"/>
              <a:chExt cx="2213" cy="1901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37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SEMIBOLD" panose="020B0502020104020203" pitchFamily="34" charset="-79"/>
                  <a:cs typeface="GILL SANS SEMIBOLD" panose="020B0502020104020203" pitchFamily="34" charset="-79"/>
                </a:endParaRPr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3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Time (</a:t>
                </a:r>
                <a:r>
                  <a:rPr lang="en-US" dirty="0" err="1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ms</a:t>
                </a: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69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40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 dirty="0">
                    <a:latin typeface="GILL SANS SEMIBOLD" panose="020B0502020104020203" pitchFamily="34" charset="-79"/>
                    <a:cs typeface="GILL SANS SEMIBOLD" panose="020B0502020104020203" pitchFamily="34" charset="-79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 SEMIBOLD" panose="020B0502020104020203" pitchFamily="34" charset="-79"/>
                <a:cs typeface="GILL SANS SEMIBOLD" panose="020B05020201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62019603-8E15-934D-B75E-FB600AC39B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941388"/>
            <a:ext cx="8409146" cy="4621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File Attributes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B9E54-1D87-4AC7-B719-7B79C40F48D8}"/>
              </a:ext>
            </a:extLst>
          </p:cNvPr>
          <p:cNvSpPr/>
          <p:nvPr/>
        </p:nvSpPr>
        <p:spPr>
          <a:xfrm>
            <a:off x="4454561" y="1655388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E8742-F61D-41F4-A666-D0C7386AC936}"/>
              </a:ext>
            </a:extLst>
          </p:cNvPr>
          <p:cNvSpPr txBox="1"/>
          <p:nvPr/>
        </p:nvSpPr>
        <p:spPr>
          <a:xfrm>
            <a:off x="838200" y="2776478"/>
            <a:ext cx="41728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 Light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A0290-8E7A-4E41-AF08-F592FCEE467B}"/>
              </a:ext>
            </a:extLst>
          </p:cNvPr>
          <p:cNvCxnSpPr/>
          <p:nvPr/>
        </p:nvCxnSpPr>
        <p:spPr>
          <a:xfrm flipH="1">
            <a:off x="4267344" y="2568134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985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0779C128-AC40-2F4A-8CBD-2F26F0FB5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47DF9-21EB-419B-9441-936FDB7C2173}"/>
              </a:ext>
            </a:extLst>
          </p:cNvPr>
          <p:cNvSpPr/>
          <p:nvPr/>
        </p:nvSpPr>
        <p:spPr>
          <a:xfrm>
            <a:off x="4530761" y="2456180"/>
            <a:ext cx="912787" cy="190036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59FEC-9FA4-4010-B768-12C0EB573F99}"/>
              </a:ext>
            </a:extLst>
          </p:cNvPr>
          <p:cNvSpPr txBox="1"/>
          <p:nvPr/>
        </p:nvSpPr>
        <p:spPr>
          <a:xfrm>
            <a:off x="457200" y="91652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EB6CC0-874A-41E5-830F-EF1167D49294}"/>
              </a:ext>
            </a:extLst>
          </p:cNvPr>
          <p:cNvCxnSpPr/>
          <p:nvPr/>
        </p:nvCxnSpPr>
        <p:spPr>
          <a:xfrm flipH="1" flipV="1">
            <a:off x="3410880" y="2008351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4-10-21 at 1.40.36 PM.png">
            <a:extLst>
              <a:ext uri="{FF2B5EF4-FFF2-40B4-BE49-F238E27FC236}">
                <a16:creationId xmlns:a16="http://schemas.microsoft.com/office/drawing/2014/main" id="{B68A8613-63EC-4487-90CC-FF9C86573D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3" y="3825927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2C773F-8027-4767-8566-BA12BD9061BC}"/>
              </a:ext>
            </a:extLst>
          </p:cNvPr>
          <p:cNvSpPr/>
          <p:nvPr/>
        </p:nvSpPr>
        <p:spPr>
          <a:xfrm>
            <a:off x="795945" y="4146911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337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5AFFAEFB-FF1E-5C40-B9FB-07582E11E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1388"/>
            <a:ext cx="8409146" cy="46212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9814D-393F-4ADB-85C7-BFB14A45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Large Files: 1-, 2-, 3-level indirect pointers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179EE-84BA-4F37-920E-9957350FC04C}"/>
              </a:ext>
            </a:extLst>
          </p:cNvPr>
          <p:cNvSpPr/>
          <p:nvPr/>
        </p:nvSpPr>
        <p:spPr>
          <a:xfrm>
            <a:off x="4454561" y="4330446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9A2E2-B1C4-4BA5-A510-74712C438D10}"/>
              </a:ext>
            </a:extLst>
          </p:cNvPr>
          <p:cNvSpPr txBox="1"/>
          <p:nvPr/>
        </p:nvSpPr>
        <p:spPr>
          <a:xfrm>
            <a:off x="838200" y="838200"/>
            <a:ext cx="3334680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 Light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78B92-590D-41B9-9DC4-103F2013725F}"/>
              </a:ext>
            </a:extLst>
          </p:cNvPr>
          <p:cNvSpPr txBox="1"/>
          <p:nvPr/>
        </p:nvSpPr>
        <p:spPr>
          <a:xfrm>
            <a:off x="8973480" y="250019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7A58-91E1-4B7D-B17E-7652835DFECE}"/>
              </a:ext>
            </a:extLst>
          </p:cNvPr>
          <p:cNvSpPr txBox="1"/>
          <p:nvPr/>
        </p:nvSpPr>
        <p:spPr>
          <a:xfrm>
            <a:off x="8896536" y="3021925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91AFD1-BDB8-4ED0-A994-C40043EF7B83}"/>
              </a:ext>
            </a:extLst>
          </p:cNvPr>
          <p:cNvSpPr txBox="1"/>
          <p:nvPr/>
        </p:nvSpPr>
        <p:spPr>
          <a:xfrm>
            <a:off x="8947832" y="3819200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71357-B068-46CA-9BD9-CFA740275A2E}"/>
              </a:ext>
            </a:extLst>
          </p:cNvPr>
          <p:cNvSpPr txBox="1"/>
          <p:nvPr/>
        </p:nvSpPr>
        <p:spPr>
          <a:xfrm>
            <a:off x="8986304" y="5191951"/>
            <a:ext cx="87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 Light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4" name="Picture 13" descr="Screen Shot 2014-10-21 at 1.50.13 PM.png">
            <a:extLst>
              <a:ext uri="{FF2B5EF4-FFF2-40B4-BE49-F238E27FC236}">
                <a16:creationId xmlns:a16="http://schemas.microsoft.com/office/drawing/2014/main" id="{9CC88468-5177-477E-A69C-62781003FB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" y="4038600"/>
            <a:ext cx="3229456" cy="2474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3AC08-5609-40F2-A414-93D66B4A5AC5}"/>
              </a:ext>
            </a:extLst>
          </p:cNvPr>
          <p:cNvSpPr/>
          <p:nvPr/>
        </p:nvSpPr>
        <p:spPr>
          <a:xfrm>
            <a:off x="1327775" y="4455290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FE87D-2823-469A-B628-CF0F8F2D302F}"/>
              </a:ext>
            </a:extLst>
          </p:cNvPr>
          <p:cNvCxnSpPr/>
          <p:nvPr/>
        </p:nvCxnSpPr>
        <p:spPr>
          <a:xfrm flipH="1" flipV="1">
            <a:off x="3487080" y="3070736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5978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C5D42-B922-4A7B-B6AF-58A0990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Together: On-Disk Index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B00C76-F9D3-4211-ACDE-FAE245094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762000"/>
            <a:ext cx="5588000" cy="5410200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Sample file in multilevel </a:t>
            </a:r>
            <a:br>
              <a:rPr lang="en-US" altLang="ko-KR" sz="2400" dirty="0"/>
            </a:br>
            <a:r>
              <a:rPr lang="en-US" altLang="ko-KR" sz="2400" dirty="0"/>
              <a:t>indexed format:</a:t>
            </a:r>
          </a:p>
          <a:p>
            <a:pPr lvl="1"/>
            <a:r>
              <a:rPr lang="en-US" altLang="ko-KR" sz="2000" dirty="0"/>
              <a:t>10 direct </a:t>
            </a:r>
            <a:r>
              <a:rPr lang="en-US" altLang="ko-KR" sz="2000" dirty="0" err="1"/>
              <a:t>ptrs</a:t>
            </a:r>
            <a:r>
              <a:rPr lang="en-US" altLang="ko-KR" sz="2000" dirty="0"/>
              <a:t>, 1K blocks</a:t>
            </a:r>
          </a:p>
          <a:p>
            <a:pPr lvl="1"/>
            <a:r>
              <a:rPr lang="en-US" altLang="ko-KR" sz="2000" dirty="0"/>
              <a:t>How many accesses for </a:t>
            </a:r>
            <a:br>
              <a:rPr lang="en-US" altLang="ko-KR" sz="2000" dirty="0"/>
            </a:br>
            <a:r>
              <a:rPr lang="en-US" altLang="ko-KR" sz="2000" dirty="0"/>
              <a:t>block #23? (assume file </a:t>
            </a:r>
            <a:br>
              <a:rPr lang="en-US" altLang="ko-KR" sz="2000" dirty="0"/>
            </a:br>
            <a:r>
              <a:rPr lang="en-US" altLang="ko-KR" sz="2000" dirty="0"/>
              <a:t>header accessed on open)?</a:t>
            </a:r>
          </a:p>
          <a:p>
            <a:pPr lvl="2"/>
            <a:r>
              <a:rPr lang="en-US" altLang="ko-KR" sz="1800" dirty="0"/>
              <a:t>Two: One for indirect block, </a:t>
            </a:r>
            <a:br>
              <a:rPr lang="en-US" altLang="ko-KR" sz="1800" dirty="0"/>
            </a:br>
            <a:r>
              <a:rPr lang="en-US" altLang="ko-KR" sz="1800" dirty="0"/>
              <a:t>one for data</a:t>
            </a:r>
          </a:p>
          <a:p>
            <a:pPr lvl="1"/>
            <a:r>
              <a:rPr lang="en-US" altLang="ko-KR" sz="2000" dirty="0"/>
              <a:t>How about block #5?</a:t>
            </a:r>
          </a:p>
          <a:p>
            <a:pPr lvl="2"/>
            <a:r>
              <a:rPr lang="en-US" altLang="ko-KR" sz="1800" dirty="0"/>
              <a:t>One: One for data</a:t>
            </a:r>
          </a:p>
          <a:p>
            <a:pPr lvl="1"/>
            <a:r>
              <a:rPr lang="en-US" altLang="ko-KR" sz="2000" dirty="0"/>
              <a:t>Block #340?</a:t>
            </a:r>
          </a:p>
          <a:p>
            <a:pPr lvl="2"/>
            <a:r>
              <a:rPr lang="en-US" altLang="ko-KR" sz="1800" dirty="0"/>
              <a:t>Three: double indirect block, </a:t>
            </a:r>
            <a:br>
              <a:rPr lang="en-US" altLang="ko-KR" sz="1800" dirty="0"/>
            </a:br>
            <a:r>
              <a:rPr lang="en-US" altLang="ko-KR" sz="1800" dirty="0"/>
              <a:t>indirect block, and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34887E-1DF6-42D6-8797-A6178E1E1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6917925" cy="3810000"/>
          </a:xfrm>
        </p:spPr>
      </p:pic>
    </p:spTree>
    <p:extLst>
      <p:ext uri="{BB962C8B-B14F-4D97-AF65-F5344CB8AC3E}">
        <p14:creationId xmlns:p14="http://schemas.microsoft.com/office/powerpoint/2010/main" val="22189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226A-CD78-4486-8D7F-8696B648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Critical Factors in File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493-062F-45DD-9E8E-72260DEE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(Hard) Disk Performance !!!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Maximize sequential access, minimize seeks</a:t>
            </a:r>
          </a:p>
          <a:p>
            <a:r>
              <a:rPr lang="en-US" dirty="0"/>
              <a:t>Open before Read/Write</a:t>
            </a:r>
          </a:p>
          <a:p>
            <a:pPr lvl="1"/>
            <a:r>
              <a:rPr lang="en-US" dirty="0"/>
              <a:t>Can perform protection checks and look up where the actual file resource are, in advance</a:t>
            </a:r>
          </a:p>
          <a:p>
            <a:r>
              <a:rPr lang="en-US" dirty="0"/>
              <a:t>Size is determined as they are used !!!</a:t>
            </a:r>
          </a:p>
          <a:p>
            <a:pPr lvl="1"/>
            <a:r>
              <a:rPr lang="en-US" dirty="0"/>
              <a:t>Can write (or read zeros) to expand the file</a:t>
            </a:r>
          </a:p>
          <a:p>
            <a:pPr lvl="1"/>
            <a:r>
              <a:rPr lang="en-US" dirty="0"/>
              <a:t>Start small and grow, need to make room</a:t>
            </a:r>
          </a:p>
          <a:p>
            <a:r>
              <a:rPr lang="en-US" dirty="0"/>
              <a:t>Organized into directories</a:t>
            </a:r>
          </a:p>
          <a:p>
            <a:pPr lvl="1"/>
            <a:r>
              <a:rPr lang="en-US" dirty="0"/>
              <a:t>What data structure (on disk) for that?</a:t>
            </a:r>
          </a:p>
          <a:p>
            <a:r>
              <a:rPr lang="en-US" dirty="0"/>
              <a:t>Need to carefully allocate / free blocks </a:t>
            </a:r>
          </a:p>
          <a:p>
            <a:pPr lvl="1"/>
            <a:r>
              <a:rPr lang="en-US" dirty="0"/>
              <a:t>Such that access remains efficient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8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155787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Queueing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Xfer Time</a:t>
            </a:r>
          </a:p>
        </p:txBody>
      </p:sp>
    </p:spTree>
    <p:extLst>
      <p:ext uri="{BB962C8B-B14F-4D97-AF65-F5344CB8AC3E}">
        <p14:creationId xmlns:p14="http://schemas.microsoft.com/office/powerpoint/2010/main" val="12256514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/>
              <a:t>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09728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Same </a:t>
            </a:r>
            <a:r>
              <a:rPr lang="en-US" altLang="ko-KR" dirty="0" err="1"/>
              <a:t>inode</a:t>
            </a:r>
            <a:r>
              <a:rPr lang="en-US" altLang="ko-KR" dirty="0"/>
              <a:t> structure as in BSD 4.1</a:t>
            </a:r>
          </a:p>
          <a:p>
            <a:pPr lvl="1"/>
            <a:r>
              <a:rPr lang="en-US" altLang="ko-KR" dirty="0"/>
              <a:t>same file header and triply indirect blocks like we just studied</a:t>
            </a:r>
          </a:p>
          <a:p>
            <a:pPr lvl="1"/>
            <a:r>
              <a:rPr lang="en-US" altLang="ko-KR" dirty="0"/>
              <a:t>Some changes to block sizes from 1024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  <a:r>
              <a:rPr lang="en-US" altLang="ko-KR" dirty="0"/>
              <a:t> 4096 bytes for performance</a:t>
            </a:r>
          </a:p>
          <a:p>
            <a:r>
              <a:rPr lang="en-US" altLang="ko-KR" dirty="0"/>
              <a:t>Paper on FFS: “A Fast File System for UNIX”</a:t>
            </a:r>
          </a:p>
          <a:p>
            <a:pPr lvl="1"/>
            <a:r>
              <a:rPr lang="en-US" altLang="ko-KR" dirty="0"/>
              <a:t>Marshall </a:t>
            </a:r>
            <a:r>
              <a:rPr lang="en-US" altLang="ko-KR" dirty="0" err="1"/>
              <a:t>McKusick</a:t>
            </a:r>
            <a:r>
              <a:rPr lang="en-US" altLang="ko-KR" dirty="0"/>
              <a:t>, William Joy, Samuel </a:t>
            </a:r>
            <a:r>
              <a:rPr lang="en-US" altLang="ko-KR" dirty="0" err="1"/>
              <a:t>Leffler</a:t>
            </a:r>
            <a:r>
              <a:rPr lang="en-US" altLang="ko-KR" dirty="0"/>
              <a:t> and Robert </a:t>
            </a:r>
            <a:r>
              <a:rPr lang="en-US" altLang="ko-KR" dirty="0" err="1"/>
              <a:t>Fabry</a:t>
            </a:r>
            <a:endParaRPr lang="en-US" altLang="ko-KR" dirty="0"/>
          </a:p>
          <a:p>
            <a:pPr lvl="1"/>
            <a:r>
              <a:rPr lang="en-US" altLang="ko-KR" dirty="0"/>
              <a:t>Off the “resources” page of course website – Take a look!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Optimization for Performance and Reliability:</a:t>
            </a:r>
          </a:p>
          <a:p>
            <a:pPr lvl="1"/>
            <a:r>
              <a:rPr lang="en-US" altLang="ko-KR" dirty="0"/>
              <a:t>Distribute </a:t>
            </a:r>
            <a:r>
              <a:rPr lang="en-US" altLang="ko-KR" dirty="0" err="1"/>
              <a:t>inodes</a:t>
            </a:r>
            <a:r>
              <a:rPr lang="en-US" altLang="ko-KR" dirty="0"/>
              <a:t> among different tracks to be closer to data</a:t>
            </a:r>
          </a:p>
          <a:p>
            <a:pPr lvl="1"/>
            <a:r>
              <a:rPr lang="en-US" altLang="ko-KR" dirty="0"/>
              <a:t>Uses bitmap allocation in place of </a:t>
            </a:r>
            <a:r>
              <a:rPr lang="en-US" altLang="ko-KR" dirty="0" err="1"/>
              <a:t>freelist</a:t>
            </a:r>
            <a:endParaRPr lang="en-US" altLang="ko-KR" dirty="0"/>
          </a:p>
          <a:p>
            <a:pPr lvl="1"/>
            <a:r>
              <a:rPr lang="en-US" altLang="ko-KR" dirty="0"/>
              <a:t>Attempt to allocate files contiguously</a:t>
            </a:r>
          </a:p>
          <a:p>
            <a:pPr lvl="1"/>
            <a:r>
              <a:rPr lang="en-US" altLang="ko-KR" dirty="0"/>
              <a:t>10% reserved disk space</a:t>
            </a:r>
          </a:p>
          <a:p>
            <a:pPr lvl="1"/>
            <a:r>
              <a:rPr lang="en-US" altLang="ko-KR" dirty="0"/>
              <a:t>Skip-sector positioning (mentioned later)</a:t>
            </a:r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57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Changes in </a:t>
            </a:r>
            <a:r>
              <a:rPr lang="en-US" dirty="0" err="1"/>
              <a:t>Inode</a:t>
            </a:r>
            <a:r>
              <a:rPr lang="en-US" dirty="0"/>
              <a:t> Placement: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0490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early UNIX and DOS/Windows’ FAT file system, headers stored in special array in outermost cylinders</a:t>
            </a:r>
          </a:p>
          <a:p>
            <a:pPr lvl="1"/>
            <a:r>
              <a:rPr lang="en-US" dirty="0"/>
              <a:t>Fixed size, set when disk is formatted</a:t>
            </a:r>
          </a:p>
          <a:p>
            <a:pPr lvl="2"/>
            <a:r>
              <a:rPr lang="en-US" dirty="0"/>
              <a:t>At formatting time, a fixed number of </a:t>
            </a:r>
            <a:r>
              <a:rPr lang="en-US" dirty="0" err="1"/>
              <a:t>inodes</a:t>
            </a:r>
            <a:r>
              <a:rPr lang="en-US" dirty="0"/>
              <a:t> are created</a:t>
            </a:r>
          </a:p>
          <a:p>
            <a:pPr lvl="2"/>
            <a:r>
              <a:rPr lang="en-US" dirty="0"/>
              <a:t>Each is given a unique number, called an “</a:t>
            </a:r>
            <a:r>
              <a:rPr lang="en-US" altLang="ja-JP" dirty="0" err="1"/>
              <a:t>inumber</a:t>
            </a:r>
            <a:r>
              <a:rPr lang="en-US" altLang="ja-JP" dirty="0"/>
              <a:t>”</a:t>
            </a:r>
          </a:p>
          <a:p>
            <a:pPr lvl="2"/>
            <a:endParaRPr lang="en-US" altLang="ja-JP" dirty="0"/>
          </a:p>
          <a:p>
            <a:r>
              <a:rPr lang="en-US" altLang="ko-KR" dirty="0"/>
              <a:t>Problem #1: </a:t>
            </a:r>
            <a:r>
              <a:rPr lang="en-US" altLang="ko-KR" dirty="0" err="1"/>
              <a:t>Inodes</a:t>
            </a:r>
            <a:r>
              <a:rPr lang="en-US" altLang="ko-KR" dirty="0"/>
              <a:t> all in one place (outer tracks)</a:t>
            </a:r>
          </a:p>
          <a:p>
            <a:pPr lvl="1"/>
            <a:r>
              <a:rPr lang="en-US" altLang="ko-KR" dirty="0"/>
              <a:t>Head crash potentially destroys all files by destroying </a:t>
            </a:r>
            <a:r>
              <a:rPr lang="en-US" altLang="ko-KR" dirty="0" err="1"/>
              <a:t>inodes</a:t>
            </a:r>
            <a:endParaRPr lang="en-US" altLang="ko-KR" dirty="0"/>
          </a:p>
          <a:p>
            <a:pPr lvl="1"/>
            <a:r>
              <a:rPr lang="en-US" altLang="ko-KR" dirty="0" err="1"/>
              <a:t>Inodes</a:t>
            </a:r>
            <a:r>
              <a:rPr lang="en-US" altLang="ko-KR" dirty="0"/>
              <a:t> not close to the data that the point to</a:t>
            </a:r>
          </a:p>
          <a:p>
            <a:pPr lvl="2"/>
            <a:r>
              <a:rPr lang="en-US" dirty="0"/>
              <a:t>To read a small file, seek to get header, seek back to data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Problem #2: When create a file, don’t know how big it will become </a:t>
            </a:r>
            <a:br>
              <a:rPr lang="en-US" altLang="ko-KR" dirty="0"/>
            </a:br>
            <a:r>
              <a:rPr lang="en-US" altLang="ko-KR" dirty="0"/>
              <a:t>(in UNIX, most writes are by appending)</a:t>
            </a:r>
          </a:p>
          <a:p>
            <a:pPr lvl="1"/>
            <a:r>
              <a:rPr lang="en-US" altLang="ko-KR" dirty="0"/>
              <a:t>How much contiguous space do you allocate for a file?</a:t>
            </a:r>
          </a:p>
          <a:p>
            <a:pPr lvl="1"/>
            <a:r>
              <a:rPr lang="en-US" altLang="ko-KR" dirty="0"/>
              <a:t>Makes it hard to optimize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362836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677400" cy="5562600"/>
          </a:xfrm>
        </p:spPr>
        <p:txBody>
          <a:bodyPr>
            <a:normAutofit/>
          </a:bodyPr>
          <a:lstStyle/>
          <a:p>
            <a:r>
              <a:rPr lang="en-US" dirty="0"/>
              <a:t>The UNIX BSD 4.2 (FFS) distributed the header information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inodes</a:t>
            </a:r>
            <a:r>
              <a:rPr lang="en-US" dirty="0"/>
              <a:t>) closer to the data blocks</a:t>
            </a:r>
          </a:p>
          <a:p>
            <a:pPr lvl="1"/>
            <a:r>
              <a:rPr lang="en-US" dirty="0"/>
              <a:t>Often, </a:t>
            </a:r>
            <a:r>
              <a:rPr lang="en-US" dirty="0" err="1"/>
              <a:t>inode</a:t>
            </a:r>
            <a:r>
              <a:rPr lang="en-US" dirty="0"/>
              <a:t> for file stored in same </a:t>
            </a:r>
            <a:r>
              <a:rPr lang="ja-JP" altLang="en-US" dirty="0"/>
              <a:t>“</a:t>
            </a:r>
            <a:r>
              <a:rPr lang="en-US" altLang="ja-JP" dirty="0"/>
              <a:t>cylinder group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as parent directory of the file </a:t>
            </a:r>
          </a:p>
          <a:p>
            <a:pPr lvl="1"/>
            <a:r>
              <a:rPr lang="en-US" altLang="ja-JP" dirty="0"/>
              <a:t>makes an “ls” of that directory run very fast</a:t>
            </a:r>
          </a:p>
          <a:p>
            <a:r>
              <a:rPr lang="en-US" dirty="0"/>
              <a:t>File system volume divided into set of block groups</a:t>
            </a:r>
          </a:p>
          <a:p>
            <a:pPr lvl="1"/>
            <a:r>
              <a:rPr lang="en-US" dirty="0"/>
              <a:t>Close set of tracks</a:t>
            </a:r>
          </a:p>
          <a:p>
            <a:r>
              <a:rPr lang="en-US" dirty="0"/>
              <a:t>Data blocks, metadata, and free space </a:t>
            </a:r>
            <a:br>
              <a:rPr lang="en-US" dirty="0"/>
            </a:br>
            <a:r>
              <a:rPr lang="en-US" dirty="0"/>
              <a:t>interleaved within block group</a:t>
            </a:r>
          </a:p>
          <a:p>
            <a:pPr lvl="1"/>
            <a:r>
              <a:rPr lang="en-US" dirty="0"/>
              <a:t>Avoid huge seeks between user data and </a:t>
            </a:r>
            <a:br>
              <a:rPr lang="en-US" dirty="0"/>
            </a:br>
            <a:r>
              <a:rPr lang="en-US" dirty="0"/>
              <a:t>system structure</a:t>
            </a:r>
          </a:p>
          <a:p>
            <a:r>
              <a:rPr lang="en-US" dirty="0"/>
              <a:t>Put directory and its files in common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47" y="838200"/>
            <a:ext cx="40514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1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Locality: Block Groups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92202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First-Free allocation of new file blocks</a:t>
            </a:r>
          </a:p>
          <a:p>
            <a:pPr lvl="1"/>
            <a:r>
              <a:rPr lang="en-US" altLang="ko-KR" dirty="0"/>
              <a:t>To expand file, first try successive blocks in bitmap, then </a:t>
            </a:r>
            <a:br>
              <a:rPr lang="en-US" altLang="ko-KR" dirty="0"/>
            </a:br>
            <a:r>
              <a:rPr lang="en-US" altLang="ko-KR" dirty="0"/>
              <a:t>choose new range of blocks</a:t>
            </a:r>
          </a:p>
          <a:p>
            <a:pPr lvl="1"/>
            <a:r>
              <a:rPr lang="en-US" dirty="0"/>
              <a:t>Few little holes at start, big sequential runs at </a:t>
            </a:r>
            <a:br>
              <a:rPr lang="en-US" dirty="0"/>
            </a:br>
            <a:r>
              <a:rPr lang="en-US" dirty="0"/>
              <a:t>end of group</a:t>
            </a:r>
          </a:p>
          <a:p>
            <a:pPr lvl="1"/>
            <a:r>
              <a:rPr lang="en-US" dirty="0"/>
              <a:t>Avoids fragmentation</a:t>
            </a:r>
          </a:p>
          <a:p>
            <a:pPr lvl="1"/>
            <a:r>
              <a:rPr lang="en-US" dirty="0"/>
              <a:t>Sequential layout for big files</a:t>
            </a:r>
          </a:p>
          <a:p>
            <a:r>
              <a:rPr lang="en-US" dirty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Reserve space in the Block Group</a:t>
            </a:r>
          </a:p>
          <a:p>
            <a:r>
              <a:rPr lang="en-US" dirty="0"/>
              <a:t>Summary: FFS </a:t>
            </a:r>
            <a:r>
              <a:rPr lang="en-US" dirty="0" err="1"/>
              <a:t>Inode</a:t>
            </a:r>
            <a:r>
              <a:rPr lang="en-US" dirty="0"/>
              <a:t> Layout Pros</a:t>
            </a:r>
          </a:p>
          <a:p>
            <a:pPr lvl="1"/>
            <a:r>
              <a:rPr lang="en-US" dirty="0"/>
              <a:t>For small directories, can fit all data, file headers, </a:t>
            </a:r>
            <a:br>
              <a:rPr lang="en-US" dirty="0"/>
            </a:br>
            <a:r>
              <a:rPr lang="en-US" dirty="0"/>
              <a:t>etc. in same cylinder </a:t>
            </a:r>
            <a:r>
              <a:rPr lang="en-US" dirty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>
                <a:sym typeface="Symbol" pitchFamily="-83" charset="2"/>
              </a:rPr>
              <a:t>File headers much smaller than whole block </a:t>
            </a:r>
            <a:br>
              <a:rPr lang="en-US" dirty="0">
                <a:sym typeface="Symbol" pitchFamily="-83" charset="2"/>
              </a:rPr>
            </a:br>
            <a:r>
              <a:rPr lang="en-US" dirty="0">
                <a:sym typeface="Symbol" pitchFamily="-83" charset="2"/>
              </a:rPr>
              <a:t>(a few hundred bytes), so multiple headers fetched from disk at same time</a:t>
            </a:r>
          </a:p>
          <a:p>
            <a:pPr lvl="1"/>
            <a:r>
              <a:rPr lang="en-US" dirty="0"/>
              <a:t>Reliability: whatever happens to the disk, you can find many of the files (even if directories disconnected)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4-10-22 at 5.27.38 PM.png">
            <a:extLst>
              <a:ext uri="{FF2B5EF4-FFF2-40B4-BE49-F238E27FC236}">
                <a16:creationId xmlns:a16="http://schemas.microsoft.com/office/drawing/2014/main" id="{48941773-CAD9-774A-BDE6-2CE88211E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47" y="838200"/>
            <a:ext cx="40514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Disk Performance Highest?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/>
              <a:t>When there are big sequential reads, or</a:t>
            </a:r>
          </a:p>
          <a:p>
            <a:r>
              <a:rPr lang="en-US" dirty="0"/>
              <a:t>When there is so much work to do that they can be piggy backed (reordering queues—one moment)</a:t>
            </a:r>
          </a:p>
          <a:p>
            <a:endParaRPr lang="en-US" dirty="0"/>
          </a:p>
          <a:p>
            <a:r>
              <a:rPr lang="en-US" dirty="0"/>
              <a:t>OK to be inefficient when things are mostly idle</a:t>
            </a:r>
          </a:p>
          <a:p>
            <a:r>
              <a:rPr lang="en-US" dirty="0"/>
              <a:t>Bursts are both a threat and an opportunity</a:t>
            </a:r>
          </a:p>
          <a:p>
            <a:r>
              <a:rPr lang="en-US" dirty="0"/>
              <a:t>&lt;your idea for optimization goes here&gt;</a:t>
            </a:r>
          </a:p>
          <a:p>
            <a:pPr lvl="1"/>
            <a:r>
              <a:rPr lang="en-US" dirty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/>
              <a:t>Reduce the impact of I/O delays by doing other useful work in the meantime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533400"/>
          </a:xfrm>
        </p:spPr>
        <p:txBody>
          <a:bodyPr/>
          <a:lstStyle/>
          <a:p>
            <a:r>
              <a:rPr lang="en-US" dirty="0"/>
              <a:t>UNIX 4.2 BSD 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80" y="4997929"/>
            <a:ext cx="9144000" cy="1799136"/>
          </a:xfrm>
        </p:spPr>
        <p:txBody>
          <a:bodyPr>
            <a:normAutofit/>
          </a:bodyPr>
          <a:lstStyle/>
          <a:p>
            <a:r>
              <a:rPr lang="en-US" dirty="0"/>
              <a:t>Fills in the small holes at the start of block group</a:t>
            </a:r>
          </a:p>
          <a:p>
            <a:r>
              <a:rPr lang="en-US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03487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24952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10668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Problem 3: Missing blocks due to rotational delay</a:t>
            </a:r>
          </a:p>
          <a:p>
            <a:pPr lvl="1"/>
            <a:r>
              <a:rPr lang="en-US" altLang="ko-KR" dirty="0"/>
              <a:t>Issue: Read one block, do processing, and read next block.  In meantime, disk has continued turning: missed next block! Need 1 revolution/block!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Solution1: Skip sector positioning (“interleaving”)</a:t>
            </a:r>
          </a:p>
          <a:p>
            <a:pPr lvl="2"/>
            <a:r>
              <a:rPr lang="en-US" altLang="ko-KR" dirty="0"/>
              <a:t>Place the blocks from one file on every other block of a track: give time for processing to overlap rotation</a:t>
            </a:r>
          </a:p>
          <a:p>
            <a:pPr lvl="2"/>
            <a:r>
              <a:rPr lang="en-US" altLang="ko-KR" dirty="0"/>
              <a:t>Can be done by OS or in modern drives by the disk controller</a:t>
            </a:r>
          </a:p>
          <a:p>
            <a:pPr lvl="1"/>
            <a:r>
              <a:rPr lang="en-US" altLang="ko-KR" dirty="0"/>
              <a:t>Solution 2: Read ahead: read next block right after first, even if application hasn’t asked for it yet</a:t>
            </a:r>
          </a:p>
          <a:p>
            <a:pPr lvl="2"/>
            <a:r>
              <a:rPr lang="en-US" altLang="ko-KR" dirty="0"/>
              <a:t>This can be done either by OS (read ahead) </a:t>
            </a:r>
          </a:p>
          <a:p>
            <a:pPr lvl="2"/>
            <a:r>
              <a:rPr lang="en-US" altLang="ko-KR" dirty="0"/>
              <a:t>By disk itself (track buffers) - many disk controllers have internal RAM </a:t>
            </a:r>
            <a:br>
              <a:rPr lang="en-US" altLang="ko-KR" dirty="0"/>
            </a:br>
            <a:r>
              <a:rPr lang="en-US" altLang="ko-KR" dirty="0"/>
              <a:t>that allows them to read a complete track</a:t>
            </a:r>
          </a:p>
          <a:p>
            <a:r>
              <a:rPr lang="en-US" altLang="ko-KR" dirty="0"/>
              <a:t>Modern disks + controllers do many things “under the covers”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Track buffers, elevator algorithms, bad block filtering</a:t>
            </a:r>
          </a:p>
          <a:p>
            <a:pPr lvl="1"/>
            <a:endParaRPr lang="en-US" altLang="ko-KR" dirty="0"/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1447800" y="1600200"/>
            <a:ext cx="3329062" cy="182645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952394" y="1865885"/>
            <a:ext cx="4573043" cy="1513934"/>
            <a:chOff x="3024" y="576"/>
            <a:chExt cx="2588" cy="80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55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34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4.2 BSD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sz="2000" dirty="0"/>
              <a:t>Efficient storage for both small and large files</a:t>
            </a:r>
          </a:p>
          <a:p>
            <a:pPr lvl="1"/>
            <a:r>
              <a:rPr lang="en-US" sz="2000" dirty="0"/>
              <a:t>Locality for both small and large files</a:t>
            </a:r>
          </a:p>
          <a:p>
            <a:pPr lvl="1"/>
            <a:r>
              <a:rPr lang="en-US" sz="2000" dirty="0"/>
              <a:t>Locality for metadata and data</a:t>
            </a:r>
          </a:p>
          <a:p>
            <a:pPr lvl="1"/>
            <a:r>
              <a:rPr lang="en-US" sz="2000" dirty="0"/>
              <a:t>No defragmentation necessary!</a:t>
            </a:r>
          </a:p>
          <a:p>
            <a:pPr lvl="1"/>
            <a:endParaRPr lang="en-US" sz="2000" dirty="0"/>
          </a:p>
          <a:p>
            <a:r>
              <a:rPr lang="en-US" dirty="0"/>
              <a:t>Cons</a:t>
            </a:r>
          </a:p>
          <a:p>
            <a:pPr lvl="1"/>
            <a:r>
              <a:rPr lang="en-US" sz="2000" dirty="0"/>
              <a:t>Inefficient for tiny files (a 1-byte file requires both an </a:t>
            </a:r>
            <a:r>
              <a:rPr lang="en-US" sz="2000" dirty="0" err="1"/>
              <a:t>inode</a:t>
            </a:r>
            <a:r>
              <a:rPr lang="en-US" sz="2000" dirty="0"/>
              <a:t> and a data block)</a:t>
            </a:r>
          </a:p>
          <a:p>
            <a:pPr lvl="1"/>
            <a:r>
              <a:rPr lang="en-US" sz="2000" dirty="0"/>
              <a:t>Inefficient encoding when file is mostly contiguous on disk</a:t>
            </a:r>
          </a:p>
          <a:p>
            <a:pPr lvl="1"/>
            <a:r>
              <a:rPr lang="en-US" sz="2000" dirty="0"/>
              <a:t>Need to reserve 10-20% of free space to prevent fragmentation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297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/>
          </a:bodyPr>
          <a:lstStyle/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/>
              <a:t>File System:</a:t>
            </a:r>
          </a:p>
          <a:p>
            <a:pPr lvl="1"/>
            <a:r>
              <a:rPr lang="en-US" dirty="0"/>
              <a:t>Transforms blocks into Files and Directories</a:t>
            </a:r>
          </a:p>
          <a:p>
            <a:pPr lvl="1"/>
            <a:r>
              <a:rPr lang="en-US" dirty="0"/>
              <a:t>Optimize for access and usage patterns</a:t>
            </a:r>
          </a:p>
          <a:p>
            <a:pPr lvl="1"/>
            <a:r>
              <a:rPr lang="en-US" dirty="0"/>
              <a:t>Maximize sequential access, allow efficient random access</a:t>
            </a:r>
          </a:p>
          <a:p>
            <a:r>
              <a:rPr lang="en-US" dirty="0"/>
              <a:t>File (and directory) defined by header, called “</a:t>
            </a:r>
            <a:r>
              <a:rPr lang="en-US" altLang="ja-JP" dirty="0" err="1"/>
              <a:t>inode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12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15000"/>
          </a:xfrm>
        </p:spPr>
        <p:txBody>
          <a:bodyPr>
            <a:normAutofit/>
          </a:bodyPr>
          <a:lstStyle/>
          <a:p>
            <a:r>
              <a:rPr lang="en-US" dirty="0"/>
              <a:t>Naming: translating from user-visible names to actual system resources</a:t>
            </a:r>
          </a:p>
          <a:p>
            <a:pPr lvl="1"/>
            <a:r>
              <a:rPr lang="en-US" sz="2400" dirty="0"/>
              <a:t>Directories used for naming for local file systems</a:t>
            </a:r>
          </a:p>
          <a:p>
            <a:pPr lvl="1"/>
            <a:r>
              <a:rPr lang="en-US" sz="2400" dirty="0"/>
              <a:t>Linked or tree structure stored in files</a:t>
            </a:r>
          </a:p>
          <a:p>
            <a:r>
              <a:rPr lang="en-US" dirty="0"/>
              <a:t>File Allocation Table (FAT) Scheme</a:t>
            </a:r>
          </a:p>
          <a:p>
            <a:pPr lvl="1"/>
            <a:r>
              <a:rPr lang="en-US" dirty="0"/>
              <a:t>Linked-list approach </a:t>
            </a:r>
          </a:p>
          <a:p>
            <a:pPr lvl="1"/>
            <a:r>
              <a:rPr lang="en-US" dirty="0"/>
              <a:t>Very widely used: Cameras, USB drives, SD cards</a:t>
            </a:r>
          </a:p>
          <a:p>
            <a:pPr lvl="1"/>
            <a:r>
              <a:rPr lang="en-US" dirty="0"/>
              <a:t>Simple to implement, but poor performance and no security </a:t>
            </a:r>
          </a:p>
          <a:p>
            <a:r>
              <a:rPr lang="en-US" dirty="0"/>
              <a:t>Look at actual file access patterns</a:t>
            </a:r>
          </a:p>
          <a:p>
            <a:pPr lvl="1"/>
            <a:r>
              <a:rPr lang="en-US" dirty="0"/>
              <a:t>Many small files, but large files take up all the space!</a:t>
            </a:r>
          </a:p>
          <a:p>
            <a:r>
              <a:rPr lang="en-US" dirty="0"/>
              <a:t>4.2 BSD Fast File System: Multi-level </a:t>
            </a:r>
            <a:r>
              <a:rPr lang="en-US" dirty="0" err="1"/>
              <a:t>inode</a:t>
            </a:r>
            <a:r>
              <a:rPr lang="en-US" dirty="0"/>
              <a:t> header to describe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/>
              <a:t>ptrs</a:t>
            </a:r>
            <a:r>
              <a:rPr lang="en-US" dirty="0"/>
              <a:t> to actual blocks, indirect blocks, double indirect blocks, etc. </a:t>
            </a:r>
          </a:p>
          <a:p>
            <a:pPr lvl="1"/>
            <a:r>
              <a:rPr lang="en-US"/>
              <a:t>Optimizations for sequential access: start new files in open ranges of free blocks, rotational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399312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381998" y="2871894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1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5" name="Picture 34" descr="Screen Shot 2017-03-22 at 6.25.10 PM.png">
            <a:extLst>
              <a:ext uri="{FF2B5EF4-FFF2-40B4-BE49-F238E27FC236}">
                <a16:creationId xmlns:a16="http://schemas.microsoft.com/office/drawing/2014/main" id="{34E778F7-7571-E247-AAE2-67265781C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0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5" name="Picture 34" descr="Screen Shot 2017-03-22 at 6.25.19 PM.png">
            <a:extLst>
              <a:ext uri="{FF2B5EF4-FFF2-40B4-BE49-F238E27FC236}">
                <a16:creationId xmlns:a16="http://schemas.microsoft.com/office/drawing/2014/main" id="{887DC251-6437-6149-8951-347CA14F4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33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104373</TotalTime>
  <Pages>60</Pages>
  <Words>4748</Words>
  <Application>Microsoft Macintosh PowerPoint</Application>
  <PresentationFormat>Widescreen</PresentationFormat>
  <Paragraphs>776</Paragraphs>
  <Slides>64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Comic Sans MS</vt:lpstr>
      <vt:lpstr>Consolas</vt:lpstr>
      <vt:lpstr>Gill Sans</vt:lpstr>
      <vt:lpstr>Gill Sans Light</vt:lpstr>
      <vt:lpstr>Gill Sans MT</vt:lpstr>
      <vt:lpstr>GILL SANS SEMIBOLD</vt:lpstr>
      <vt:lpstr>Office</vt:lpstr>
      <vt:lpstr>CS162 Operating Systems and Systems Programming Lecture 19  Filesystems 1: Filesystem Design, Filesystem Case Studies</vt:lpstr>
      <vt:lpstr>Recall: Magnetic Disks</vt:lpstr>
      <vt:lpstr>Recall: Typical Numbers for Magnetic Disk</vt:lpstr>
      <vt:lpstr>Recall: Overall Performance for I/O Path</vt:lpstr>
      <vt:lpstr>Recall: Optimize I/O Performance</vt:lpstr>
      <vt:lpstr>When is Disk Performance Highest?</vt:lpstr>
      <vt:lpstr>Disk Scheduling (1/3)</vt:lpstr>
      <vt:lpstr>Disk Scheduling (2/3)</vt:lpstr>
      <vt:lpstr>Disk Scheduling (3/3)</vt:lpstr>
      <vt:lpstr>PowerPoint Presentation</vt:lpstr>
      <vt:lpstr>Recall: How Do We Hide I/O Latency?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Data Structures on Disk</vt:lpstr>
      <vt:lpstr>PowerPoint Presentation</vt:lpstr>
      <vt:lpstr>Administrivia</vt:lpstr>
      <vt:lpstr>PowerPoint Presentation</vt:lpstr>
      <vt:lpstr>File System Design</vt:lpstr>
      <vt:lpstr>Critical Factors in File System Design</vt:lpstr>
      <vt:lpstr>Components of a File System</vt:lpstr>
      <vt:lpstr>Recall: Abstract Representation of a Process</vt:lpstr>
      <vt:lpstr>Components of a File System</vt:lpstr>
      <vt:lpstr>Components of a File System</vt:lpstr>
      <vt:lpstr>How to Get the File Number?</vt:lpstr>
      <vt:lpstr>Directories</vt:lpstr>
      <vt:lpstr>Directory Abstraction</vt:lpstr>
      <vt:lpstr>Directory Structure</vt:lpstr>
      <vt:lpstr>In-Memory File System Structures</vt:lpstr>
      <vt:lpstr>Characteristics of Files</vt:lpstr>
      <vt:lpstr>Observation #1: Most Files Are Small</vt:lpstr>
      <vt:lpstr>Observation #2: Most Bytes are in Large Files</vt:lpstr>
      <vt:lpstr>PowerPoint Presentation</vt:lpstr>
      <vt:lpstr>Case Study: FAT: File Allocation Table</vt:lpstr>
      <vt:lpstr>FAT (File Allocation Table)</vt:lpstr>
      <vt:lpstr>FAT (File Allocation Table)</vt:lpstr>
      <vt:lpstr>FAT (File Allocation Table)</vt:lpstr>
      <vt:lpstr>FAT (File Allocation Table)</vt:lpstr>
      <vt:lpstr>FAT (File Allocation Table)</vt:lpstr>
      <vt:lpstr>FAT: Directories</vt:lpstr>
      <vt:lpstr>FAT Discussion</vt:lpstr>
      <vt:lpstr>PowerPoint Presentation</vt:lpstr>
      <vt:lpstr>Case Study: Unix File System (Berkeley FFS)</vt:lpstr>
      <vt:lpstr>Inodes in Unix (Including Berkeley FFS)</vt:lpstr>
      <vt:lpstr>Inode Structure</vt:lpstr>
      <vt:lpstr>File Attributes</vt:lpstr>
      <vt:lpstr>Small Files: 12 Pointers Direct to Data Blocks</vt:lpstr>
      <vt:lpstr>Large Files: 1-, 2-, 3-level indirect pointers</vt:lpstr>
      <vt:lpstr>Putting it All Together: On-Disk Index</vt:lpstr>
      <vt:lpstr>Recall: Critical Factors in File System Design</vt:lpstr>
      <vt:lpstr>Recall: Magnetic Disks</vt:lpstr>
      <vt:lpstr>Fast File System (BSD 4.2, 1984)</vt:lpstr>
      <vt:lpstr>FFS Changes in Inode Placement: Motivation</vt:lpstr>
      <vt:lpstr>FFS Locality: Block Groups</vt:lpstr>
      <vt:lpstr>FFS Locality: Block Groups (Con’t)</vt:lpstr>
      <vt:lpstr>UNIX 4.2 BSD FFS First Fit Block Allocation</vt:lpstr>
      <vt:lpstr>Attack of the Rotational Delay</vt:lpstr>
      <vt:lpstr>UNIX 4.2 BSD FFS</vt:lpstr>
      <vt:lpstr>Conclusion (1/2)</vt:lpstr>
      <vt:lpstr>Conclusion (2/2)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1111</cp:revision>
  <cp:lastPrinted>2020-11-03T02:21:17Z</cp:lastPrinted>
  <dcterms:created xsi:type="dcterms:W3CDTF">1995-08-12T11:37:26Z</dcterms:created>
  <dcterms:modified xsi:type="dcterms:W3CDTF">2021-04-05T22:38:53Z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