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1.xml" ContentType="application/vnd.openxmlformats-officedocument.drawingml.chart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1842" r:id="rId3"/>
    <p:sldId id="1899" r:id="rId4"/>
    <p:sldId id="1797" r:id="rId5"/>
    <p:sldId id="1798" r:id="rId6"/>
    <p:sldId id="1849" r:id="rId7"/>
    <p:sldId id="1844" r:id="rId8"/>
    <p:sldId id="1818" r:id="rId9"/>
    <p:sldId id="1819" r:id="rId10"/>
    <p:sldId id="1900" r:id="rId11"/>
    <p:sldId id="1820" r:id="rId12"/>
    <p:sldId id="1822" r:id="rId13"/>
    <p:sldId id="1825" r:id="rId14"/>
    <p:sldId id="1823" r:id="rId15"/>
    <p:sldId id="1901" r:id="rId16"/>
    <p:sldId id="1824" r:id="rId17"/>
    <p:sldId id="1826" r:id="rId18"/>
    <p:sldId id="1827" r:id="rId19"/>
    <p:sldId id="1828" r:id="rId20"/>
    <p:sldId id="1902" r:id="rId21"/>
    <p:sldId id="1903" r:id="rId22"/>
    <p:sldId id="1904" r:id="rId23"/>
    <p:sldId id="1905" r:id="rId24"/>
    <p:sldId id="1906" r:id="rId25"/>
    <p:sldId id="1831" r:id="rId26"/>
    <p:sldId id="1908" r:id="rId27"/>
    <p:sldId id="1907" r:id="rId28"/>
    <p:sldId id="1832" r:id="rId29"/>
    <p:sldId id="1909" r:id="rId30"/>
    <p:sldId id="1910" r:id="rId31"/>
    <p:sldId id="1834" r:id="rId32"/>
    <p:sldId id="1835" r:id="rId33"/>
    <p:sldId id="1898" r:id="rId34"/>
    <p:sldId id="1850" r:id="rId35"/>
    <p:sldId id="1851" r:id="rId36"/>
    <p:sldId id="1853" r:id="rId37"/>
    <p:sldId id="1855" r:id="rId38"/>
    <p:sldId id="1856" r:id="rId39"/>
    <p:sldId id="1922" r:id="rId40"/>
    <p:sldId id="1857" r:id="rId41"/>
    <p:sldId id="1858" r:id="rId42"/>
    <p:sldId id="1859" r:id="rId43"/>
    <p:sldId id="1889" r:id="rId44"/>
    <p:sldId id="1861" r:id="rId45"/>
    <p:sldId id="1862" r:id="rId46"/>
    <p:sldId id="1863" r:id="rId47"/>
    <p:sldId id="1864" r:id="rId48"/>
    <p:sldId id="1890" r:id="rId49"/>
    <p:sldId id="1872" r:id="rId50"/>
    <p:sldId id="1873" r:id="rId51"/>
    <p:sldId id="1874" r:id="rId52"/>
    <p:sldId id="1875" r:id="rId53"/>
    <p:sldId id="1876" r:id="rId54"/>
    <p:sldId id="1879" r:id="rId55"/>
    <p:sldId id="1881" r:id="rId56"/>
    <p:sldId id="1883" r:id="rId57"/>
    <p:sldId id="1884" r:id="rId58"/>
    <p:sldId id="1885" r:id="rId59"/>
    <p:sldId id="1912" r:id="rId60"/>
    <p:sldId id="1915" r:id="rId61"/>
    <p:sldId id="1923" r:id="rId62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6"/>
    <p:restoredTop sz="74323" autoAdjust="0"/>
  </p:normalViewPr>
  <p:slideViewPr>
    <p:cSldViewPr>
      <p:cViewPr varScale="1">
        <p:scale>
          <a:sx n="51" d="100"/>
          <a:sy n="51" d="100"/>
        </p:scale>
        <p:origin x="145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Sheet1!$A$4:$A$20</c:f>
              <c:numCache>
                <c:formatCode>General</c:formatCode>
                <c:ptCount val="17"/>
                <c:pt idx="0">
                  <c:v>1E-3</c:v>
                </c:pt>
                <c:pt idx="1">
                  <c:v>0.01</c:v>
                </c:pt>
                <c:pt idx="2">
                  <c:v>0.02</c:v>
                </c:pt>
                <c:pt idx="3">
                  <c:v>0.04</c:v>
                </c:pt>
                <c:pt idx="4">
                  <c:v>0.08</c:v>
                </c:pt>
                <c:pt idx="5">
                  <c:v>0.16</c:v>
                </c:pt>
                <c:pt idx="6">
                  <c:v>0.32</c:v>
                </c:pt>
                <c:pt idx="7">
                  <c:v>0.64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10</c:v>
                </c:pt>
              </c:numCache>
            </c:numRef>
          </c:xVal>
          <c:yVal>
            <c:numRef>
              <c:f>Sheet1!$B$4:$B$20</c:f>
              <c:numCache>
                <c:formatCode>General</c:formatCode>
                <c:ptCount val="17"/>
                <c:pt idx="0">
                  <c:v>0.99900049983337502</c:v>
                </c:pt>
                <c:pt idx="1">
                  <c:v>0.990049833749168</c:v>
                </c:pt>
                <c:pt idx="2">
                  <c:v>0.98019867330675503</c:v>
                </c:pt>
                <c:pt idx="3">
                  <c:v>0.96078943915232295</c:v>
                </c:pt>
                <c:pt idx="4">
                  <c:v>0.92311634638663598</c:v>
                </c:pt>
                <c:pt idx="5">
                  <c:v>0.85214378896621101</c:v>
                </c:pt>
                <c:pt idx="6">
                  <c:v>0.72614903707369105</c:v>
                </c:pt>
                <c:pt idx="7">
                  <c:v>0.52729242404304899</c:v>
                </c:pt>
                <c:pt idx="8">
                  <c:v>0.367879441171442</c:v>
                </c:pt>
                <c:pt idx="9">
                  <c:v>0.13533528323661301</c:v>
                </c:pt>
                <c:pt idx="10">
                  <c:v>4.9787068367863903E-2</c:v>
                </c:pt>
                <c:pt idx="11">
                  <c:v>1.8315638888734199E-2</c:v>
                </c:pt>
                <c:pt idx="12">
                  <c:v>6.7379469990854601E-3</c:v>
                </c:pt>
                <c:pt idx="13">
                  <c:v>2.4787521766663598E-3</c:v>
                </c:pt>
                <c:pt idx="14">
                  <c:v>9.1188196555451603E-4</c:v>
                </c:pt>
                <c:pt idx="15">
                  <c:v>3.3546262790251202E-4</c:v>
                </c:pt>
                <c:pt idx="16">
                  <c:v>4.5399929762484902E-5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Sheet1!$B$3</c15:sqref>
                        </c15:formulaRef>
                      </c:ext>
                    </c:extLst>
                    <c:strCache>
                      <c:ptCount val="1"/>
                      <c:pt idx="0">
                        <c:v>f(x)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7763-4A6A-BBFB-1E940606B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21652928"/>
        <c:axId val="-704138384"/>
      </c:scatterChart>
      <c:valAx>
        <c:axId val="-721652928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-704138384"/>
        <c:crosses val="autoZero"/>
        <c:crossBetween val="midCat"/>
      </c:valAx>
      <c:valAx>
        <c:axId val="-70413838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21652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8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049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8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049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4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6" tIns="46972" rIns="95616" bIns="46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72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25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2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00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46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81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08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35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21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7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6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04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30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01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36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23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52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91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08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000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6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000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9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52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86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703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78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43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68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378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801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081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619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2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578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5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912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149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007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660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502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182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018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111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1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01163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593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821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84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538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127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739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28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278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931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44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116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34755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82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3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81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3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9299569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18.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87072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1/4/2021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297091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Crooks &amp; Joseph CS162 © Spring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9.tif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10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9.tiff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60.png"/><Relationship Id="rId5" Type="http://schemas.openxmlformats.org/officeDocument/2006/relationships/image" Target="../media/image50.pn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48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72.png"/><Relationship Id="rId5" Type="http://schemas.openxmlformats.org/officeDocument/2006/relationships/image" Target="../media/image52.png"/><Relationship Id="rId10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28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18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Storage Devices, Performance, Queuing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D141B-07CA-453E-877B-D9F4F770D1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47F2-C195-4C6B-BA94-1411286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8518-6847-4516-9F3B-0A3749A6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945"/>
            <a:ext cx="11125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Store data magnetically on thin metallic film bonded to rotating disk of glass, ceramic, or aluminum</a:t>
            </a:r>
          </a:p>
          <a:p>
            <a:pPr algn="ctr"/>
            <a:endParaRPr lang="en-US" dirty="0"/>
          </a:p>
          <a:p>
            <a:pPr marL="457200" lvl="1" indent="0" algn="ctr">
              <a:buNone/>
            </a:pPr>
            <a:endParaRPr lang="en-US" dirty="0"/>
          </a:p>
        </p:txBody>
      </p:sp>
      <p:pic>
        <p:nvPicPr>
          <p:cNvPr id="8" name="Content Placeholder 3" descr="disk-2.pdf">
            <a:extLst>
              <a:ext uri="{FF2B5EF4-FFF2-40B4-BE49-F238E27FC236}">
                <a16:creationId xmlns:a16="http://schemas.microsoft.com/office/drawing/2014/main" id="{E6F664B7-0BA2-4384-876E-012B629F1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218" r="-924"/>
          <a:stretch/>
        </p:blipFill>
        <p:spPr>
          <a:xfrm>
            <a:off x="-990600" y="2057400"/>
            <a:ext cx="5840550" cy="4392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F1AB02-4F74-471F-B6EE-E5C413B9E1BB}"/>
              </a:ext>
            </a:extLst>
          </p:cNvPr>
          <p:cNvSpPr txBox="1"/>
          <p:nvPr/>
        </p:nvSpPr>
        <p:spPr>
          <a:xfrm>
            <a:off x="5181600" y="2514600"/>
            <a:ext cx="882263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Light"/>
              </a:rPr>
              <a:t>Track</a:t>
            </a:r>
            <a:r>
              <a:rPr lang="en-US" sz="2400" b="0" dirty="0">
                <a:latin typeface="Gill Sans Light"/>
              </a:rPr>
              <a:t>: concentric circle on surface</a:t>
            </a:r>
          </a:p>
          <a:p>
            <a:endParaRPr lang="en-US" sz="2400" b="0" dirty="0">
              <a:latin typeface="Gill Sans Light"/>
            </a:endParaRPr>
          </a:p>
          <a:p>
            <a:r>
              <a:rPr lang="en-US" sz="2400" dirty="0">
                <a:latin typeface="Gill Sans Light"/>
              </a:rPr>
              <a:t>Sectors</a:t>
            </a:r>
            <a:r>
              <a:rPr lang="en-US" sz="2400" b="0" dirty="0">
                <a:latin typeface="Gill Sans Light"/>
              </a:rPr>
              <a:t>: slice of a track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</a:rPr>
              <a:t>Smallest addressable unit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</a:rPr>
              <a:t>Are units of transfers</a:t>
            </a:r>
          </a:p>
          <a:p>
            <a:pPr lvl="1"/>
            <a:endParaRPr lang="en-US" sz="2400" b="0" dirty="0">
              <a:latin typeface="Gill Sans Light"/>
            </a:endParaRPr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400" dirty="0">
                <a:latin typeface="Gill Sans Light"/>
              </a:rPr>
              <a:t>Cylinder </a:t>
            </a:r>
            <a:r>
              <a:rPr lang="en-US" sz="2400" b="0" dirty="0">
                <a:latin typeface="Gill Sans Light"/>
              </a:rPr>
              <a:t>all the tracks under the head at a given point</a:t>
            </a:r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400" b="0" dirty="0">
                <a:latin typeface="Gill Sans Light"/>
              </a:rPr>
              <a:t>on all surfaces</a:t>
            </a:r>
          </a:p>
          <a:p>
            <a:endParaRPr lang="en-US" sz="2400" b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6711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47F2-C195-4C6B-BA94-1411286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8038EB-5A4A-4188-8774-A97373CB52E6}"/>
              </a:ext>
            </a:extLst>
          </p:cNvPr>
          <p:cNvGrpSpPr/>
          <p:nvPr/>
        </p:nvGrpSpPr>
        <p:grpSpPr>
          <a:xfrm>
            <a:off x="609600" y="1524000"/>
            <a:ext cx="5345051" cy="3657600"/>
            <a:chOff x="5510215" y="1230330"/>
            <a:chExt cx="3465514" cy="2010530"/>
          </a:xfrm>
        </p:grpSpPr>
        <p:sp useBgFill="1">
          <p:nvSpPr>
            <p:cNvPr id="9" name="Oval 4">
              <a:extLst>
                <a:ext uri="{FF2B5EF4-FFF2-40B4-BE49-F238E27FC236}">
                  <a16:creationId xmlns:a16="http://schemas.microsoft.com/office/drawing/2014/main" id="{6012325A-93F8-4D5A-8801-BEEC53CFD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0" name="Oval 5">
              <a:extLst>
                <a:ext uri="{FF2B5EF4-FFF2-40B4-BE49-F238E27FC236}">
                  <a16:creationId xmlns:a16="http://schemas.microsoft.com/office/drawing/2014/main" id="{B5A110FC-4B71-4033-9F1E-9BF5EBC45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1" name="Oval 6">
              <a:extLst>
                <a:ext uri="{FF2B5EF4-FFF2-40B4-BE49-F238E27FC236}">
                  <a16:creationId xmlns:a16="http://schemas.microsoft.com/office/drawing/2014/main" id="{52E4CE79-EE53-4509-8480-29FDB5F0D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Gill Sans Light"/>
                <a:cs typeface="Ariel"/>
              </a:endParaRPr>
            </a:p>
          </p:txBody>
        </p:sp>
        <p:sp useBgFill="1">
          <p:nvSpPr>
            <p:cNvPr id="12" name="Oval 7">
              <a:extLst>
                <a:ext uri="{FF2B5EF4-FFF2-40B4-BE49-F238E27FC236}">
                  <a16:creationId xmlns:a16="http://schemas.microsoft.com/office/drawing/2014/main" id="{C99DC43F-D714-4F94-9E45-E632C2837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1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405C0E98-2895-4A9C-B3D3-57CA3E4F2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F47462DB-4A1D-4CB8-A48A-55550E4C2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0EA66929-C2AC-490B-942A-A74661585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60F1C57A-56F9-41ED-A038-55819BB37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1547830"/>
              <a:ext cx="743930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Sector</a:t>
              </a:r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9D818EBD-D0F4-4ACC-BEEB-736479EB42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32B9A91F-BD93-495A-85D2-1464D7BC8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1230330"/>
              <a:ext cx="651899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Track</a:t>
              </a:r>
            </a:p>
          </p:txBody>
        </p:sp>
        <p:grpSp>
          <p:nvGrpSpPr>
            <p:cNvPr id="19" name="Group 49">
              <a:extLst>
                <a:ext uri="{FF2B5EF4-FFF2-40B4-BE49-F238E27FC236}">
                  <a16:creationId xmlns:a16="http://schemas.microsoft.com/office/drawing/2014/main" id="{5F53F06E-0D29-4903-B7AE-BFF380A7BD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3" y="2233630"/>
              <a:ext cx="2232026" cy="723900"/>
              <a:chOff x="4272" y="632"/>
              <a:chExt cx="1406" cy="456"/>
            </a:xfrm>
          </p:grpSpPr>
          <p:grpSp>
            <p:nvGrpSpPr>
              <p:cNvPr id="30" name="Group 48">
                <a:extLst>
                  <a:ext uri="{FF2B5EF4-FFF2-40B4-BE49-F238E27FC236}">
                    <a16:creationId xmlns:a16="http://schemas.microsoft.com/office/drawing/2014/main" id="{C8605E15-3089-4953-B682-7F5F5EFF24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33" name="Oval 15">
                  <a:extLst>
                    <a:ext uri="{FF2B5EF4-FFF2-40B4-BE49-F238E27FC236}">
                      <a16:creationId xmlns:a16="http://schemas.microsoft.com/office/drawing/2014/main" id="{15707F85-8F07-405D-8352-A98F241FB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4" name="Oval 16">
                  <a:extLst>
                    <a:ext uri="{FF2B5EF4-FFF2-40B4-BE49-F238E27FC236}">
                      <a16:creationId xmlns:a16="http://schemas.microsoft.com/office/drawing/2014/main" id="{C461F5CD-4BE6-4BCB-BCB4-FC54912AA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5" name="Line 17">
                  <a:extLst>
                    <a:ext uri="{FF2B5EF4-FFF2-40B4-BE49-F238E27FC236}">
                      <a16:creationId xmlns:a16="http://schemas.microsoft.com/office/drawing/2014/main" id="{79F32840-0511-47B6-8FCA-0A991395F1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6" name="Line 18">
                  <a:extLst>
                    <a:ext uri="{FF2B5EF4-FFF2-40B4-BE49-F238E27FC236}">
                      <a16:creationId xmlns:a16="http://schemas.microsoft.com/office/drawing/2014/main" id="{237E39BB-5DAF-4826-A1C5-419725AB62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</p:grpSp>
          <p:sp>
            <p:nvSpPr>
              <p:cNvPr id="31" name="Line 19">
                <a:extLst>
                  <a:ext uri="{FF2B5EF4-FFF2-40B4-BE49-F238E27FC236}">
                    <a16:creationId xmlns:a16="http://schemas.microsoft.com/office/drawing/2014/main" id="{301255BA-72A4-4DAC-AF10-ED89EF761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32" name="Rectangle 20">
                <a:extLst>
                  <a:ext uri="{FF2B5EF4-FFF2-40B4-BE49-F238E27FC236}">
                    <a16:creationId xmlns:a16="http://schemas.microsoft.com/office/drawing/2014/main" id="{248D2B08-564E-41B0-9631-2549AF9D8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57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Gill Sans Light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20" name="Group 51">
              <a:extLst>
                <a:ext uri="{FF2B5EF4-FFF2-40B4-BE49-F238E27FC236}">
                  <a16:creationId xmlns:a16="http://schemas.microsoft.com/office/drawing/2014/main" id="{24C04863-4E8F-4596-8E07-3EB1937AA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0215" y="2309830"/>
              <a:ext cx="1233488" cy="596900"/>
              <a:chOff x="3471" y="680"/>
              <a:chExt cx="777" cy="376"/>
            </a:xfrm>
          </p:grpSpPr>
          <p:sp>
            <p:nvSpPr>
              <p:cNvPr id="23" name="Rectangle 28">
                <a:extLst>
                  <a:ext uri="{FF2B5EF4-FFF2-40B4-BE49-F238E27FC236}">
                    <a16:creationId xmlns:a16="http://schemas.microsoft.com/office/drawing/2014/main" id="{08B93FAF-B228-4692-ADF9-8C0F34B53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1" y="833"/>
                <a:ext cx="4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 dirty="0">
                    <a:solidFill>
                      <a:schemeClr val="hlink"/>
                    </a:solidFill>
                    <a:latin typeface="Gill Sans Light"/>
                    <a:cs typeface="Ariel"/>
                  </a:rPr>
                  <a:t>Head</a:t>
                </a:r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82B98A10-545F-4597-9C37-7C0DF3937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AC688EF3-2795-4CEC-991D-7D2CFAC0E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65F16BD8-F01D-4C2C-B1C2-6136293A1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899F0847-6F68-4141-BC1F-1780B8971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199A53C2-BD33-49D6-850C-1E8F8178A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BBE9D527-A9EB-44D3-B5FA-BB3C55B96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</p:grp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DF5C392A-8ECD-497E-AE61-8491EE3EC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EA98D2-053F-4F5A-B945-412EEB650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2982930"/>
              <a:ext cx="743931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Platter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12A339F-CE6D-4097-9EB9-7ECA35B99A9A}"/>
              </a:ext>
            </a:extLst>
          </p:cNvPr>
          <p:cNvSpPr txBox="1"/>
          <p:nvPr/>
        </p:nvSpPr>
        <p:spPr>
          <a:xfrm>
            <a:off x="6237351" y="2195397"/>
            <a:ext cx="57323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Gill Sans Light"/>
              </a:rPr>
              <a:t>Track lengths vary across disk: outside tracks have more sectors per track, higher bandwidth</a:t>
            </a:r>
          </a:p>
          <a:p>
            <a:endParaRPr lang="en-US" sz="2400" b="0" dirty="0">
              <a:latin typeface="Gill Sans Light"/>
            </a:endParaRPr>
          </a:p>
          <a:p>
            <a:r>
              <a:rPr lang="en-US" sz="2400" b="0" dirty="0">
                <a:latin typeface="Gill Sans Light"/>
              </a:rPr>
              <a:t>Disk is organized into regions of tracks with the same number of sector/tracks</a:t>
            </a:r>
          </a:p>
          <a:p>
            <a:endParaRPr lang="en-US" sz="2400" b="0" dirty="0">
              <a:latin typeface="Gill Sans Light"/>
            </a:endParaRPr>
          </a:p>
          <a:p>
            <a:r>
              <a:rPr lang="en-US" sz="2400" b="0" dirty="0">
                <a:latin typeface="Gill Sans Light"/>
              </a:rPr>
              <a:t>Usually, only outer half of radius is used</a:t>
            </a:r>
          </a:p>
        </p:txBody>
      </p:sp>
    </p:spTree>
    <p:extLst>
      <p:ext uri="{BB962C8B-B14F-4D97-AF65-F5344CB8AC3E}">
        <p14:creationId xmlns:p14="http://schemas.microsoft.com/office/powerpoint/2010/main" val="239993781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AB38-95D3-45E6-A750-7E31615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062"/>
            <a:ext cx="5790309" cy="30010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latin typeface="Gill Sans Light"/>
              </a:rPr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Seek time: </a:t>
            </a:r>
            <a:r>
              <a:rPr lang="en-US" dirty="0">
                <a:latin typeface="Gill Sans Light"/>
              </a:rPr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Rotational latency: </a:t>
            </a:r>
            <a:r>
              <a:rPr lang="en-US" dirty="0">
                <a:latin typeface="Gill Sans Light"/>
              </a:rPr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Transfer time: </a:t>
            </a:r>
            <a:r>
              <a:rPr lang="en-US" dirty="0">
                <a:latin typeface="Gill Sans Light"/>
              </a:rPr>
              <a:t>transfer a block of bits (sector) under r/w head</a:t>
            </a:r>
          </a:p>
        </p:txBody>
      </p:sp>
      <p:grpSp>
        <p:nvGrpSpPr>
          <p:cNvPr id="36" name="Group 36">
            <a:extLst>
              <a:ext uri="{FF2B5EF4-FFF2-40B4-BE49-F238E27FC236}">
                <a16:creationId xmlns:a16="http://schemas.microsoft.com/office/drawing/2014/main" id="{0576CD9F-135C-46F7-AE34-5879DB90BCF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087515"/>
            <a:ext cx="8140169" cy="1235075"/>
            <a:chOff x="457" y="3072"/>
            <a:chExt cx="5167" cy="816"/>
          </a:xfrm>
        </p:grpSpPr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82BD422C-6043-47E3-8CDC-5FB70588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 dirty="0">
                  <a:latin typeface="Gill Sans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 dirty="0">
                  <a:latin typeface="Gill Sans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 dirty="0">
                  <a:latin typeface="Gill Sans Light"/>
                  <a:cs typeface="Helvetica Neue Light"/>
                </a:rPr>
                <a:t>(Device Driver)</a:t>
              </a: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142C12D-C9B2-494C-888E-44D60D297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585F452-6EC0-430C-A4AA-533FAF988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F8994E07-4823-4D08-BDB3-D8F31875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Controller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B434A46B-3734-40B3-B8AA-C7E2E888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(Seek+Rot+Xfer)</a:t>
              </a: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E16EB34-D3F8-4AFA-A7C9-F613AE1F7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2258A3E6-7EF1-4AC0-B7BF-24C957853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985AD4F3-D908-44D6-8755-2105742A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Request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A6FDE18F-EC69-4D54-9A65-D26C47B94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3" y="3344"/>
              <a:ext cx="64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Result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EC3FD50-B1A9-4566-A8BA-65AAB8DA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245984"/>
            <a:ext cx="5105400" cy="248062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2023103-3625-4DDA-AA32-0E026BE815B5}"/>
              </a:ext>
            </a:extLst>
          </p:cNvPr>
          <p:cNvSpPr txBox="1"/>
          <p:nvPr/>
        </p:nvSpPr>
        <p:spPr>
          <a:xfrm>
            <a:off x="1295400" y="4622718"/>
            <a:ext cx="7783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/>
            <a:r>
              <a:rPr lang="en-US" sz="1800" b="0" i="1" dirty="0">
                <a:latin typeface="Gill Sans Light"/>
                <a:cs typeface="Helvetica Neue Light"/>
              </a:rPr>
              <a:t>Request Time = Queueing Time +  Controller Time + Seek + Rotational + Transfer </a:t>
            </a:r>
          </a:p>
        </p:txBody>
      </p:sp>
    </p:spTree>
    <p:extLst>
      <p:ext uri="{BB962C8B-B14F-4D97-AF65-F5344CB8AC3E}">
        <p14:creationId xmlns:p14="http://schemas.microsoft.com/office/powerpoint/2010/main" val="4151271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D96E-A369-49EE-BB0F-CD3BEA1C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Numbers for Magnetic Disk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274695D-E476-4D5E-B198-4557A03C7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017651"/>
              </p:ext>
            </p:extLst>
          </p:nvPr>
        </p:nvGraphicFramePr>
        <p:xfrm>
          <a:off x="609600" y="990600"/>
          <a:ext cx="1104900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922">
                  <a:extLst>
                    <a:ext uri="{9D8B030D-6E8A-4147-A177-3AD203B41FA5}">
                      <a16:colId xmlns:a16="http://schemas.microsoft.com/office/drawing/2014/main" val="187093797"/>
                    </a:ext>
                  </a:extLst>
                </a:gridCol>
                <a:gridCol w="7996078">
                  <a:extLst>
                    <a:ext uri="{9D8B030D-6E8A-4147-A177-3AD203B41FA5}">
                      <a16:colId xmlns:a16="http://schemas.microsoft.com/office/drawing/2014/main" val="2350610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Info/Range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0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Space/Density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Space: 14TB (Seagate), 8 platters, in 3½ inch form factor!</a:t>
                      </a:r>
                      <a:br>
                        <a:rPr lang="en-US" dirty="0">
                          <a:latin typeface="Gill Sans Light"/>
                        </a:rPr>
                      </a:br>
                      <a:r>
                        <a:rPr lang="en-US" b="1" dirty="0">
                          <a:latin typeface="Gill Sans Light"/>
                        </a:rPr>
                        <a:t>Areal Density: ≥ 1 Terabit/square inch! (PMR, Helium,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Seek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4-6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9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Rotational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Most laptop/desktop disks rotate at 3600-7200 RPM 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(16-8 </a:t>
                      </a:r>
                      <a:r>
                        <a:rPr lang="en-US" dirty="0" err="1">
                          <a:latin typeface="Gill Sans Light"/>
                        </a:rPr>
                        <a:t>ms</a:t>
                      </a:r>
                      <a:r>
                        <a:rPr lang="en-US" dirty="0">
                          <a:latin typeface="Gill Sans Light"/>
                        </a:rPr>
                        <a:t>/rotation). Server disks up to 15,000 RPM.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Average latency is halfway around disk so 4-8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30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Controller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Depends on controller hardware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2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Transfer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50 to 250 MB/s. Depends 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Transfer size (usually a sector): 512B – 1KB per sector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Rotation speed: 3600 RPM to 15000 RPM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Recording density: bits per inch on a track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Diameter: ranges from  1 in to 5.25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2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Used to drop by a factor of two every 1.5 years (or faster), now slowing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00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599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2951-225B-4BDA-808C-10496B98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Performance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C112-28D5-4996-B8C1-42A17BA5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668000" cy="5638800"/>
          </a:xfrm>
        </p:spPr>
        <p:txBody>
          <a:bodyPr>
            <a:normAutofit/>
          </a:bodyPr>
          <a:lstStyle/>
          <a:p>
            <a:r>
              <a:rPr lang="en-US" dirty="0"/>
              <a:t>Key to using disk effectively (especially for file systems) is to minimize seek and rotational delays</a:t>
            </a:r>
          </a:p>
          <a:p>
            <a:endParaRPr lang="en-US" dirty="0"/>
          </a:p>
          <a:p>
            <a:r>
              <a:rPr lang="en-US" dirty="0"/>
              <a:t>Assumptions:</a:t>
            </a:r>
          </a:p>
          <a:p>
            <a:pPr lvl="1"/>
            <a:r>
              <a:rPr lang="en-US" dirty="0"/>
              <a:t>Ignoring queuing and controller times for now</a:t>
            </a:r>
          </a:p>
          <a:p>
            <a:pPr lvl="1"/>
            <a:r>
              <a:rPr lang="en-US" dirty="0"/>
              <a:t>Avg seek time of 5ms, </a:t>
            </a:r>
          </a:p>
          <a:p>
            <a:pPr lvl="1"/>
            <a:r>
              <a:rPr lang="en-US" dirty="0"/>
              <a:t>7200RPM </a:t>
            </a:r>
            <a:r>
              <a:rPr lang="en-US" dirty="0">
                <a:sym typeface="Symbol" charset="0"/>
              </a:rPr>
              <a:t> </a:t>
            </a:r>
            <a:r>
              <a:rPr lang="en-US" dirty="0"/>
              <a:t>Time for rotation: 60000 (</a:t>
            </a:r>
            <a:r>
              <a:rPr lang="en-US" dirty="0" err="1"/>
              <a:t>ms</a:t>
            </a:r>
            <a:r>
              <a:rPr lang="en-US" dirty="0"/>
              <a:t>/min) / 7200(rev/min) ~= 8ms</a:t>
            </a:r>
          </a:p>
          <a:p>
            <a:pPr lvl="1"/>
            <a:r>
              <a:rPr lang="en-US" dirty="0"/>
              <a:t>Transfer rate of 50MByte/s, block size of 4Kbyte </a:t>
            </a:r>
            <a:r>
              <a:rPr lang="en-US" dirty="0">
                <a:sym typeface="Symbol" panose="05050102010706020507" pitchFamily="18" charset="2"/>
              </a:rPr>
              <a:t>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4096 bytes/50×10</a:t>
            </a:r>
            <a:r>
              <a:rPr lang="en-US" baseline="30000" dirty="0">
                <a:sym typeface="Symbol" panose="05050102010706020507" pitchFamily="18" charset="2"/>
              </a:rPr>
              <a:t>6</a:t>
            </a:r>
            <a:r>
              <a:rPr lang="en-US" dirty="0">
                <a:sym typeface="Symbol" panose="05050102010706020507" pitchFamily="18" charset="2"/>
              </a:rPr>
              <a:t> (bytes/s) = 81.92 × 10</a:t>
            </a:r>
            <a:r>
              <a:rPr lang="en-US" baseline="30000" dirty="0">
                <a:sym typeface="Symbol" panose="05050102010706020507" pitchFamily="18" charset="2"/>
              </a:rPr>
              <a:t>-6</a:t>
            </a:r>
            <a:r>
              <a:rPr lang="en-US" dirty="0">
                <a:sym typeface="Symbol" panose="05050102010706020507" pitchFamily="18" charset="2"/>
              </a:rPr>
              <a:t> sec  0.082 </a:t>
            </a:r>
            <a:r>
              <a:rPr lang="en-US" dirty="0" err="1">
                <a:sym typeface="Symbol" panose="05050102010706020507" pitchFamily="18" charset="2"/>
              </a:rPr>
              <a:t>ms</a:t>
            </a:r>
            <a:r>
              <a:rPr lang="en-US" dirty="0">
                <a:sym typeface="Symbol" panose="05050102010706020507" pitchFamily="18" charset="2"/>
              </a:rPr>
              <a:t> for 1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2951-225B-4BDA-808C-10496B98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Performance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C112-28D5-4996-B8C1-42A17BA5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0668000" cy="5638800"/>
          </a:xfrm>
        </p:spPr>
        <p:txBody>
          <a:bodyPr>
            <a:normAutofit/>
          </a:bodyPr>
          <a:lstStyle/>
          <a:p>
            <a:r>
              <a:rPr lang="en-US" dirty="0"/>
              <a:t>Read block from random place on disk (random reads):</a:t>
            </a:r>
          </a:p>
          <a:p>
            <a:pPr lvl="1"/>
            <a:r>
              <a:rPr lang="en-US" dirty="0"/>
              <a:t>Seek (5ms) + Rot. Delay (4ms) + Transfer (0.082ms) = 9.082ms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9ms to fetch/put data: 4096 bytes/9.082</a:t>
            </a:r>
            <a:r>
              <a:rPr lang="en-US" dirty="0">
                <a:sym typeface="Symbol" panose="05050102010706020507" pitchFamily="18" charset="2"/>
              </a:rPr>
              <a:t>×10</a:t>
            </a:r>
            <a:r>
              <a:rPr lang="en-US" baseline="30000" dirty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</a:t>
            </a:r>
            <a:r>
              <a:rPr lang="en-US" dirty="0"/>
              <a:t> 451KB/s</a:t>
            </a:r>
          </a:p>
          <a:p>
            <a:pPr lvl="1"/>
            <a:endParaRPr lang="en-US" dirty="0"/>
          </a:p>
          <a:p>
            <a:r>
              <a:rPr lang="en-US" dirty="0"/>
              <a:t>Read block from random place in same cylinder:</a:t>
            </a:r>
          </a:p>
          <a:p>
            <a:pPr lvl="1"/>
            <a:r>
              <a:rPr lang="en-US" dirty="0"/>
              <a:t>Rot. Delay (4ms) + Transfer (0.082ms) = 4.082ms 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4ms to fetch/put data: 4096 bytes/4.082</a:t>
            </a:r>
            <a:r>
              <a:rPr lang="en-US" dirty="0">
                <a:sym typeface="Symbol" panose="05050102010706020507" pitchFamily="18" charset="2"/>
              </a:rPr>
              <a:t>×10</a:t>
            </a:r>
            <a:r>
              <a:rPr lang="en-US" baseline="30000" dirty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</a:t>
            </a:r>
            <a:r>
              <a:rPr lang="en-US" dirty="0"/>
              <a:t> 1.03MB/s</a:t>
            </a:r>
          </a:p>
          <a:p>
            <a:pPr lvl="1"/>
            <a:endParaRPr lang="en-US" dirty="0"/>
          </a:p>
          <a:p>
            <a:r>
              <a:rPr lang="en-US" dirty="0"/>
              <a:t>Read next block on same track (sequential reads):</a:t>
            </a:r>
          </a:p>
          <a:p>
            <a:pPr lvl="1"/>
            <a:r>
              <a:rPr lang="en-US" dirty="0"/>
              <a:t>Transfer (0.082ms): 4096 bytes/0.082</a:t>
            </a:r>
            <a:r>
              <a:rPr lang="en-US" dirty="0">
                <a:sym typeface="Symbol" panose="05050102010706020507" pitchFamily="18" charset="2"/>
              </a:rPr>
              <a:t>×10</a:t>
            </a:r>
            <a:r>
              <a:rPr lang="en-US" baseline="30000" dirty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50MB/sec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5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22B3-EE31-447E-B710-56C9DFF3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Intelligence in the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AFBD5-E531-4FA0-B22B-62788256A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Sectors contain sophisticated error correcting codes</a:t>
            </a:r>
          </a:p>
          <a:p>
            <a:pPr lvl="1"/>
            <a:r>
              <a:rPr lang="en-US" dirty="0"/>
              <a:t>Disk head magnet has a field wider than track</a:t>
            </a:r>
          </a:p>
          <a:p>
            <a:pPr lvl="1"/>
            <a:r>
              <a:rPr lang="en-US" dirty="0"/>
              <a:t>Hide corruptions due to neighboring track writes</a:t>
            </a:r>
          </a:p>
          <a:p>
            <a:pPr lvl="1"/>
            <a:endParaRPr lang="en-US" sz="1400" dirty="0"/>
          </a:p>
          <a:p>
            <a:r>
              <a:rPr lang="en-US" dirty="0"/>
              <a:t>Sector sparing</a:t>
            </a:r>
          </a:p>
          <a:p>
            <a:pPr lvl="1"/>
            <a:r>
              <a:rPr lang="en-US" dirty="0"/>
              <a:t>Remap bad sectors transparently to spare sectors on the same surface</a:t>
            </a:r>
          </a:p>
          <a:p>
            <a:pPr lvl="1"/>
            <a:endParaRPr lang="en-US" sz="1400" dirty="0"/>
          </a:p>
          <a:p>
            <a:r>
              <a:rPr lang="en-US" dirty="0"/>
              <a:t>Slip sparing</a:t>
            </a:r>
          </a:p>
          <a:p>
            <a:pPr lvl="1"/>
            <a:r>
              <a:rPr lang="en-US" dirty="0"/>
              <a:t>Remap all sectors (when there is a bad sector) to preserve sequential behavior</a:t>
            </a:r>
          </a:p>
          <a:p>
            <a:pPr lvl="1"/>
            <a:endParaRPr lang="en-US" sz="1400" dirty="0"/>
          </a:p>
          <a:p>
            <a:r>
              <a:rPr lang="en-US" dirty="0"/>
              <a:t>Track skewing</a:t>
            </a:r>
          </a:p>
          <a:p>
            <a:pPr lvl="1"/>
            <a:r>
              <a:rPr lang="en-US" dirty="0"/>
              <a:t>Sector numbers offset from one track to the next, to allow for disk head movement for sequential ops</a:t>
            </a:r>
          </a:p>
        </p:txBody>
      </p:sp>
    </p:spTree>
    <p:extLst>
      <p:ext uri="{BB962C8B-B14F-4D97-AF65-F5344CB8AC3E}">
        <p14:creationId xmlns:p14="http://schemas.microsoft.com/office/powerpoint/2010/main" val="197256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F65573-F63C-4F6A-B5F0-324A5A5A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 Prices over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188710-A087-4657-A3AA-04B237526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1" t="2941" r="6618" b="1471"/>
          <a:stretch/>
        </p:blipFill>
        <p:spPr>
          <a:xfrm>
            <a:off x="3107429" y="1400783"/>
            <a:ext cx="5977142" cy="47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270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65ACF-6A87-4C2B-A69F-ABFA8BDD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Current HDDs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B4BF2B-40CF-4158-91D1-8D41970E4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996" y="838200"/>
            <a:ext cx="8382000" cy="53728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Seagate </a:t>
            </a:r>
            <a:r>
              <a:rPr lang="en-US" dirty="0" err="1"/>
              <a:t>Exos</a:t>
            </a:r>
            <a:r>
              <a:rPr lang="en-US" dirty="0"/>
              <a:t> X18 (2020)</a:t>
            </a:r>
          </a:p>
          <a:p>
            <a:pPr lvl="1"/>
            <a:r>
              <a:rPr lang="en-US" dirty="0"/>
              <a:t>18 TB hard disk</a:t>
            </a:r>
          </a:p>
          <a:p>
            <a:pPr lvl="2"/>
            <a:r>
              <a:rPr lang="en-US" dirty="0"/>
              <a:t>9 platters, 18 heads</a:t>
            </a:r>
          </a:p>
          <a:p>
            <a:pPr lvl="2"/>
            <a:r>
              <a:rPr lang="en-US" dirty="0"/>
              <a:t>Helium filled: reduce friction and power</a:t>
            </a:r>
          </a:p>
          <a:p>
            <a:pPr lvl="1"/>
            <a:r>
              <a:rPr lang="en-US" dirty="0"/>
              <a:t>4.16ms average seek time</a:t>
            </a:r>
          </a:p>
          <a:p>
            <a:pPr lvl="1"/>
            <a:r>
              <a:rPr lang="en-US" dirty="0"/>
              <a:t>4096 byte physical sectors</a:t>
            </a:r>
          </a:p>
          <a:p>
            <a:pPr lvl="1"/>
            <a:r>
              <a:rPr lang="en-US" dirty="0"/>
              <a:t>7200 RPMs</a:t>
            </a:r>
          </a:p>
          <a:p>
            <a:pPr lvl="1"/>
            <a:r>
              <a:rPr lang="en-US" dirty="0"/>
              <a:t>Dual 6 Gbps SATA /12Gbps SAS interface</a:t>
            </a:r>
          </a:p>
          <a:p>
            <a:pPr lvl="2"/>
            <a:r>
              <a:rPr lang="en-US" dirty="0"/>
              <a:t>270MB/s MAX transfer rate</a:t>
            </a:r>
          </a:p>
          <a:p>
            <a:pPr lvl="2"/>
            <a:r>
              <a:rPr lang="en-US" dirty="0"/>
              <a:t>Cache size: 256MB </a:t>
            </a:r>
          </a:p>
          <a:p>
            <a:pPr lvl="1"/>
            <a:r>
              <a:rPr lang="en-US" dirty="0"/>
              <a:t>Price: $ 562 (~ $0.03/GB)</a:t>
            </a:r>
          </a:p>
          <a:p>
            <a:endParaRPr lang="en-US" dirty="0"/>
          </a:p>
          <a:p>
            <a:r>
              <a:rPr lang="en-US" dirty="0"/>
              <a:t>IBM Personal Computer/AT (1986)</a:t>
            </a:r>
          </a:p>
          <a:p>
            <a:pPr lvl="1"/>
            <a:r>
              <a:rPr lang="en-US" dirty="0"/>
              <a:t>30 MB hard disk</a:t>
            </a:r>
          </a:p>
          <a:p>
            <a:pPr lvl="1"/>
            <a:r>
              <a:rPr lang="en-US" dirty="0"/>
              <a:t>30-40ms seek time</a:t>
            </a:r>
          </a:p>
          <a:p>
            <a:pPr lvl="1"/>
            <a:r>
              <a:rPr lang="en-US" dirty="0"/>
              <a:t>0.7-1 MB/s (est.)</a:t>
            </a:r>
          </a:p>
          <a:p>
            <a:pPr lvl="1"/>
            <a:r>
              <a:rPr lang="en-US" dirty="0"/>
              <a:t>Price: $500 ($17K/GB, 340,000x more expensive !!)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858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604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4000-BD52-43A5-963C-172CFC5C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44D6-2EF6-43C1-8119-132143EE5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08" y="914400"/>
            <a:ext cx="7010400" cy="5033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1995 – Replace rotating magnetic media with non-volatile memory (battery backed DRAM)</a:t>
            </a:r>
          </a:p>
          <a:p>
            <a:endParaRPr lang="en-US" sz="2400" dirty="0"/>
          </a:p>
          <a:p>
            <a:r>
              <a:rPr lang="en-US" sz="2400" dirty="0"/>
              <a:t>2009 – Use flash memory</a:t>
            </a:r>
          </a:p>
          <a:p>
            <a:pPr lvl="1"/>
            <a:r>
              <a:rPr lang="en-US" sz="2000" dirty="0"/>
              <a:t>Sector (4 KB page) addressable, but stores 4-64 </a:t>
            </a:r>
            <a:r>
              <a:rPr lang="ja-JP" altLang="en-US" sz="2000" dirty="0"/>
              <a:t>“</a:t>
            </a:r>
            <a:r>
              <a:rPr lang="en-US" altLang="ja-JP" sz="2000" dirty="0"/>
              <a:t>pages</a:t>
            </a:r>
            <a:r>
              <a:rPr lang="ja-JP" altLang="en-US" sz="2000" dirty="0"/>
              <a:t>”</a:t>
            </a:r>
            <a:r>
              <a:rPr lang="en-US" altLang="ja-JP" sz="2000" dirty="0"/>
              <a:t> per memory block</a:t>
            </a:r>
          </a:p>
          <a:p>
            <a:pPr lvl="1"/>
            <a:r>
              <a:rPr lang="en-US" altLang="ja-JP" sz="2000" dirty="0"/>
              <a:t>Trapped electrons distinguish between 1 and 0</a:t>
            </a:r>
          </a:p>
          <a:p>
            <a:pPr lvl="1"/>
            <a:endParaRPr lang="en-US" altLang="ja-JP" sz="2000" dirty="0"/>
          </a:p>
          <a:p>
            <a:r>
              <a:rPr lang="en-US" sz="2400" dirty="0"/>
              <a:t>No moving parts (no rotate/seek motors)</a:t>
            </a:r>
          </a:p>
          <a:p>
            <a:pPr lvl="1"/>
            <a:r>
              <a:rPr lang="en-US" sz="2000" dirty="0"/>
              <a:t>Eliminates seek and rotational delay (0.1-0.2ms access time)</a:t>
            </a:r>
          </a:p>
          <a:p>
            <a:pPr lvl="1"/>
            <a:r>
              <a:rPr lang="en-US" sz="2000" dirty="0"/>
              <a:t>Very low power and lightweight</a:t>
            </a:r>
          </a:p>
          <a:p>
            <a:pPr lvl="1"/>
            <a:r>
              <a:rPr lang="en-US" sz="2000" dirty="0"/>
              <a:t>Limited “write cycles”</a:t>
            </a:r>
          </a:p>
          <a:p>
            <a:pPr lvl="1"/>
            <a:endParaRPr lang="en-US" sz="2000" dirty="0"/>
          </a:p>
          <a:p>
            <a:r>
              <a:rPr lang="en-US" sz="2400" dirty="0"/>
              <a:t>Rapid advances in capacity and cost ever since!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11BFFE9-C0B9-4F74-9B73-96A2425694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66800"/>
            <a:ext cx="38862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EDCD3A7-9099-45EF-958B-2CD4B9D0AB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14" y="4619411"/>
            <a:ext cx="2668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50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275789-7C3A-4531-82B2-596AF5667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22195"/>
            <a:ext cx="5452641" cy="4698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92B91-4066-4A1C-893A-D1C60634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: Simplified IO architecture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9783E8-08B3-4149-95F3-E617BD99B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0" y="2133599"/>
            <a:ext cx="4876800" cy="3587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Light"/>
              </a:rPr>
              <a:t>Follows a hierarchical structure because of cost: the faster the bus, the more expensive it is</a:t>
            </a:r>
          </a:p>
        </p:txBody>
      </p:sp>
    </p:spTree>
    <p:extLst>
      <p:ext uri="{BB962C8B-B14F-4D97-AF65-F5344CB8AC3E}">
        <p14:creationId xmlns:p14="http://schemas.microsoft.com/office/powerpoint/2010/main" val="34856557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CB724-703F-48CA-8F06-E6839ADB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Flash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9F28-F793-4032-89E7-0E191E53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905000"/>
            <a:ext cx="10566400" cy="5105400"/>
          </a:xfrm>
        </p:spPr>
        <p:txBody>
          <a:bodyPr/>
          <a:lstStyle/>
          <a:p>
            <a:r>
              <a:rPr lang="en-US" dirty="0"/>
              <a:t>Encode bit by trapping electrons into a cell</a:t>
            </a:r>
          </a:p>
          <a:p>
            <a:endParaRPr lang="en-US" dirty="0"/>
          </a:p>
          <a:p>
            <a:r>
              <a:rPr lang="en-US" dirty="0"/>
              <a:t>Single-level cell (SLC)</a:t>
            </a:r>
          </a:p>
          <a:p>
            <a:pPr lvl="1"/>
            <a:r>
              <a:rPr lang="en-US" dirty="0"/>
              <a:t>Single bit is stored within a transistor</a:t>
            </a:r>
          </a:p>
          <a:p>
            <a:pPr lvl="1"/>
            <a:r>
              <a:rPr lang="en-US" dirty="0"/>
              <a:t>Faster, more lasting (50k to 100k writes before wear out)</a:t>
            </a:r>
          </a:p>
          <a:p>
            <a:pPr lvl="1"/>
            <a:endParaRPr lang="en-US" dirty="0"/>
          </a:p>
          <a:p>
            <a:r>
              <a:rPr lang="en-US" dirty="0"/>
              <a:t>Multi-level cell (MLC)</a:t>
            </a:r>
          </a:p>
          <a:p>
            <a:pPr lvl="1"/>
            <a:r>
              <a:rPr lang="en-US" dirty="0"/>
              <a:t>Two/three bits are encoded into different levels of charge</a:t>
            </a:r>
          </a:p>
          <a:p>
            <a:pPr lvl="1"/>
            <a:r>
              <a:rPr lang="en-US" dirty="0"/>
              <a:t>Wear out much faster (1k to 10k writes)</a:t>
            </a:r>
          </a:p>
        </p:txBody>
      </p:sp>
    </p:spTree>
    <p:extLst>
      <p:ext uri="{BB962C8B-B14F-4D97-AF65-F5344CB8AC3E}">
        <p14:creationId xmlns:p14="http://schemas.microsoft.com/office/powerpoint/2010/main" val="198502370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C34A6-8C52-45C4-8AF0-CFB46F35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 banks, blocks, cells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B8A353-6C81-418D-B3D1-AF8295E44728}"/>
              </a:ext>
            </a:extLst>
          </p:cNvPr>
          <p:cNvSpPr/>
          <p:nvPr/>
        </p:nvSpPr>
        <p:spPr bwMode="auto">
          <a:xfrm>
            <a:off x="685800" y="2095500"/>
            <a:ext cx="6098771" cy="2667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Bank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7B714F-177A-43B7-B6D8-EE9B7D3EE3DF}"/>
              </a:ext>
            </a:extLst>
          </p:cNvPr>
          <p:cNvSpPr/>
          <p:nvPr/>
        </p:nvSpPr>
        <p:spPr bwMode="auto">
          <a:xfrm>
            <a:off x="683029" y="2781300"/>
            <a:ext cx="3050771" cy="19812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Block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2233DF-4D94-42AE-8627-E6318494C963}"/>
              </a:ext>
            </a:extLst>
          </p:cNvPr>
          <p:cNvSpPr/>
          <p:nvPr/>
        </p:nvSpPr>
        <p:spPr bwMode="auto">
          <a:xfrm>
            <a:off x="3733800" y="2781300"/>
            <a:ext cx="3050771" cy="19812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Block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2366B6-42A0-4429-824F-0149B522D39D}"/>
              </a:ext>
            </a:extLst>
          </p:cNvPr>
          <p:cNvSpPr/>
          <p:nvPr/>
        </p:nvSpPr>
        <p:spPr bwMode="auto">
          <a:xfrm>
            <a:off x="683029" y="3467100"/>
            <a:ext cx="1526771" cy="12954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Page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B17CBD-EB08-4423-8620-1D1C6E637BFC}"/>
              </a:ext>
            </a:extLst>
          </p:cNvPr>
          <p:cNvSpPr/>
          <p:nvPr/>
        </p:nvSpPr>
        <p:spPr bwMode="auto">
          <a:xfrm>
            <a:off x="2205643" y="3467100"/>
            <a:ext cx="1526771" cy="12954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Page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5D78B1-1AD2-4FB9-BF36-3F5A229E266D}"/>
              </a:ext>
            </a:extLst>
          </p:cNvPr>
          <p:cNvSpPr/>
          <p:nvPr/>
        </p:nvSpPr>
        <p:spPr bwMode="auto">
          <a:xfrm>
            <a:off x="3737958" y="3467100"/>
            <a:ext cx="1526771" cy="12954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Page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D40A84-D4ED-42E2-96FE-C77201B994CF}"/>
              </a:ext>
            </a:extLst>
          </p:cNvPr>
          <p:cNvSpPr/>
          <p:nvPr/>
        </p:nvSpPr>
        <p:spPr bwMode="auto">
          <a:xfrm>
            <a:off x="5260572" y="3467100"/>
            <a:ext cx="1526771" cy="12954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Page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AEF282-6445-4BEB-AE6A-D47287DDA466}"/>
              </a:ext>
            </a:extLst>
          </p:cNvPr>
          <p:cNvSpPr/>
          <p:nvPr/>
        </p:nvSpPr>
        <p:spPr bwMode="auto">
          <a:xfrm>
            <a:off x="762000" y="3924300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D7E528-072C-41E3-BF40-03BB5054B869}"/>
              </a:ext>
            </a:extLst>
          </p:cNvPr>
          <p:cNvSpPr/>
          <p:nvPr/>
        </p:nvSpPr>
        <p:spPr bwMode="auto">
          <a:xfrm>
            <a:off x="762000" y="4305300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4CC8B8-A9B6-4FAD-B829-B48E1C4569CE}"/>
              </a:ext>
            </a:extLst>
          </p:cNvPr>
          <p:cNvSpPr/>
          <p:nvPr/>
        </p:nvSpPr>
        <p:spPr bwMode="auto">
          <a:xfrm>
            <a:off x="1454727" y="3924300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BF3B8C-317C-42EA-A3F5-A4AC864AF94F}"/>
              </a:ext>
            </a:extLst>
          </p:cNvPr>
          <p:cNvSpPr/>
          <p:nvPr/>
        </p:nvSpPr>
        <p:spPr bwMode="auto">
          <a:xfrm>
            <a:off x="1454727" y="4305300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E781734-718A-4B96-B729-116E1ED77FAD}"/>
              </a:ext>
            </a:extLst>
          </p:cNvPr>
          <p:cNvSpPr/>
          <p:nvPr/>
        </p:nvSpPr>
        <p:spPr bwMode="auto">
          <a:xfrm>
            <a:off x="2283226" y="3940925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EB5CBE-BC1A-45FD-9EC7-25E891D8D2EB}"/>
              </a:ext>
            </a:extLst>
          </p:cNvPr>
          <p:cNvSpPr/>
          <p:nvPr/>
        </p:nvSpPr>
        <p:spPr bwMode="auto">
          <a:xfrm>
            <a:off x="2283226" y="4321925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3BE0AD2-2F15-470A-9DCF-4E1AEDBA5FAF}"/>
              </a:ext>
            </a:extLst>
          </p:cNvPr>
          <p:cNvSpPr/>
          <p:nvPr/>
        </p:nvSpPr>
        <p:spPr bwMode="auto">
          <a:xfrm>
            <a:off x="2975953" y="3940925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BA907EF-D238-4C70-A68D-485CDECECE83}"/>
              </a:ext>
            </a:extLst>
          </p:cNvPr>
          <p:cNvSpPr/>
          <p:nvPr/>
        </p:nvSpPr>
        <p:spPr bwMode="auto">
          <a:xfrm>
            <a:off x="2975953" y="4321925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8875DE0-33AF-4CAB-8708-75609824D9ED}"/>
              </a:ext>
            </a:extLst>
          </p:cNvPr>
          <p:cNvSpPr/>
          <p:nvPr/>
        </p:nvSpPr>
        <p:spPr bwMode="auto">
          <a:xfrm>
            <a:off x="3808616" y="3946466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23B164-A52F-4A78-A27B-6AE798B42662}"/>
              </a:ext>
            </a:extLst>
          </p:cNvPr>
          <p:cNvSpPr/>
          <p:nvPr/>
        </p:nvSpPr>
        <p:spPr bwMode="auto">
          <a:xfrm>
            <a:off x="3808616" y="4327466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489A8FA-7254-4008-A37F-6FFB3B9CAE5B}"/>
              </a:ext>
            </a:extLst>
          </p:cNvPr>
          <p:cNvSpPr/>
          <p:nvPr/>
        </p:nvSpPr>
        <p:spPr bwMode="auto">
          <a:xfrm>
            <a:off x="4501343" y="3946466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8EA229-0402-4764-8521-7BEDAF4D5C7D}"/>
              </a:ext>
            </a:extLst>
          </p:cNvPr>
          <p:cNvSpPr/>
          <p:nvPr/>
        </p:nvSpPr>
        <p:spPr bwMode="auto">
          <a:xfrm>
            <a:off x="4501343" y="4327466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C0014F-5E7F-422B-9634-63B63F6C8261}"/>
              </a:ext>
            </a:extLst>
          </p:cNvPr>
          <p:cNvSpPr/>
          <p:nvPr/>
        </p:nvSpPr>
        <p:spPr bwMode="auto">
          <a:xfrm>
            <a:off x="5335387" y="3945082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5945AEA-FBEB-4C5B-A19A-6F5E36092121}"/>
              </a:ext>
            </a:extLst>
          </p:cNvPr>
          <p:cNvSpPr/>
          <p:nvPr/>
        </p:nvSpPr>
        <p:spPr bwMode="auto">
          <a:xfrm>
            <a:off x="5335387" y="4326082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2A85F61-1868-493A-BC09-17166CD3855E}"/>
              </a:ext>
            </a:extLst>
          </p:cNvPr>
          <p:cNvSpPr/>
          <p:nvPr/>
        </p:nvSpPr>
        <p:spPr bwMode="auto">
          <a:xfrm>
            <a:off x="6028114" y="3945082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D7A11BB-EB6A-4FFA-A484-E714CA37796E}"/>
              </a:ext>
            </a:extLst>
          </p:cNvPr>
          <p:cNvSpPr/>
          <p:nvPr/>
        </p:nvSpPr>
        <p:spPr bwMode="auto">
          <a:xfrm>
            <a:off x="6028114" y="4326082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465D235-4482-45BA-A8F8-C59A2A6B3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1562100"/>
            <a:ext cx="4038600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Flash chips organized in </a:t>
            </a:r>
            <a:r>
              <a:rPr lang="en-US" b="1" dirty="0"/>
              <a:t>banks</a:t>
            </a:r>
          </a:p>
          <a:p>
            <a:pPr lvl="1"/>
            <a:r>
              <a:rPr lang="en-US" dirty="0"/>
              <a:t>Banks can be accessed in parallel</a:t>
            </a:r>
          </a:p>
          <a:p>
            <a:pPr lvl="1"/>
            <a:endParaRPr lang="en-US" dirty="0"/>
          </a:p>
          <a:p>
            <a:r>
              <a:rPr lang="en-US" b="1" dirty="0"/>
              <a:t>Blocks</a:t>
            </a:r>
            <a:r>
              <a:rPr lang="en-US" dirty="0"/>
              <a:t>: 128 KB/256KB</a:t>
            </a:r>
          </a:p>
          <a:p>
            <a:pPr lvl="1"/>
            <a:r>
              <a:rPr lang="en-US" dirty="0"/>
              <a:t>(64 to 258 pages)</a:t>
            </a:r>
          </a:p>
          <a:p>
            <a:pPr lvl="1"/>
            <a:endParaRPr lang="en-US" dirty="0"/>
          </a:p>
          <a:p>
            <a:r>
              <a:rPr lang="en-US" b="1" dirty="0"/>
              <a:t>Pages</a:t>
            </a:r>
            <a:r>
              <a:rPr lang="en-US" dirty="0"/>
              <a:t>: Few KB</a:t>
            </a:r>
          </a:p>
          <a:p>
            <a:endParaRPr lang="en-US" dirty="0"/>
          </a:p>
          <a:p>
            <a:r>
              <a:rPr lang="en-US" b="1" dirty="0"/>
              <a:t>Cells:</a:t>
            </a:r>
            <a:r>
              <a:rPr lang="en-US" dirty="0"/>
              <a:t> 1 to 4 bits</a:t>
            </a:r>
          </a:p>
          <a:p>
            <a:endParaRPr lang="en-US" dirty="0"/>
          </a:p>
          <a:p>
            <a:r>
              <a:rPr lang="en-US" dirty="0"/>
              <a:t>Distinction between blocks and pages important in operations!</a:t>
            </a:r>
          </a:p>
        </p:txBody>
      </p:sp>
    </p:spTree>
    <p:extLst>
      <p:ext uri="{BB962C8B-B14F-4D97-AF65-F5344CB8AC3E}">
        <p14:creationId xmlns:p14="http://schemas.microsoft.com/office/powerpoint/2010/main" val="216915048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02DA-A1CC-4CE0-B567-FCD07063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flash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445C1-7BFD-4185-BF72-7BAE43ED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How do you read?</a:t>
            </a:r>
          </a:p>
          <a:p>
            <a:pPr lvl="1"/>
            <a:r>
              <a:rPr lang="en-US" dirty="0"/>
              <a:t>Chip supports reading </a:t>
            </a:r>
            <a:r>
              <a:rPr lang="en-US" i="1" dirty="0"/>
              <a:t>pages</a:t>
            </a:r>
            <a:endParaRPr lang="en-US" dirty="0"/>
          </a:p>
          <a:p>
            <a:pPr lvl="1"/>
            <a:r>
              <a:rPr lang="en-US" dirty="0"/>
              <a:t>10s of microseconds, independently of the previously read page</a:t>
            </a:r>
          </a:p>
          <a:p>
            <a:pPr lvl="1"/>
            <a:endParaRPr lang="en-US" dirty="0"/>
          </a:p>
          <a:p>
            <a:r>
              <a:rPr lang="en-US" dirty="0"/>
              <a:t>What about writing? More complicated!</a:t>
            </a:r>
          </a:p>
          <a:p>
            <a:pPr lvl="1"/>
            <a:r>
              <a:rPr lang="en-US" dirty="0"/>
              <a:t>Must first </a:t>
            </a:r>
            <a:r>
              <a:rPr lang="en-US" i="1" dirty="0"/>
              <a:t>erase the block</a:t>
            </a:r>
          </a:p>
          <a:p>
            <a:pPr lvl="2"/>
            <a:r>
              <a:rPr lang="en-US" dirty="0"/>
              <a:t>Erase quite expensive (milliseconds)</a:t>
            </a:r>
          </a:p>
          <a:p>
            <a:pPr lvl="1"/>
            <a:r>
              <a:rPr lang="en-US" dirty="0"/>
              <a:t>Once block has been erased, can then </a:t>
            </a:r>
            <a:r>
              <a:rPr lang="en-US" i="1" dirty="0"/>
              <a:t>program a page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Change 1s to 0s within a page. </a:t>
            </a:r>
          </a:p>
          <a:p>
            <a:pPr lvl="2"/>
            <a:r>
              <a:rPr lang="en-US" dirty="0"/>
              <a:t>100s of microseconds.</a:t>
            </a:r>
          </a:p>
          <a:p>
            <a:pPr lvl="1"/>
            <a:r>
              <a:rPr lang="en-US" dirty="0"/>
              <a:t>Blocks can only be erased a limited number of times!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6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93B3-D50B-44A0-BA54-30655C8C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flash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D7608-1E91-4C72-A6F8-186CD6263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3276600"/>
            <a:ext cx="12865722" cy="325555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13D3E90-8B4B-4970-A2DC-FB468EE32A3F}"/>
              </a:ext>
            </a:extLst>
          </p:cNvPr>
          <p:cNvSpPr/>
          <p:nvPr/>
        </p:nvSpPr>
        <p:spPr bwMode="auto">
          <a:xfrm>
            <a:off x="2438400" y="1633330"/>
            <a:ext cx="1676400" cy="6858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INVALID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892B74-6680-4E39-9950-3B9EDC8E64F4}"/>
              </a:ext>
            </a:extLst>
          </p:cNvPr>
          <p:cNvSpPr/>
          <p:nvPr/>
        </p:nvSpPr>
        <p:spPr bwMode="auto">
          <a:xfrm>
            <a:off x="4800601" y="1643270"/>
            <a:ext cx="1676400" cy="6858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ERASED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E130D9-22DC-4E52-8930-F0394107FA49}"/>
              </a:ext>
            </a:extLst>
          </p:cNvPr>
          <p:cNvSpPr/>
          <p:nvPr/>
        </p:nvSpPr>
        <p:spPr bwMode="auto">
          <a:xfrm>
            <a:off x="7086601" y="1643270"/>
            <a:ext cx="1676400" cy="6858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VALID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0D9D7652-AF2B-4728-87F9-4CFFCAD9EFC4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452732" y="457201"/>
            <a:ext cx="9939" cy="2362200"/>
          </a:xfrm>
          <a:prstGeom prst="curvedConnector3">
            <a:avLst>
              <a:gd name="adj1" fmla="val -2300030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179EF49-C518-487A-B659-8E80B55B2939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6834811" y="447263"/>
            <a:ext cx="9939" cy="2362200"/>
          </a:xfrm>
          <a:prstGeom prst="curvedConnector3">
            <a:avLst>
              <a:gd name="adj1" fmla="val -2300030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BD186AF7-BBC9-4303-AE8A-7D7DC7E8D11C}"/>
              </a:ext>
            </a:extLst>
          </p:cNvPr>
          <p:cNvCxnSpPr>
            <a:stCxn id="10" idx="4"/>
            <a:endCxn id="9" idx="4"/>
          </p:cNvCxnSpPr>
          <p:nvPr/>
        </p:nvCxnSpPr>
        <p:spPr bwMode="auto">
          <a:xfrm rot="5400000">
            <a:off x="6781801" y="1186070"/>
            <a:ext cx="12700" cy="2286000"/>
          </a:xfrm>
          <a:prstGeom prst="curvedConnector3">
            <a:avLst>
              <a:gd name="adj1" fmla="val 1800000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222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8437-CEF4-4B73-B0AC-DDE94941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flash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6756F-5A0E-4592-9C8B-8AB132574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828800"/>
            <a:ext cx="4606724" cy="775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22C08-D8CD-475D-94BA-0B7F797DE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182257"/>
            <a:ext cx="4490977" cy="667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0CEA6C-11D5-47A8-A670-C4084414D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4415056"/>
            <a:ext cx="4653023" cy="75184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A72AC6-8B12-4B3E-8DC6-3B64C23A8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399"/>
            <a:ext cx="7797800" cy="751839"/>
          </a:xfrm>
        </p:spPr>
        <p:txBody>
          <a:bodyPr>
            <a:normAutofit/>
          </a:bodyPr>
          <a:lstStyle/>
          <a:p>
            <a:r>
              <a:rPr lang="en-US" dirty="0"/>
              <a:t>Assume block of 4 pages. All valid. Want to write Page 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132A01-1513-4539-AFE8-70D01D28431F}"/>
              </a:ext>
            </a:extLst>
          </p:cNvPr>
          <p:cNvSpPr txBox="1">
            <a:spLocks/>
          </p:cNvSpPr>
          <p:nvPr/>
        </p:nvSpPr>
        <p:spPr bwMode="auto">
          <a:xfrm>
            <a:off x="416828" y="3276600"/>
            <a:ext cx="7797800" cy="7518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Step 1: erase </a:t>
            </a:r>
            <a:r>
              <a:rPr lang="en-US" b="1" kern="0" dirty="0"/>
              <a:t>full</a:t>
            </a:r>
            <a:r>
              <a:rPr lang="en-US" kern="0" dirty="0"/>
              <a:t> block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2EA2C7-4488-48D3-A045-9D0B8CB2178F}"/>
              </a:ext>
            </a:extLst>
          </p:cNvPr>
          <p:cNvSpPr txBox="1">
            <a:spLocks/>
          </p:cNvSpPr>
          <p:nvPr/>
        </p:nvSpPr>
        <p:spPr bwMode="auto">
          <a:xfrm>
            <a:off x="363820" y="4593581"/>
            <a:ext cx="7797800" cy="7518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Step 2: program page 0</a:t>
            </a:r>
          </a:p>
        </p:txBody>
      </p:sp>
    </p:spTree>
    <p:extLst>
      <p:ext uri="{BB962C8B-B14F-4D97-AF65-F5344CB8AC3E}">
        <p14:creationId xmlns:p14="http://schemas.microsoft.com/office/powerpoint/2010/main" val="2222634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B65A-F1A3-4191-8F99-790F7321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6621-DD36-43C6-9F6D-222F093D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693400" cy="5105400"/>
          </a:xfrm>
        </p:spPr>
        <p:txBody>
          <a:bodyPr/>
          <a:lstStyle/>
          <a:p>
            <a:r>
              <a:rPr lang="en-US" dirty="0"/>
              <a:t>Recall that SSDs uses low-level Flash operations to provide same interface as HDD</a:t>
            </a:r>
          </a:p>
          <a:p>
            <a:pPr lvl="1"/>
            <a:r>
              <a:rPr lang="en-US" dirty="0"/>
              <a:t>read and write chunk (4KB) at a time</a:t>
            </a:r>
          </a:p>
          <a:p>
            <a:endParaRPr lang="en-US" dirty="0"/>
          </a:p>
          <a:p>
            <a:r>
              <a:rPr lang="en-US" dirty="0"/>
              <a:t>Reads are easy, but for writes,  can only overwrite data one block (256KB) at a time!</a:t>
            </a:r>
          </a:p>
          <a:p>
            <a:endParaRPr lang="en-US" dirty="0"/>
          </a:p>
          <a:p>
            <a:r>
              <a:rPr lang="en-US" dirty="0"/>
              <a:t>Why not just erase and rewrite new version of entire 256KB block?</a:t>
            </a:r>
          </a:p>
          <a:p>
            <a:pPr lvl="1"/>
            <a:r>
              <a:rPr lang="en-US" dirty="0"/>
              <a:t>Erasure is very slow (milliseconds)</a:t>
            </a:r>
          </a:p>
          <a:p>
            <a:pPr lvl="1"/>
            <a:r>
              <a:rPr lang="en-US" dirty="0"/>
              <a:t>Each block has a finite lifetime, can only be erased and rewritten about 10K times</a:t>
            </a:r>
          </a:p>
          <a:p>
            <a:pPr lvl="1"/>
            <a:r>
              <a:rPr lang="en-US" dirty="0"/>
              <a:t>Heavily used blocks likely to wear out quickly</a:t>
            </a:r>
          </a:p>
        </p:txBody>
      </p:sp>
    </p:spTree>
    <p:extLst>
      <p:ext uri="{BB962C8B-B14F-4D97-AF65-F5344CB8AC3E}">
        <p14:creationId xmlns:p14="http://schemas.microsoft.com/office/powerpoint/2010/main" val="2227757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503A-BAA6-4978-89B3-452253C4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Architecture (Simplified)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4DB62-0AB8-4BD5-88D9-48ABDCF7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76400"/>
            <a:ext cx="10573362" cy="33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1049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5CDD-1BDF-4778-8205-C78AAD8A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Translation Layer (FTL)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A9CCE-04D4-45B5-897E-A460C4CC6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71600"/>
            <a:ext cx="10566400" cy="5105400"/>
          </a:xfrm>
        </p:spPr>
        <p:txBody>
          <a:bodyPr/>
          <a:lstStyle/>
          <a:p>
            <a:r>
              <a:rPr lang="en-US" dirty="0"/>
              <a:t>Add a layer of indirection: the flash translation layer</a:t>
            </a:r>
          </a:p>
          <a:p>
            <a:pPr lvl="1"/>
            <a:r>
              <a:rPr lang="en-US" dirty="0"/>
              <a:t>Translates request for logical blocks (device interface) to low-level Flash blocks and pages</a:t>
            </a:r>
          </a:p>
          <a:p>
            <a:pPr lvl="1"/>
            <a:endParaRPr lang="en-US" dirty="0"/>
          </a:p>
          <a:p>
            <a:r>
              <a:rPr lang="en-US" dirty="0"/>
              <a:t>Goal: performance and reliability </a:t>
            </a:r>
          </a:p>
          <a:p>
            <a:endParaRPr lang="en-US" dirty="0"/>
          </a:p>
          <a:p>
            <a:r>
              <a:rPr lang="en-US" dirty="0"/>
              <a:t>Reduce </a:t>
            </a:r>
            <a:r>
              <a:rPr lang="en-US" b="1" dirty="0"/>
              <a:t>write amplification</a:t>
            </a:r>
          </a:p>
          <a:p>
            <a:pPr lvl="1"/>
            <a:r>
              <a:rPr lang="en-US" dirty="0"/>
              <a:t>Ratio of the total write traffic in bytes issues by the flash chip by the FTL </a:t>
            </a:r>
            <a:r>
              <a:rPr lang="en-US" dirty="0" err="1"/>
              <a:t>devided</a:t>
            </a:r>
            <a:r>
              <a:rPr lang="en-US" dirty="0"/>
              <a:t> by the total write traffic issued by the OS to the device</a:t>
            </a:r>
          </a:p>
          <a:p>
            <a:pPr lvl="1"/>
            <a:endParaRPr lang="en-US" dirty="0"/>
          </a:p>
          <a:p>
            <a:r>
              <a:rPr lang="en-US" dirty="0"/>
              <a:t>Avoid </a:t>
            </a:r>
            <a:r>
              <a:rPr lang="en-US" b="1" dirty="0"/>
              <a:t>wear out</a:t>
            </a:r>
          </a:p>
          <a:p>
            <a:pPr lvl="1"/>
            <a:r>
              <a:rPr lang="en-US" dirty="0"/>
              <a:t>A single block should not be erased too often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8640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A3EB-894D-4D18-959F-C0A47319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FTL – Two Systems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AA833-F945-4F2F-A85C-ABE0CDBDC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FTL uses </a:t>
            </a:r>
            <a:r>
              <a:rPr lang="en-US" b="1" i="1" dirty="0"/>
              <a:t>indirection</a:t>
            </a:r>
            <a:r>
              <a:rPr lang="en-US" dirty="0"/>
              <a:t> and </a:t>
            </a:r>
            <a:r>
              <a:rPr lang="en-US" b="1" i="1" dirty="0"/>
              <a:t>copy-on-write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Maintains mapping tables in DRAM</a:t>
            </a:r>
          </a:p>
          <a:p>
            <a:pPr lvl="1"/>
            <a:r>
              <a:rPr lang="en-US" dirty="0"/>
              <a:t>Map virtual block numbers (which OS uses) to physical page numbers (which flash mem. controller uses)</a:t>
            </a:r>
          </a:p>
          <a:p>
            <a:pPr lvl="1"/>
            <a:r>
              <a:rPr lang="en-US" dirty="0"/>
              <a:t>Can now freely relocate data w/o OS knowing</a:t>
            </a:r>
          </a:p>
          <a:p>
            <a:pPr lvl="1"/>
            <a:endParaRPr lang="en-US" dirty="0"/>
          </a:p>
          <a:p>
            <a:r>
              <a:rPr lang="en-US" dirty="0"/>
              <a:t>Copy on Write/ Log-structured FTL</a:t>
            </a:r>
          </a:p>
          <a:p>
            <a:pPr lvl="1"/>
            <a:r>
              <a:rPr lang="en-US" dirty="0"/>
              <a:t>Don’t overwrite a page when OS updates its data</a:t>
            </a:r>
          </a:p>
          <a:p>
            <a:pPr lvl="1"/>
            <a:r>
              <a:rPr lang="en-US" dirty="0"/>
              <a:t>Instead, write new version in a free page</a:t>
            </a:r>
          </a:p>
          <a:p>
            <a:pPr lvl="1"/>
            <a:r>
              <a:rPr lang="en-US" dirty="0"/>
              <a:t>Update FTL mapping to point to new location</a:t>
            </a:r>
          </a:p>
        </p:txBody>
      </p:sp>
    </p:spTree>
    <p:extLst>
      <p:ext uri="{BB962C8B-B14F-4D97-AF65-F5344CB8AC3E}">
        <p14:creationId xmlns:p14="http://schemas.microsoft.com/office/powerpoint/2010/main" val="521650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A3EB-894D-4D18-959F-C0A47319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FTL – Two Systems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AA833-F945-4F2F-A85C-ABE0CDBDC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FTL uses </a:t>
            </a:r>
            <a:r>
              <a:rPr lang="en-US" b="1" i="1" dirty="0"/>
              <a:t>indirection</a:t>
            </a:r>
            <a:r>
              <a:rPr lang="en-US" dirty="0"/>
              <a:t> and </a:t>
            </a:r>
            <a:r>
              <a:rPr lang="en-US" b="1" i="1" dirty="0"/>
              <a:t>copy-on-write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Maintains mapping tables in DRAM</a:t>
            </a:r>
          </a:p>
          <a:p>
            <a:pPr lvl="1"/>
            <a:r>
              <a:rPr lang="en-US" dirty="0"/>
              <a:t>Map virtual block numbers (which OS uses) to physical page numbers (which flash mem. controller uses)</a:t>
            </a:r>
          </a:p>
          <a:p>
            <a:pPr lvl="1"/>
            <a:r>
              <a:rPr lang="en-US" dirty="0"/>
              <a:t>Can now freely relocate data w/o OS knowing</a:t>
            </a:r>
          </a:p>
          <a:p>
            <a:pPr lvl="1"/>
            <a:endParaRPr lang="en-US" dirty="0"/>
          </a:p>
          <a:p>
            <a:r>
              <a:rPr lang="en-US" dirty="0"/>
              <a:t>Copy on Write/ Log-structured FTL</a:t>
            </a:r>
          </a:p>
          <a:p>
            <a:pPr lvl="1"/>
            <a:r>
              <a:rPr lang="en-US" dirty="0"/>
              <a:t>Don’t overwrite a page when OS updates its data</a:t>
            </a:r>
          </a:p>
          <a:p>
            <a:pPr lvl="1"/>
            <a:r>
              <a:rPr lang="en-US" dirty="0"/>
              <a:t>Instead, write new version in a free page</a:t>
            </a:r>
          </a:p>
          <a:p>
            <a:pPr lvl="1"/>
            <a:r>
              <a:rPr lang="en-US" dirty="0"/>
              <a:t>Update FTL mapping to point to new location</a:t>
            </a:r>
          </a:p>
        </p:txBody>
      </p:sp>
    </p:spTree>
    <p:extLst>
      <p:ext uri="{BB962C8B-B14F-4D97-AF65-F5344CB8AC3E}">
        <p14:creationId xmlns:p14="http://schemas.microsoft.com/office/powerpoint/2010/main" val="1832954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1AFF-ADB8-4FEB-B31F-8FF52C0D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How does the processor talk to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2184-2A0E-4B6E-8D38-3CE55894D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5435600" cy="609600"/>
          </a:xfrm>
        </p:spPr>
        <p:txBody>
          <a:bodyPr/>
          <a:lstStyle/>
          <a:p>
            <a:r>
              <a:rPr lang="en-US" dirty="0"/>
              <a:t>Remember, it’s all about abstractions!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88617B-CB91-4290-9655-076449471313}"/>
              </a:ext>
            </a:extLst>
          </p:cNvPr>
          <p:cNvSpPr/>
          <p:nvPr/>
        </p:nvSpPr>
        <p:spPr bwMode="auto">
          <a:xfrm>
            <a:off x="3810000" y="2133600"/>
            <a:ext cx="4533900" cy="15240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Interface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Gill Sans Light"/>
              </a:rPr>
              <a:t>(What the OS sees)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D3E125-475F-40A4-B71F-459582202DC7}"/>
              </a:ext>
            </a:extLst>
          </p:cNvPr>
          <p:cNvSpPr/>
          <p:nvPr/>
        </p:nvSpPr>
        <p:spPr bwMode="auto">
          <a:xfrm>
            <a:off x="3815080" y="3657600"/>
            <a:ext cx="4533900" cy="15240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Internals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Gill Sans Light"/>
              </a:rPr>
              <a:t>(What is needed to implement the abstraction)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90D0B-BFE7-4F23-9089-007E02D992D8}"/>
              </a:ext>
            </a:extLst>
          </p:cNvPr>
          <p:cNvSpPr txBox="1"/>
          <p:nvPr/>
        </p:nvSpPr>
        <p:spPr>
          <a:xfrm>
            <a:off x="8686800" y="2438400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Hardware interface device presents to OS 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14DF4-E40F-4CDA-9319-84AC3493DB39}"/>
              </a:ext>
            </a:extLst>
          </p:cNvPr>
          <p:cNvSpPr txBox="1"/>
          <p:nvPr/>
        </p:nvSpPr>
        <p:spPr>
          <a:xfrm>
            <a:off x="8686800" y="4038600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Hardware interface device presents to OS 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421152F-949E-4219-BB37-E4F6F83BDD8B}"/>
              </a:ext>
            </a:extLst>
          </p:cNvPr>
          <p:cNvSpPr/>
          <p:nvPr/>
        </p:nvSpPr>
        <p:spPr bwMode="auto">
          <a:xfrm>
            <a:off x="4013200" y="4800600"/>
            <a:ext cx="1193800" cy="321409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Gill Sans Light"/>
              </a:rPr>
              <a:t>Microcontroller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FB4BA5-CDC4-4CA3-AF64-7B0E2EEC4539}"/>
              </a:ext>
            </a:extLst>
          </p:cNvPr>
          <p:cNvSpPr/>
          <p:nvPr/>
        </p:nvSpPr>
        <p:spPr bwMode="auto">
          <a:xfrm>
            <a:off x="5499100" y="4783991"/>
            <a:ext cx="1193800" cy="321409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Gill Sans Light"/>
              </a:rPr>
              <a:t>Memory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DA115A-98C1-41C4-92BB-3EF0A6008BF5}"/>
              </a:ext>
            </a:extLst>
          </p:cNvPr>
          <p:cNvSpPr/>
          <p:nvPr/>
        </p:nvSpPr>
        <p:spPr bwMode="auto">
          <a:xfrm>
            <a:off x="6985000" y="4783990"/>
            <a:ext cx="1193800" cy="321409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Gill Sans Light"/>
              </a:rPr>
              <a:t>Other chips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0C7D1-79C6-40C9-85F8-E0B918DF7155}"/>
              </a:ext>
            </a:extLst>
          </p:cNvPr>
          <p:cNvSpPr txBox="1"/>
          <p:nvPr/>
        </p:nvSpPr>
        <p:spPr>
          <a:xfrm>
            <a:off x="4572000" y="1764268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Device Controller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F939D2B-F97F-42C7-A514-9EEFDB665897}"/>
              </a:ext>
            </a:extLst>
          </p:cNvPr>
          <p:cNvSpPr/>
          <p:nvPr/>
        </p:nvSpPr>
        <p:spPr bwMode="auto">
          <a:xfrm>
            <a:off x="4024242" y="3048000"/>
            <a:ext cx="1219200" cy="36933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Status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C4439A-9CB0-4B9E-BD94-002F7CCE052F}"/>
              </a:ext>
            </a:extLst>
          </p:cNvPr>
          <p:cNvSpPr/>
          <p:nvPr/>
        </p:nvSpPr>
        <p:spPr bwMode="auto">
          <a:xfrm>
            <a:off x="5567292" y="3048000"/>
            <a:ext cx="1219200" cy="36933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Command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4A85D1B-BA8F-4165-B636-95ACAF8F4029}"/>
              </a:ext>
            </a:extLst>
          </p:cNvPr>
          <p:cNvSpPr/>
          <p:nvPr/>
        </p:nvSpPr>
        <p:spPr bwMode="auto">
          <a:xfrm>
            <a:off x="7127240" y="3059668"/>
            <a:ext cx="1219200" cy="36933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Data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2943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973F-817A-4CB9-97FF-68E3D610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FTL Example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6D1DE0A-669D-4E22-9415-F3506BC249D2}"/>
              </a:ext>
            </a:extLst>
          </p:cNvPr>
          <p:cNvGrpSpPr/>
          <p:nvPr/>
        </p:nvGrpSpPr>
        <p:grpSpPr>
          <a:xfrm>
            <a:off x="3937643" y="1467900"/>
            <a:ext cx="3245020" cy="2362200"/>
            <a:chOff x="3937643" y="1467900"/>
            <a:chExt cx="3245020" cy="2362200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10AE81F0-2280-4502-8581-CF3583693818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3627762" y="2327523"/>
              <a:ext cx="1371601" cy="751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kern="0" dirty="0"/>
                <a:t>Write(a0)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4F0AEE-B513-4063-970F-F7C7E9577F85}"/>
                </a:ext>
              </a:extLst>
            </p:cNvPr>
            <p:cNvSpPr/>
            <p:nvPr/>
          </p:nvSpPr>
          <p:spPr bwMode="auto">
            <a:xfrm>
              <a:off x="4439460" y="2306100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AA187A-86B9-462D-B9C2-6196821F8FD9}"/>
                </a:ext>
              </a:extLst>
            </p:cNvPr>
            <p:cNvSpPr/>
            <p:nvPr/>
          </p:nvSpPr>
          <p:spPr bwMode="auto">
            <a:xfrm>
              <a:off x="5811060" y="2306100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F34F18-593E-44AB-91F7-350F4F4BDF61}"/>
                </a:ext>
              </a:extLst>
            </p:cNvPr>
            <p:cNvSpPr/>
            <p:nvPr/>
          </p:nvSpPr>
          <p:spPr bwMode="auto">
            <a:xfrm>
              <a:off x="4439460" y="1467900"/>
              <a:ext cx="2743201" cy="838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Mapping Table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a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0-&gt;0,0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DEA4A0-27BE-476D-A325-98CD83E24EB3}"/>
                </a:ext>
              </a:extLst>
            </p:cNvPr>
            <p:cNvSpPr/>
            <p:nvPr/>
          </p:nvSpPr>
          <p:spPr bwMode="auto">
            <a:xfrm>
              <a:off x="4439459" y="28395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B8B796-D2DD-471B-B058-F504B9B20288}"/>
                </a:ext>
              </a:extLst>
            </p:cNvPr>
            <p:cNvSpPr/>
            <p:nvPr/>
          </p:nvSpPr>
          <p:spPr bwMode="auto">
            <a:xfrm>
              <a:off x="5125261" y="28395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ED8F1A-6854-4E40-B097-F6BBBB07E725}"/>
                </a:ext>
              </a:extLst>
            </p:cNvPr>
            <p:cNvSpPr/>
            <p:nvPr/>
          </p:nvSpPr>
          <p:spPr bwMode="auto">
            <a:xfrm>
              <a:off x="4439458" y="34491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V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50AB21-5668-4342-AC3C-84236D6557AB}"/>
                </a:ext>
              </a:extLst>
            </p:cNvPr>
            <p:cNvSpPr/>
            <p:nvPr/>
          </p:nvSpPr>
          <p:spPr bwMode="auto">
            <a:xfrm>
              <a:off x="5125260" y="34491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20EF7-BDEC-4A99-9AD8-A727C830DE07}"/>
                </a:ext>
              </a:extLst>
            </p:cNvPr>
            <p:cNvSpPr/>
            <p:nvPr/>
          </p:nvSpPr>
          <p:spPr bwMode="auto">
            <a:xfrm>
              <a:off x="5811059" y="28395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23C5C67-94B5-4F57-A482-FD6D6FFCAE13}"/>
                </a:ext>
              </a:extLst>
            </p:cNvPr>
            <p:cNvSpPr/>
            <p:nvPr/>
          </p:nvSpPr>
          <p:spPr bwMode="auto">
            <a:xfrm>
              <a:off x="6496861" y="28395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19BAC9A-84A8-4312-A5E9-9B97C7F276D3}"/>
                </a:ext>
              </a:extLst>
            </p:cNvPr>
            <p:cNvSpPr/>
            <p:nvPr/>
          </p:nvSpPr>
          <p:spPr bwMode="auto">
            <a:xfrm>
              <a:off x="5811058" y="34491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E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484258C-2D90-4092-AD79-E17DB12B45B0}"/>
                </a:ext>
              </a:extLst>
            </p:cNvPr>
            <p:cNvSpPr/>
            <p:nvPr/>
          </p:nvSpPr>
          <p:spPr bwMode="auto">
            <a:xfrm>
              <a:off x="6496860" y="34491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B1DA625-5649-4579-991C-2C3A8F9FD89C}"/>
              </a:ext>
            </a:extLst>
          </p:cNvPr>
          <p:cNvGrpSpPr/>
          <p:nvPr/>
        </p:nvGrpSpPr>
        <p:grpSpPr>
          <a:xfrm>
            <a:off x="6626" y="1408043"/>
            <a:ext cx="3501862" cy="2362200"/>
            <a:chOff x="6626" y="1408043"/>
            <a:chExt cx="3501862" cy="2362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8FB4B6-7385-4FB5-8B84-B81ECE2BAAEA}"/>
                </a:ext>
              </a:extLst>
            </p:cNvPr>
            <p:cNvSpPr/>
            <p:nvPr/>
          </p:nvSpPr>
          <p:spPr bwMode="auto">
            <a:xfrm>
              <a:off x="765285" y="2246243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EDAFEF-B842-45E7-B198-0690F5F8F7AD}"/>
                </a:ext>
              </a:extLst>
            </p:cNvPr>
            <p:cNvSpPr/>
            <p:nvPr/>
          </p:nvSpPr>
          <p:spPr bwMode="auto">
            <a:xfrm>
              <a:off x="2136885" y="2246243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A8440F-4221-44DC-BD31-3FD0B45D3CF3}"/>
                </a:ext>
              </a:extLst>
            </p:cNvPr>
            <p:cNvSpPr/>
            <p:nvPr/>
          </p:nvSpPr>
          <p:spPr bwMode="auto">
            <a:xfrm>
              <a:off x="765285" y="1408043"/>
              <a:ext cx="2743201" cy="838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Mapping Table: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A8302D-F288-4077-9C8B-5CD6B2D4285A}"/>
                </a:ext>
              </a:extLst>
            </p:cNvPr>
            <p:cNvSpPr/>
            <p:nvPr/>
          </p:nvSpPr>
          <p:spPr bwMode="auto">
            <a:xfrm>
              <a:off x="765284" y="2779643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B6405D-5448-435B-9FF1-52B2EDB1BCE8}"/>
                </a:ext>
              </a:extLst>
            </p:cNvPr>
            <p:cNvSpPr/>
            <p:nvPr/>
          </p:nvSpPr>
          <p:spPr bwMode="auto">
            <a:xfrm>
              <a:off x="1451086" y="2779643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12AD9B-E6BD-4F7D-8281-AA1E9A8E53C2}"/>
                </a:ext>
              </a:extLst>
            </p:cNvPr>
            <p:cNvSpPr/>
            <p:nvPr/>
          </p:nvSpPr>
          <p:spPr bwMode="auto">
            <a:xfrm>
              <a:off x="765283" y="3389243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E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D9A875-3560-40B8-836B-E3B267E4B79E}"/>
                </a:ext>
              </a:extLst>
            </p:cNvPr>
            <p:cNvSpPr/>
            <p:nvPr/>
          </p:nvSpPr>
          <p:spPr bwMode="auto">
            <a:xfrm>
              <a:off x="1451085" y="3389243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C85683-5A3F-4A67-90B6-CE0FC7EE28A7}"/>
                </a:ext>
              </a:extLst>
            </p:cNvPr>
            <p:cNvSpPr/>
            <p:nvPr/>
          </p:nvSpPr>
          <p:spPr bwMode="auto">
            <a:xfrm>
              <a:off x="2136884" y="2779643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D866E5-186A-4948-8C39-6672923B5BBC}"/>
                </a:ext>
              </a:extLst>
            </p:cNvPr>
            <p:cNvSpPr/>
            <p:nvPr/>
          </p:nvSpPr>
          <p:spPr bwMode="auto">
            <a:xfrm>
              <a:off x="2822686" y="2779643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B00C91-2C29-49C2-A4A4-11B4B3385F92}"/>
                </a:ext>
              </a:extLst>
            </p:cNvPr>
            <p:cNvSpPr/>
            <p:nvPr/>
          </p:nvSpPr>
          <p:spPr bwMode="auto">
            <a:xfrm>
              <a:off x="2136883" y="3389243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E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2AC2FC-7FD5-41E0-956A-194359BF97FF}"/>
                </a:ext>
              </a:extLst>
            </p:cNvPr>
            <p:cNvSpPr/>
            <p:nvPr/>
          </p:nvSpPr>
          <p:spPr bwMode="auto">
            <a:xfrm>
              <a:off x="2822685" y="3389243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5B789B86-C321-4084-867D-906224D108E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26" y="2173800"/>
              <a:ext cx="907774" cy="751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 fontScale="92500" lnSpcReduction="10000"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kern="0" dirty="0"/>
                <a:t>Initial </a:t>
              </a:r>
            </a:p>
            <a:p>
              <a:pPr marL="0" indent="0">
                <a:buNone/>
              </a:pPr>
              <a:r>
                <a:rPr lang="en-US" kern="0" dirty="0"/>
                <a:t>State</a:t>
              </a:r>
            </a:p>
            <a:p>
              <a:pPr marL="0" indent="0">
                <a:buNone/>
              </a:pPr>
              <a:endParaRPr lang="en-US" kern="0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45BD040-4F73-4DF3-B413-A9351FD624B4}"/>
              </a:ext>
            </a:extLst>
          </p:cNvPr>
          <p:cNvGrpSpPr/>
          <p:nvPr/>
        </p:nvGrpSpPr>
        <p:grpSpPr>
          <a:xfrm>
            <a:off x="7618440" y="1426265"/>
            <a:ext cx="3354363" cy="2362200"/>
            <a:chOff x="7618440" y="1426265"/>
            <a:chExt cx="3354363" cy="2362200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690DB124-7E2E-48F1-A383-6B810398E632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7308559" y="2285887"/>
              <a:ext cx="1371601" cy="751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kern="0" dirty="0"/>
                <a:t>Write(a1)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61AA21-9603-44E4-AD48-89A5042ADAC8}"/>
                </a:ext>
              </a:extLst>
            </p:cNvPr>
            <p:cNvSpPr/>
            <p:nvPr/>
          </p:nvSpPr>
          <p:spPr bwMode="auto">
            <a:xfrm>
              <a:off x="8229600" y="2264465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78A99-7798-40DE-83EA-55BEDD80C9B6}"/>
                </a:ext>
              </a:extLst>
            </p:cNvPr>
            <p:cNvSpPr/>
            <p:nvPr/>
          </p:nvSpPr>
          <p:spPr bwMode="auto">
            <a:xfrm>
              <a:off x="9601200" y="2264465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31122BC-895D-440E-A8EE-0DE1DF56DCFB}"/>
                </a:ext>
              </a:extLst>
            </p:cNvPr>
            <p:cNvSpPr/>
            <p:nvPr/>
          </p:nvSpPr>
          <p:spPr bwMode="auto">
            <a:xfrm>
              <a:off x="8229600" y="1426265"/>
              <a:ext cx="2743201" cy="838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Mapping Table:</a:t>
              </a:r>
            </a:p>
            <a:p>
              <a:pPr algn="ctr"/>
              <a:r>
                <a:rPr lang="en-US" dirty="0">
                  <a:latin typeface="Gill Sans Light"/>
                </a:rPr>
                <a:t>a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0-&gt;0,0/a1-&gt;0,1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D9DC7B-A7DC-4B57-B0E4-EE26D2967A82}"/>
                </a:ext>
              </a:extLst>
            </p:cNvPr>
            <p:cNvSpPr/>
            <p:nvPr/>
          </p:nvSpPr>
          <p:spPr bwMode="auto">
            <a:xfrm>
              <a:off x="8229599" y="2797865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43F4D4D-2BA0-4C2B-8DFF-C71B71B74B1E}"/>
                </a:ext>
              </a:extLst>
            </p:cNvPr>
            <p:cNvSpPr/>
            <p:nvPr/>
          </p:nvSpPr>
          <p:spPr bwMode="auto">
            <a:xfrm>
              <a:off x="8915401" y="2797865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E5093CE-9198-488E-BBA9-4117743B9370}"/>
                </a:ext>
              </a:extLst>
            </p:cNvPr>
            <p:cNvSpPr/>
            <p:nvPr/>
          </p:nvSpPr>
          <p:spPr bwMode="auto">
            <a:xfrm>
              <a:off x="8229598" y="3407465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V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F4EB0D-2836-4F04-B38B-9D4E804F2EE5}"/>
                </a:ext>
              </a:extLst>
            </p:cNvPr>
            <p:cNvSpPr/>
            <p:nvPr/>
          </p:nvSpPr>
          <p:spPr bwMode="auto">
            <a:xfrm>
              <a:off x="8915400" y="3407465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V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3074BC-E4B2-4495-A44A-83E34FB845C7}"/>
                </a:ext>
              </a:extLst>
            </p:cNvPr>
            <p:cNvSpPr/>
            <p:nvPr/>
          </p:nvSpPr>
          <p:spPr bwMode="auto">
            <a:xfrm>
              <a:off x="9601199" y="2797865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527CB8A-244A-4751-BF47-C6CA483C9B56}"/>
                </a:ext>
              </a:extLst>
            </p:cNvPr>
            <p:cNvSpPr/>
            <p:nvPr/>
          </p:nvSpPr>
          <p:spPr bwMode="auto">
            <a:xfrm>
              <a:off x="10287001" y="2797865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4077CD5-394C-4C9B-A897-8565B7CC1389}"/>
                </a:ext>
              </a:extLst>
            </p:cNvPr>
            <p:cNvSpPr/>
            <p:nvPr/>
          </p:nvSpPr>
          <p:spPr bwMode="auto">
            <a:xfrm>
              <a:off x="9601198" y="3407465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E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B6235AB-B4B6-4DF3-A1D5-79E61B39E0E8}"/>
                </a:ext>
              </a:extLst>
            </p:cNvPr>
            <p:cNvSpPr/>
            <p:nvPr/>
          </p:nvSpPr>
          <p:spPr bwMode="auto">
            <a:xfrm>
              <a:off x="10287000" y="3407465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2044F3F-4E73-462A-8EB4-CD9C06AAD2A4}"/>
              </a:ext>
            </a:extLst>
          </p:cNvPr>
          <p:cNvGrpSpPr/>
          <p:nvPr/>
        </p:nvGrpSpPr>
        <p:grpSpPr>
          <a:xfrm>
            <a:off x="192378" y="4028216"/>
            <a:ext cx="3316110" cy="2362200"/>
            <a:chOff x="192378" y="4028216"/>
            <a:chExt cx="3316110" cy="2362200"/>
          </a:xfrm>
        </p:grpSpPr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8450BBE1-587F-4387-9D26-111DC917F526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-117503" y="4947696"/>
              <a:ext cx="1371601" cy="751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kern="0" dirty="0"/>
                <a:t>Write(a1)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874A497-07D7-401D-B074-FDE34B9F1BB2}"/>
                </a:ext>
              </a:extLst>
            </p:cNvPr>
            <p:cNvSpPr/>
            <p:nvPr/>
          </p:nvSpPr>
          <p:spPr bwMode="auto">
            <a:xfrm>
              <a:off x="765285" y="4866416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6E2EB7C-C1DF-4208-A37E-39483B6C1189}"/>
                </a:ext>
              </a:extLst>
            </p:cNvPr>
            <p:cNvSpPr/>
            <p:nvPr/>
          </p:nvSpPr>
          <p:spPr bwMode="auto">
            <a:xfrm>
              <a:off x="2136885" y="4866416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FCA6650-B66F-4052-8760-5266C32D14BA}"/>
                </a:ext>
              </a:extLst>
            </p:cNvPr>
            <p:cNvSpPr/>
            <p:nvPr/>
          </p:nvSpPr>
          <p:spPr bwMode="auto">
            <a:xfrm>
              <a:off x="765285" y="4028216"/>
              <a:ext cx="2743201" cy="838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Mapping Table:</a:t>
              </a:r>
            </a:p>
            <a:p>
              <a:pPr algn="ctr"/>
              <a:r>
                <a:rPr lang="en-US" dirty="0">
                  <a:latin typeface="Gill Sans Light"/>
                </a:rPr>
                <a:t>a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0-&gt;0,0/a1-&gt;1,0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14672B0-A820-4576-A8F0-D3091096AD13}"/>
                </a:ext>
              </a:extLst>
            </p:cNvPr>
            <p:cNvSpPr/>
            <p:nvPr/>
          </p:nvSpPr>
          <p:spPr bwMode="auto">
            <a:xfrm>
              <a:off x="765284" y="5399816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09435E5-7A90-4042-8FA7-B869A98930B8}"/>
                </a:ext>
              </a:extLst>
            </p:cNvPr>
            <p:cNvSpPr/>
            <p:nvPr/>
          </p:nvSpPr>
          <p:spPr bwMode="auto">
            <a:xfrm>
              <a:off x="1451086" y="5399816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a1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33B9D4F-CA7E-4CAA-9E59-907FEBDDB510}"/>
                </a:ext>
              </a:extLst>
            </p:cNvPr>
            <p:cNvSpPr/>
            <p:nvPr/>
          </p:nvSpPr>
          <p:spPr bwMode="auto">
            <a:xfrm>
              <a:off x="765283" y="6009416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V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148226E-F9F7-4CA6-8E11-647A9A502934}"/>
                </a:ext>
              </a:extLst>
            </p:cNvPr>
            <p:cNvSpPr/>
            <p:nvPr/>
          </p:nvSpPr>
          <p:spPr bwMode="auto">
            <a:xfrm>
              <a:off x="1451085" y="6009416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V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A04086B-4825-4797-ADE4-46325248A134}"/>
                </a:ext>
              </a:extLst>
            </p:cNvPr>
            <p:cNvSpPr/>
            <p:nvPr/>
          </p:nvSpPr>
          <p:spPr bwMode="auto">
            <a:xfrm>
              <a:off x="2136884" y="5399816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52DCE7E-0130-4EB2-AD20-A1EF57AE739A}"/>
                </a:ext>
              </a:extLst>
            </p:cNvPr>
            <p:cNvSpPr/>
            <p:nvPr/>
          </p:nvSpPr>
          <p:spPr bwMode="auto">
            <a:xfrm>
              <a:off x="2822686" y="5399816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0E1FBDA-CFED-41A6-8035-15A209C42A60}"/>
                </a:ext>
              </a:extLst>
            </p:cNvPr>
            <p:cNvSpPr/>
            <p:nvPr/>
          </p:nvSpPr>
          <p:spPr bwMode="auto">
            <a:xfrm>
              <a:off x="2136883" y="6009416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V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B376628-C1CC-4C26-8258-FCBBBCF9F757}"/>
                </a:ext>
              </a:extLst>
            </p:cNvPr>
            <p:cNvSpPr/>
            <p:nvPr/>
          </p:nvSpPr>
          <p:spPr bwMode="auto">
            <a:xfrm>
              <a:off x="2822685" y="6009416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E24CE7A-FB38-4018-96E0-349E12AD47FB}"/>
              </a:ext>
            </a:extLst>
          </p:cNvPr>
          <p:cNvGrpSpPr/>
          <p:nvPr/>
        </p:nvGrpSpPr>
        <p:grpSpPr>
          <a:xfrm>
            <a:off x="3866553" y="3982500"/>
            <a:ext cx="3316110" cy="2362200"/>
            <a:chOff x="3866553" y="3982500"/>
            <a:chExt cx="3316110" cy="2362200"/>
          </a:xfrm>
        </p:grpSpPr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79334008-5507-45A4-85C8-246424AA26C2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3556672" y="4901980"/>
              <a:ext cx="1371601" cy="751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kern="0" dirty="0"/>
                <a:t>Write(a1)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72FA5B6-E77E-4BCD-91CD-009552FE0E98}"/>
                </a:ext>
              </a:extLst>
            </p:cNvPr>
            <p:cNvSpPr/>
            <p:nvPr/>
          </p:nvSpPr>
          <p:spPr bwMode="auto">
            <a:xfrm>
              <a:off x="4439460" y="4820700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0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C1D395A-E7FC-40DD-A3D1-007D273A7D6B}"/>
                </a:ext>
              </a:extLst>
            </p:cNvPr>
            <p:cNvSpPr/>
            <p:nvPr/>
          </p:nvSpPr>
          <p:spPr bwMode="auto">
            <a:xfrm>
              <a:off x="5811060" y="4820700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C40B53F-167E-4389-A616-9137BEE2CC9D}"/>
                </a:ext>
              </a:extLst>
            </p:cNvPr>
            <p:cNvSpPr/>
            <p:nvPr/>
          </p:nvSpPr>
          <p:spPr bwMode="auto">
            <a:xfrm>
              <a:off x="4439460" y="3982500"/>
              <a:ext cx="2743201" cy="838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Mapping Table:</a:t>
              </a:r>
            </a:p>
            <a:p>
              <a:pPr algn="ctr"/>
              <a:r>
                <a:rPr lang="en-US" dirty="0">
                  <a:latin typeface="Gill Sans Light"/>
                </a:rPr>
                <a:t>a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0-&gt;1,1/a1-&gt;1,0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6FFB25D-DB0B-46C2-94F0-2A651F8C2604}"/>
                </a:ext>
              </a:extLst>
            </p:cNvPr>
            <p:cNvSpPr/>
            <p:nvPr/>
          </p:nvSpPr>
          <p:spPr bwMode="auto">
            <a:xfrm>
              <a:off x="4439459" y="53541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5A9F069-34A8-4A62-B2A9-98BE0D313C5D}"/>
                </a:ext>
              </a:extLst>
            </p:cNvPr>
            <p:cNvSpPr/>
            <p:nvPr/>
          </p:nvSpPr>
          <p:spPr bwMode="auto">
            <a:xfrm>
              <a:off x="5125261" y="53541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a1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FD8FB9-8764-4312-8190-05766343ECB4}"/>
                </a:ext>
              </a:extLst>
            </p:cNvPr>
            <p:cNvSpPr/>
            <p:nvPr/>
          </p:nvSpPr>
          <p:spPr bwMode="auto">
            <a:xfrm>
              <a:off x="4439458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V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7B7C312-D222-4AA3-8E27-66476F6674A8}"/>
                </a:ext>
              </a:extLst>
            </p:cNvPr>
            <p:cNvSpPr/>
            <p:nvPr/>
          </p:nvSpPr>
          <p:spPr bwMode="auto">
            <a:xfrm>
              <a:off x="5125260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V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A1B53CB-6B8E-43C1-B62B-794B32426F51}"/>
                </a:ext>
              </a:extLst>
            </p:cNvPr>
            <p:cNvSpPr/>
            <p:nvPr/>
          </p:nvSpPr>
          <p:spPr bwMode="auto">
            <a:xfrm>
              <a:off x="5811059" y="53541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68658EB-2DA4-41CD-B26D-56A33B1DCD9E}"/>
                </a:ext>
              </a:extLst>
            </p:cNvPr>
            <p:cNvSpPr/>
            <p:nvPr/>
          </p:nvSpPr>
          <p:spPr bwMode="auto">
            <a:xfrm>
              <a:off x="6496861" y="53541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F7AAF1B-39A9-435F-9B8D-1ECD6FB40EE6}"/>
                </a:ext>
              </a:extLst>
            </p:cNvPr>
            <p:cNvSpPr/>
            <p:nvPr/>
          </p:nvSpPr>
          <p:spPr bwMode="auto">
            <a:xfrm>
              <a:off x="5811058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V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975FC5F-B81F-480C-846C-BF59E8FD7127}"/>
                </a:ext>
              </a:extLst>
            </p:cNvPr>
            <p:cNvSpPr/>
            <p:nvPr/>
          </p:nvSpPr>
          <p:spPr bwMode="auto">
            <a:xfrm>
              <a:off x="6496860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V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A9A5C9D-5386-4B32-9AED-E629DCBBDB5E}"/>
              </a:ext>
            </a:extLst>
          </p:cNvPr>
          <p:cNvGrpSpPr/>
          <p:nvPr/>
        </p:nvGrpSpPr>
        <p:grpSpPr>
          <a:xfrm>
            <a:off x="7360985" y="3982500"/>
            <a:ext cx="3586800" cy="2362200"/>
            <a:chOff x="7360985" y="3982500"/>
            <a:chExt cx="3586800" cy="2362200"/>
          </a:xfrm>
        </p:grpSpPr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367407B6-5617-4ADC-B4C0-269AAF788E10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7051104" y="4901980"/>
              <a:ext cx="1371601" cy="751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kern="0" dirty="0"/>
                <a:t>Garbage Collect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B0396FB-0643-404B-9C01-8AF3DC022931}"/>
                </a:ext>
              </a:extLst>
            </p:cNvPr>
            <p:cNvSpPr/>
            <p:nvPr/>
          </p:nvSpPr>
          <p:spPr bwMode="auto">
            <a:xfrm>
              <a:off x="8204582" y="4820700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0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2362A09-1C2B-4261-AF7C-033ADE2B3B55}"/>
                </a:ext>
              </a:extLst>
            </p:cNvPr>
            <p:cNvSpPr/>
            <p:nvPr/>
          </p:nvSpPr>
          <p:spPr bwMode="auto">
            <a:xfrm>
              <a:off x="9576182" y="4820700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EDBC207-11ED-4E03-96FF-0D40FCB25A1B}"/>
                </a:ext>
              </a:extLst>
            </p:cNvPr>
            <p:cNvSpPr/>
            <p:nvPr/>
          </p:nvSpPr>
          <p:spPr bwMode="auto">
            <a:xfrm>
              <a:off x="8204582" y="3982500"/>
              <a:ext cx="2743201" cy="838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Mapping Table:</a:t>
              </a:r>
            </a:p>
            <a:p>
              <a:pPr algn="ctr"/>
              <a:r>
                <a:rPr lang="en-US" dirty="0">
                  <a:latin typeface="Gill Sans Light"/>
                </a:rPr>
                <a:t>a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0-&gt;1,1/a1-&gt;1,0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2154AFE-14E2-4AFC-925B-26C6BE906DE3}"/>
                </a:ext>
              </a:extLst>
            </p:cNvPr>
            <p:cNvSpPr/>
            <p:nvPr/>
          </p:nvSpPr>
          <p:spPr bwMode="auto">
            <a:xfrm>
              <a:off x="8204581" y="5360727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7A0EF3-0A4B-4CBB-8679-D3A73917F5AB}"/>
                </a:ext>
              </a:extLst>
            </p:cNvPr>
            <p:cNvSpPr/>
            <p:nvPr/>
          </p:nvSpPr>
          <p:spPr bwMode="auto">
            <a:xfrm>
              <a:off x="8890383" y="53541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EF6CBD8-7EDF-4BCB-9B3A-E4FE53A3D09B}"/>
                </a:ext>
              </a:extLst>
            </p:cNvPr>
            <p:cNvSpPr/>
            <p:nvPr/>
          </p:nvSpPr>
          <p:spPr bwMode="auto">
            <a:xfrm>
              <a:off x="8204580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C46EDFC-E470-4054-AA00-CE7EE9CAAA87}"/>
                </a:ext>
              </a:extLst>
            </p:cNvPr>
            <p:cNvSpPr/>
            <p:nvPr/>
          </p:nvSpPr>
          <p:spPr bwMode="auto">
            <a:xfrm>
              <a:off x="8890382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793359F-FB7D-4D70-8E24-87F86914E651}"/>
                </a:ext>
              </a:extLst>
            </p:cNvPr>
            <p:cNvSpPr/>
            <p:nvPr/>
          </p:nvSpPr>
          <p:spPr bwMode="auto">
            <a:xfrm>
              <a:off x="9576181" y="53541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BB7CB83-A5B3-4DB2-83BB-1504AD81BD38}"/>
                </a:ext>
              </a:extLst>
            </p:cNvPr>
            <p:cNvSpPr/>
            <p:nvPr/>
          </p:nvSpPr>
          <p:spPr bwMode="auto">
            <a:xfrm>
              <a:off x="10261983" y="53541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E6C6FAA-5254-444B-AF66-8D2EED0CA23F}"/>
                </a:ext>
              </a:extLst>
            </p:cNvPr>
            <p:cNvSpPr/>
            <p:nvPr/>
          </p:nvSpPr>
          <p:spPr bwMode="auto">
            <a:xfrm>
              <a:off x="9576180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V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D8AA14A-DA0E-4DAE-B4ED-0A7EECD1EC07}"/>
                </a:ext>
              </a:extLst>
            </p:cNvPr>
            <p:cNvSpPr/>
            <p:nvPr/>
          </p:nvSpPr>
          <p:spPr bwMode="auto">
            <a:xfrm>
              <a:off x="10261982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V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86713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1117-A878-41E8-B117-638FCF7F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“Current” (large) 3.5in SSDs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FD03-0792-4128-93C8-035194688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19312"/>
            <a:ext cx="8153400" cy="5459507"/>
          </a:xfrm>
        </p:spPr>
        <p:txBody>
          <a:bodyPr>
            <a:normAutofit/>
          </a:bodyPr>
          <a:lstStyle/>
          <a:p>
            <a:r>
              <a:rPr lang="en-US" dirty="0"/>
              <a:t>Seagate </a:t>
            </a:r>
            <a:r>
              <a:rPr lang="en-US" dirty="0" err="1"/>
              <a:t>Exos</a:t>
            </a:r>
            <a:r>
              <a:rPr lang="en-US" dirty="0"/>
              <a:t> SSD: 15.36TB (2017)</a:t>
            </a:r>
          </a:p>
          <a:p>
            <a:pPr lvl="1"/>
            <a:r>
              <a:rPr lang="en-US" dirty="0"/>
              <a:t>Seq reads 860MB/s</a:t>
            </a:r>
          </a:p>
          <a:p>
            <a:pPr lvl="1"/>
            <a:r>
              <a:rPr lang="en-US" dirty="0" err="1"/>
              <a:t>Seq</a:t>
            </a:r>
            <a:r>
              <a:rPr lang="en-US" dirty="0"/>
              <a:t> writes 920MB/s</a:t>
            </a:r>
          </a:p>
          <a:p>
            <a:pPr lvl="1"/>
            <a:r>
              <a:rPr lang="en-US" dirty="0"/>
              <a:t>Price (Amazon): $5495 ($0.36/GB)</a:t>
            </a:r>
          </a:p>
          <a:p>
            <a:pPr lvl="1"/>
            <a:endParaRPr lang="en-US" dirty="0"/>
          </a:p>
          <a:p>
            <a:r>
              <a:rPr lang="en-US" dirty="0"/>
              <a:t>Nimbus SSD: 100TB (2019) </a:t>
            </a:r>
          </a:p>
          <a:p>
            <a:pPr lvl="1"/>
            <a:r>
              <a:rPr lang="en-US" dirty="0"/>
              <a:t>Seq reads/writes: 500MB/s</a:t>
            </a:r>
          </a:p>
          <a:p>
            <a:pPr lvl="1"/>
            <a:r>
              <a:rPr lang="en-US" dirty="0"/>
              <a:t>Random Read Ops (IOPS): 100K</a:t>
            </a:r>
          </a:p>
          <a:p>
            <a:pPr lvl="1"/>
            <a:r>
              <a:rPr lang="en-US" i="1" dirty="0"/>
              <a:t>Unlimited writes for 5 years!</a:t>
            </a:r>
          </a:p>
          <a:p>
            <a:pPr lvl="1"/>
            <a:r>
              <a:rPr lang="en-US" dirty="0"/>
              <a:t>Price: ~ $40K? ($0.4/GB)</a:t>
            </a:r>
          </a:p>
          <a:p>
            <a:pPr lvl="2"/>
            <a:r>
              <a:rPr lang="en-US" dirty="0"/>
              <a:t>However, 50TB drive costs $12500 ($0.25/GB)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5A741-1D30-4B64-9054-15FE145936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9904" y="3482310"/>
            <a:ext cx="2133600" cy="3245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F3114-BB7B-4B47-AD9A-9B9B870A6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04" y="733192"/>
            <a:ext cx="2848208" cy="28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9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3C2828-4027-497E-891D-C50ACEA6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HDD vs. SSD Comparison</a:t>
            </a:r>
          </a:p>
        </p:txBody>
      </p:sp>
      <p:pic>
        <p:nvPicPr>
          <p:cNvPr id="10" name="Picture 9" descr="vps-ssd-vs-hdd.jpg">
            <a:extLst>
              <a:ext uri="{FF2B5EF4-FFF2-40B4-BE49-F238E27FC236}">
                <a16:creationId xmlns:a16="http://schemas.microsoft.com/office/drawing/2014/main" id="{197BEDC0-2695-4DB3-B0E9-8F240FFDAE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3733800" cy="5588043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C65D21C-E340-4DBD-81CA-D36B95CD7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509120"/>
              </p:ext>
            </p:extLst>
          </p:nvPr>
        </p:nvGraphicFramePr>
        <p:xfrm>
          <a:off x="5029200" y="2438400"/>
          <a:ext cx="7010400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58873886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18888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HDD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SDD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211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Require seek + 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No seeks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85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Not parallel (one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Parallel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85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Brittle (moving parts)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No moving parts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16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Random reads take 10s milliseconds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Random reads take 10s microseconds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6338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Slow (Mechanical)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Wears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96883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Cheap/large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Expensive/smaller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860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64276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7671-5B1A-4934-9405-5DA09638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Overall Performance for I/O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DD45-44B2-4975-8869-8AFCE7BC5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61" y="1387475"/>
            <a:ext cx="652766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Performance of I/O subsystem</a:t>
            </a:r>
            <a:endParaRPr lang="en-US" b="1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Metrics: Response Time, 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Contributing factors to latency: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Software paths (can be loosely modeled by a queue)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Hardware controller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I/O device service time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Queuing behavior: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Can lead to big increases of latency as utilization increases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Solutions?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MS PGothic" charset="0"/>
            </a:endParaRPr>
          </a:p>
          <a:p>
            <a:endParaRPr lang="en-US" dirty="0"/>
          </a:p>
        </p:txBody>
      </p:sp>
      <p:grpSp>
        <p:nvGrpSpPr>
          <p:cNvPr id="34" name="Group 44">
            <a:extLst>
              <a:ext uri="{FF2B5EF4-FFF2-40B4-BE49-F238E27FC236}">
                <a16:creationId xmlns:a16="http://schemas.microsoft.com/office/drawing/2014/main" id="{6984D624-696A-4F00-9BA1-09A140334C9E}"/>
              </a:ext>
            </a:extLst>
          </p:cNvPr>
          <p:cNvGrpSpPr>
            <a:grpSpLocks/>
          </p:cNvGrpSpPr>
          <p:nvPr/>
        </p:nvGrpSpPr>
        <p:grpSpPr bwMode="auto">
          <a:xfrm>
            <a:off x="6361043" y="990600"/>
            <a:ext cx="6096000" cy="1844676"/>
            <a:chOff x="0" y="624"/>
            <a:chExt cx="3840" cy="1162"/>
          </a:xfrm>
        </p:grpSpPr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839D0CDE-12A1-46CF-BA28-BE6A58112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5A382E9D-C8A5-4148-8A41-64C04751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37" name="AutoShape 33">
              <a:extLst>
                <a:ext uri="{FF2B5EF4-FFF2-40B4-BE49-F238E27FC236}">
                  <a16:creationId xmlns:a16="http://schemas.microsoft.com/office/drawing/2014/main" id="{57C4538D-7D18-49A6-BA3D-734D73AE4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EFD26251-823C-405A-829D-3F7D02577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B00F6184-56A7-4B84-ABE3-F4BFB2B99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Line 24">
              <a:extLst>
                <a:ext uri="{FF2B5EF4-FFF2-40B4-BE49-F238E27FC236}">
                  <a16:creationId xmlns:a16="http://schemas.microsoft.com/office/drawing/2014/main" id="{F4201638-B4CB-4C4F-8064-D3733D2DD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Line 25">
              <a:extLst>
                <a:ext uri="{FF2B5EF4-FFF2-40B4-BE49-F238E27FC236}">
                  <a16:creationId xmlns:a16="http://schemas.microsoft.com/office/drawing/2014/main" id="{D17AF760-4F1E-4E2C-AD73-22631AA3B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26">
              <a:extLst>
                <a:ext uri="{FF2B5EF4-FFF2-40B4-BE49-F238E27FC236}">
                  <a16:creationId xmlns:a16="http://schemas.microsoft.com/office/drawing/2014/main" id="{22E08406-4280-4394-8C5F-259361546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5905CC0C-82B6-45C6-BCF0-2D4202ABD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44" name="Line 30">
              <a:extLst>
                <a:ext uri="{FF2B5EF4-FFF2-40B4-BE49-F238E27FC236}">
                  <a16:creationId xmlns:a16="http://schemas.microsoft.com/office/drawing/2014/main" id="{3B0AFCB7-68BF-47F3-904E-425D6F915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31">
              <a:extLst>
                <a:ext uri="{FF2B5EF4-FFF2-40B4-BE49-F238E27FC236}">
                  <a16:creationId xmlns:a16="http://schemas.microsoft.com/office/drawing/2014/main" id="{EC01275F-372E-4532-A65C-6BA8B50DD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46" name="Line 32">
              <a:extLst>
                <a:ext uri="{FF2B5EF4-FFF2-40B4-BE49-F238E27FC236}">
                  <a16:creationId xmlns:a16="http://schemas.microsoft.com/office/drawing/2014/main" id="{84C60557-1D66-49C6-B946-03230CA7F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F043FA3-DA66-4AB5-B57D-2E32610DADBC}"/>
              </a:ext>
            </a:extLst>
          </p:cNvPr>
          <p:cNvGrpSpPr>
            <a:grpSpLocks/>
          </p:cNvGrpSpPr>
          <p:nvPr/>
        </p:nvGrpSpPr>
        <p:grpSpPr bwMode="auto">
          <a:xfrm>
            <a:off x="7177019" y="3090863"/>
            <a:ext cx="3554413" cy="3078163"/>
            <a:chOff x="5413376" y="685800"/>
            <a:chExt cx="3554413" cy="3078163"/>
          </a:xfrm>
        </p:grpSpPr>
        <p:grpSp>
          <p:nvGrpSpPr>
            <p:cNvPr id="48" name="Group 53">
              <a:extLst>
                <a:ext uri="{FF2B5EF4-FFF2-40B4-BE49-F238E27FC236}">
                  <a16:creationId xmlns:a16="http://schemas.microsoft.com/office/drawing/2014/main" id="{6B8EE744-EE03-47A2-83BE-954C6804C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50" name="Rectangle 4">
                <a:extLst>
                  <a:ext uri="{FF2B5EF4-FFF2-40B4-BE49-F238E27FC236}">
                    <a16:creationId xmlns:a16="http://schemas.microsoft.com/office/drawing/2014/main" id="{8B0B58E4-7546-447E-A268-DAD482540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1" name="Rectangle 5">
                <a:extLst>
                  <a:ext uri="{FF2B5EF4-FFF2-40B4-BE49-F238E27FC236}">
                    <a16:creationId xmlns:a16="http://schemas.microsoft.com/office/drawing/2014/main" id="{B29A7F82-E4F6-4AA9-933B-0B45A82D1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52" name="Line 6">
                <a:extLst>
                  <a:ext uri="{FF2B5EF4-FFF2-40B4-BE49-F238E27FC236}">
                    <a16:creationId xmlns:a16="http://schemas.microsoft.com/office/drawing/2014/main" id="{CA20F0CA-7608-4DF7-913B-BCD7DF9F6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Line 7">
                <a:extLst>
                  <a:ext uri="{FF2B5EF4-FFF2-40B4-BE49-F238E27FC236}">
                    <a16:creationId xmlns:a16="http://schemas.microsoft.com/office/drawing/2014/main" id="{7570CFCF-E24C-411E-92F0-BA20A3520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Rectangle 8">
                <a:extLst>
                  <a:ext uri="{FF2B5EF4-FFF2-40B4-BE49-F238E27FC236}">
                    <a16:creationId xmlns:a16="http://schemas.microsoft.com/office/drawing/2014/main" id="{F4BEFBEF-B0F2-4AB6-8FD8-E4BDCE2E4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55" name="Rectangle 9">
                <a:extLst>
                  <a:ext uri="{FF2B5EF4-FFF2-40B4-BE49-F238E27FC236}">
                    <a16:creationId xmlns:a16="http://schemas.microsoft.com/office/drawing/2014/main" id="{99D6A9D1-E8FD-4B9E-8682-AD444DC96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                   (% total BW)</a:t>
                </a:r>
              </a:p>
            </p:txBody>
          </p:sp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4C891FA9-E90A-421F-9112-0FBDAB28E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57" name="Rectangle 11">
                <a:extLst>
                  <a:ext uri="{FF2B5EF4-FFF2-40B4-BE49-F238E27FC236}">
                    <a16:creationId xmlns:a16="http://schemas.microsoft.com/office/drawing/2014/main" id="{30E5C9E3-46BD-4F6F-99E6-59ACCA596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58" name="Rectangle 12">
                <a:extLst>
                  <a:ext uri="{FF2B5EF4-FFF2-40B4-BE49-F238E27FC236}">
                    <a16:creationId xmlns:a16="http://schemas.microsoft.com/office/drawing/2014/main" id="{59A60098-3185-463D-A215-8CC240FCD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59" name="Rectangle 13">
                <a:extLst>
                  <a:ext uri="{FF2B5EF4-FFF2-40B4-BE49-F238E27FC236}">
                    <a16:creationId xmlns:a16="http://schemas.microsoft.com/office/drawing/2014/main" id="{51DDE94D-9DFA-49A6-BC10-72CC376DC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60" name="Rectangle 14">
                <a:extLst>
                  <a:ext uri="{FF2B5EF4-FFF2-40B4-BE49-F238E27FC236}">
                    <a16:creationId xmlns:a16="http://schemas.microsoft.com/office/drawing/2014/main" id="{17579585-BCED-46EE-AFBE-5A1ECC8E5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49" name="Ink 4">
              <a:extLst>
                <a:ext uri="{FF2B5EF4-FFF2-40B4-BE49-F238E27FC236}">
                  <a16:creationId xmlns:a16="http://schemas.microsoft.com/office/drawing/2014/main" id="{97A63007-F5BE-47EA-9D2D-A4D0EFBCBA83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65269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BBAF-03D7-4E7A-B2E8-B8C615E4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Light"/>
              </a:rPr>
              <a:t>Sequential Server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1C799-1475-46BB-86CE-A2B42904B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78608"/>
                <a:ext cx="10515600" cy="3029572"/>
              </a:xfrm>
            </p:spPr>
            <p:txBody>
              <a:bodyPr/>
              <a:lstStyle/>
              <a:p>
                <a:r>
                  <a:rPr lang="en-US" dirty="0">
                    <a:latin typeface="Gill Sans Light"/>
                  </a:rPr>
                  <a:t>Single sequential “server” that can complete a task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Gill Sans Light"/>
                  </a:rPr>
                  <a:t> operates at </a:t>
                </a:r>
                <a:br>
                  <a:rPr lang="en-US" dirty="0">
                    <a:latin typeface="Gill Sans Light"/>
                  </a:rPr>
                </a:br>
                <a:r>
                  <a:rPr lang="en-US" dirty="0">
                    <a:latin typeface="Gill Sans Light"/>
                  </a:rPr>
                  <a:t>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(on average, in steady state, …)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ms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1C799-1475-46BB-86CE-A2B42904B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78608"/>
                <a:ext cx="10515600" cy="3029572"/>
              </a:xfrm>
              <a:blipFill>
                <a:blip r:embed="rId3"/>
                <a:stretch>
                  <a:fillRect l="-1101" t="-3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B58F389-75C0-B44A-96B7-E0A002FF68E5}"/>
              </a:ext>
            </a:extLst>
          </p:cNvPr>
          <p:cNvGrpSpPr/>
          <p:nvPr/>
        </p:nvGrpSpPr>
        <p:grpSpPr>
          <a:xfrm>
            <a:off x="1343054" y="1447800"/>
            <a:ext cx="1296649" cy="514888"/>
            <a:chOff x="1334125" y="1654340"/>
            <a:chExt cx="1296649" cy="51488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DA8271-B2C1-0B41-8707-F75C51B5D9BE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494E2B31-CAC1-084E-81D9-FF775041FBEF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A6D2E6-880C-674B-936F-EA5FEAB306AE}"/>
              </a:ext>
            </a:extLst>
          </p:cNvPr>
          <p:cNvGrpSpPr/>
          <p:nvPr/>
        </p:nvGrpSpPr>
        <p:grpSpPr>
          <a:xfrm>
            <a:off x="2699664" y="1447800"/>
            <a:ext cx="1296649" cy="514888"/>
            <a:chOff x="1334125" y="1654340"/>
            <a:chExt cx="1296649" cy="51488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481544-F917-BF43-917B-AFEFE79749A3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956A8E19-453D-C442-8B21-CB6C982681AE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7D9EFE-D8C4-A44F-ADB1-32B81BB68807}"/>
              </a:ext>
            </a:extLst>
          </p:cNvPr>
          <p:cNvGrpSpPr/>
          <p:nvPr/>
        </p:nvGrpSpPr>
        <p:grpSpPr>
          <a:xfrm>
            <a:off x="4056274" y="1447800"/>
            <a:ext cx="1296649" cy="514888"/>
            <a:chOff x="1334125" y="1654340"/>
            <a:chExt cx="1296649" cy="51488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F57A26-C26F-EB4B-B0AF-03A8227B7BC7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2E9A5907-9008-7B43-80D8-F067CDB03321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2DBBE4-9622-A149-8B18-E1558C15EF64}"/>
              </a:ext>
            </a:extLst>
          </p:cNvPr>
          <p:cNvGrpSpPr/>
          <p:nvPr/>
        </p:nvGrpSpPr>
        <p:grpSpPr>
          <a:xfrm>
            <a:off x="8435628" y="1447800"/>
            <a:ext cx="1296649" cy="514888"/>
            <a:chOff x="1334125" y="1654340"/>
            <a:chExt cx="1296649" cy="51488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BE2895-ACE4-374C-AC51-B04D82E8605C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18FA2F4B-C1E5-E04B-80B4-1B865D28B455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sp>
        <p:nvSpPr>
          <p:cNvPr id="26" name="TextBox 17">
            <a:extLst>
              <a:ext uri="{FF2B5EF4-FFF2-40B4-BE49-F238E27FC236}">
                <a16:creationId xmlns:a16="http://schemas.microsoft.com/office/drawing/2014/main" id="{2CD3FB81-7599-6A4A-8FC2-679F7B4EF5D0}"/>
              </a:ext>
            </a:extLst>
          </p:cNvPr>
          <p:cNvSpPr txBox="1"/>
          <p:nvPr/>
        </p:nvSpPr>
        <p:spPr>
          <a:xfrm>
            <a:off x="7093908" y="1540241"/>
            <a:ext cx="96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Gill Sans Light"/>
              </a:rPr>
              <a:t>…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91FBE6-DE8E-914E-9FDA-9142F088AFCF}"/>
              </a:ext>
            </a:extLst>
          </p:cNvPr>
          <p:cNvCxnSpPr>
            <a:cxnSpLocks/>
          </p:cNvCxnSpPr>
          <p:nvPr/>
        </p:nvCxnSpPr>
        <p:spPr>
          <a:xfrm>
            <a:off x="1133061" y="2169401"/>
            <a:ext cx="92566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>
            <a:extLst>
              <a:ext uri="{FF2B5EF4-FFF2-40B4-BE49-F238E27FC236}">
                <a16:creationId xmlns:a16="http://schemas.microsoft.com/office/drawing/2014/main" id="{B9BB5881-E2F4-634B-A0D2-8612FB431B93}"/>
              </a:ext>
            </a:extLst>
          </p:cNvPr>
          <p:cNvSpPr txBox="1"/>
          <p:nvPr/>
        </p:nvSpPr>
        <p:spPr>
          <a:xfrm>
            <a:off x="10480150" y="19385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ill Sans Light"/>
              </a:rPr>
              <a:t>time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7AB4C2-3E13-4B58-A7E4-0C9EA0634A3F}"/>
              </a:ext>
            </a:extLst>
          </p:cNvPr>
          <p:cNvGrpSpPr/>
          <p:nvPr/>
        </p:nvGrpSpPr>
        <p:grpSpPr>
          <a:xfrm>
            <a:off x="5416235" y="1447800"/>
            <a:ext cx="1296649" cy="514888"/>
            <a:chOff x="1334125" y="1654340"/>
            <a:chExt cx="1296649" cy="51488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91A6D6-1FE6-48C7-B88C-794356077846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0658795B-B01A-491C-B53D-DCFD910953A0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564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0C6B-79FD-4771-861F-89E61353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Light"/>
              </a:rPr>
              <a:t>Single Pipelined 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E8A82-A9D7-43BA-94BB-4005CEF03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21928"/>
                <a:ext cx="10515600" cy="1995902"/>
              </a:xfrm>
            </p:spPr>
            <p:txBody>
              <a:bodyPr/>
              <a:lstStyle/>
              <a:p>
                <a:r>
                  <a:rPr lang="en-US" dirty="0">
                    <a:latin typeface="Gill Sans Light"/>
                  </a:rPr>
                  <a:t>Single pipelined server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Gill Sans Light"/>
                  </a:rPr>
                  <a:t> stages for tasks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Gill Sans Light"/>
                  </a:rPr>
                  <a:t> (i.e., time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per stage) delivers at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ms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E8A82-A9D7-43BA-94BB-4005CEF03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21928"/>
                <a:ext cx="10515600" cy="1995902"/>
              </a:xfrm>
              <a:blipFill>
                <a:blip r:embed="rId3"/>
                <a:stretch>
                  <a:fillRect l="-1101" t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FDA8271-B2C1-0B41-8707-F75C51B5D9BE}"/>
              </a:ext>
            </a:extLst>
          </p:cNvPr>
          <p:cNvSpPr/>
          <p:nvPr/>
        </p:nvSpPr>
        <p:spPr>
          <a:xfrm>
            <a:off x="2604031" y="1558713"/>
            <a:ext cx="365933" cy="154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94E2B31-CAC1-084E-81D9-FF775041FBEF}"/>
              </a:ext>
            </a:extLst>
          </p:cNvPr>
          <p:cNvSpPr txBox="1"/>
          <p:nvPr/>
        </p:nvSpPr>
        <p:spPr>
          <a:xfrm>
            <a:off x="3009892" y="1143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Gill Sans Light"/>
              </a:rPr>
              <a:t>L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2CD3FB81-7599-6A4A-8FC2-679F7B4EF5D0}"/>
              </a:ext>
            </a:extLst>
          </p:cNvPr>
          <p:cNvSpPr txBox="1"/>
          <p:nvPr/>
        </p:nvSpPr>
        <p:spPr>
          <a:xfrm>
            <a:off x="5235908" y="2857927"/>
            <a:ext cx="177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0" dirty="0">
                <a:latin typeface="Gill Sans Light"/>
              </a:rPr>
              <a:t>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91FBE6-DE8E-914E-9FDA-9142F088AFCF}"/>
              </a:ext>
            </a:extLst>
          </p:cNvPr>
          <p:cNvCxnSpPr>
            <a:cxnSpLocks/>
          </p:cNvCxnSpPr>
          <p:nvPr/>
        </p:nvCxnSpPr>
        <p:spPr>
          <a:xfrm>
            <a:off x="2670313" y="3598657"/>
            <a:ext cx="6911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4FAC4-ED51-3040-AC1B-783A0AE2BFF7}"/>
              </a:ext>
            </a:extLst>
          </p:cNvPr>
          <p:cNvSpPr/>
          <p:nvPr/>
        </p:nvSpPr>
        <p:spPr>
          <a:xfrm>
            <a:off x="2971293" y="1558713"/>
            <a:ext cx="365933" cy="1542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AE4A2-AEBA-F845-9141-3A1D17531C1F}"/>
              </a:ext>
            </a:extLst>
          </p:cNvPr>
          <p:cNvSpPr/>
          <p:nvPr/>
        </p:nvSpPr>
        <p:spPr>
          <a:xfrm>
            <a:off x="3317391" y="1558712"/>
            <a:ext cx="365933" cy="1542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DA996F-7912-3549-A061-71A03C9BCA89}"/>
              </a:ext>
            </a:extLst>
          </p:cNvPr>
          <p:cNvGrpSpPr/>
          <p:nvPr/>
        </p:nvGrpSpPr>
        <p:grpSpPr>
          <a:xfrm>
            <a:off x="4883192" y="1149626"/>
            <a:ext cx="1109273" cy="990580"/>
            <a:chOff x="3457215" y="1250439"/>
            <a:chExt cx="1109273" cy="99058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4EAC4A4-C056-1D4C-8D46-99E028865F57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52" name="TextBox 22">
              <a:extLst>
                <a:ext uri="{FF2B5EF4-FFF2-40B4-BE49-F238E27FC236}">
                  <a16:creationId xmlns:a16="http://schemas.microsoft.com/office/drawing/2014/main" id="{C65E4827-53EB-C34D-9924-5CB24EB0DF6C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37F3707-EDA3-D146-8FFE-6C11E150EB0E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D868CE-7389-9246-B699-583BE66941C7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1855E0-1BA8-AF48-A2BD-5F82C7A9258D}"/>
              </a:ext>
            </a:extLst>
          </p:cNvPr>
          <p:cNvGrpSpPr/>
          <p:nvPr/>
        </p:nvGrpSpPr>
        <p:grpSpPr>
          <a:xfrm>
            <a:off x="2974075" y="2457583"/>
            <a:ext cx="1109273" cy="997206"/>
            <a:chOff x="3457215" y="1243813"/>
            <a:chExt cx="1109273" cy="9972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7D8A57-D90E-164A-BC33-EA4E8EEF1A4B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8" name="TextBox 27">
              <a:extLst>
                <a:ext uri="{FF2B5EF4-FFF2-40B4-BE49-F238E27FC236}">
                  <a16:creationId xmlns:a16="http://schemas.microsoft.com/office/drawing/2014/main" id="{4395DA73-C5CF-DA44-839C-59E7EFB00854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C8553DF-AAA3-EE4F-8D64-9E42CCFC1828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B75D958-C2A9-0A42-94BF-B56DC7753508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EA772F-67D5-CC41-8FD8-8C6ED581A608}"/>
              </a:ext>
            </a:extLst>
          </p:cNvPr>
          <p:cNvGrpSpPr/>
          <p:nvPr/>
        </p:nvGrpSpPr>
        <p:grpSpPr>
          <a:xfrm>
            <a:off x="3361391" y="2457583"/>
            <a:ext cx="1109273" cy="997206"/>
            <a:chOff x="3457215" y="1243813"/>
            <a:chExt cx="1109273" cy="99720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71CB06-AB05-EC4F-AD4D-B56D04CA0B02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4" name="TextBox 32">
              <a:extLst>
                <a:ext uri="{FF2B5EF4-FFF2-40B4-BE49-F238E27FC236}">
                  <a16:creationId xmlns:a16="http://schemas.microsoft.com/office/drawing/2014/main" id="{2C91F1C3-0779-9444-B3BC-40233568D564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60C3E2-BBE5-5D4A-B5D3-275E523B2A4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C1F4CCE-09C3-EC4E-82EB-9C454251FBFD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F4A6B2-8CC0-774A-B23E-1D4FA3D9681E}"/>
              </a:ext>
            </a:extLst>
          </p:cNvPr>
          <p:cNvGrpSpPr/>
          <p:nvPr/>
        </p:nvGrpSpPr>
        <p:grpSpPr>
          <a:xfrm>
            <a:off x="3752895" y="2464209"/>
            <a:ext cx="1109273" cy="990580"/>
            <a:chOff x="3457215" y="1250439"/>
            <a:chExt cx="1109273" cy="99058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04ABD8E-ACAB-6943-886A-723399855AEC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0" name="TextBox 37">
              <a:extLst>
                <a:ext uri="{FF2B5EF4-FFF2-40B4-BE49-F238E27FC236}">
                  <a16:creationId xmlns:a16="http://schemas.microsoft.com/office/drawing/2014/main" id="{EEFE3519-254E-EF42-B217-16CBFE6BF3E2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664F624-3BC7-514D-9B46-B9B07AB8B870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CC98CF6-05CF-BA42-BD0A-6DBA408382F0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E6878-EE73-CF41-A7A8-1857844BB343}"/>
              </a:ext>
            </a:extLst>
          </p:cNvPr>
          <p:cNvGrpSpPr/>
          <p:nvPr/>
        </p:nvGrpSpPr>
        <p:grpSpPr>
          <a:xfrm>
            <a:off x="4140211" y="2464209"/>
            <a:ext cx="1109273" cy="990580"/>
            <a:chOff x="3457215" y="1250439"/>
            <a:chExt cx="1109273" cy="9905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0D7478-5FFC-DF46-92A3-22E08D161184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6" name="TextBox 42">
              <a:extLst>
                <a:ext uri="{FF2B5EF4-FFF2-40B4-BE49-F238E27FC236}">
                  <a16:creationId xmlns:a16="http://schemas.microsoft.com/office/drawing/2014/main" id="{5717E7EF-FB29-8D41-B7C2-234DD7970D8C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AFB62D5-757A-1C49-B9B5-D1EB1EAFBC2D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1A9BE7-53F8-E341-8CCB-0707FA75DA5D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A5C79C-DF75-7F4B-A579-BFF5FDE71A41}"/>
              </a:ext>
            </a:extLst>
          </p:cNvPr>
          <p:cNvGrpSpPr/>
          <p:nvPr/>
        </p:nvGrpSpPr>
        <p:grpSpPr>
          <a:xfrm>
            <a:off x="6950608" y="2451704"/>
            <a:ext cx="1109273" cy="997206"/>
            <a:chOff x="3457215" y="1243813"/>
            <a:chExt cx="1109273" cy="99720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43AD52-B537-ED40-9169-7386006FEFC9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2" name="TextBox 47">
              <a:extLst>
                <a:ext uri="{FF2B5EF4-FFF2-40B4-BE49-F238E27FC236}">
                  <a16:creationId xmlns:a16="http://schemas.microsoft.com/office/drawing/2014/main" id="{DF681351-23BC-F343-92B2-208AD3CB1806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5ABBC2-CD32-1545-B487-420E0ADFD33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C6CD14-97C1-5D4C-B6BF-CB8AD123569E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8CFD16-351F-D74A-992E-1607A2550413}"/>
              </a:ext>
            </a:extLst>
          </p:cNvPr>
          <p:cNvGrpSpPr/>
          <p:nvPr/>
        </p:nvGrpSpPr>
        <p:grpSpPr>
          <a:xfrm>
            <a:off x="7342112" y="2451704"/>
            <a:ext cx="1109273" cy="997206"/>
            <a:chOff x="3457215" y="1243813"/>
            <a:chExt cx="1109273" cy="99720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7B1B0E-684F-054C-A9EE-CBAD47C0790A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8" name="TextBox 52">
              <a:extLst>
                <a:ext uri="{FF2B5EF4-FFF2-40B4-BE49-F238E27FC236}">
                  <a16:creationId xmlns:a16="http://schemas.microsoft.com/office/drawing/2014/main" id="{6E98612E-2943-EF4C-B717-2A699800DD9C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339177-6E65-2A4F-A728-FACA55ACAB9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5E0FC0E-DFC9-024A-9A11-AA5D2300BDD3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09C612-66BD-FA4B-8D7F-7261CD56D908}"/>
              </a:ext>
            </a:extLst>
          </p:cNvPr>
          <p:cNvGrpSpPr/>
          <p:nvPr/>
        </p:nvGrpSpPr>
        <p:grpSpPr>
          <a:xfrm>
            <a:off x="7729428" y="2464956"/>
            <a:ext cx="1109273" cy="983954"/>
            <a:chOff x="3457215" y="1257065"/>
            <a:chExt cx="1109273" cy="9839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C67B27-3FCE-904D-9FC6-1649B1A632BC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4" name="TextBox 57">
              <a:extLst>
                <a:ext uri="{FF2B5EF4-FFF2-40B4-BE49-F238E27FC236}">
                  <a16:creationId xmlns:a16="http://schemas.microsoft.com/office/drawing/2014/main" id="{FD73192C-EA6E-BB4E-93F8-8B18FC8758F5}"/>
                </a:ext>
              </a:extLst>
            </p:cNvPr>
            <p:cNvSpPr txBox="1"/>
            <p:nvPr/>
          </p:nvSpPr>
          <p:spPr>
            <a:xfrm>
              <a:off x="3818106" y="125706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FBC029-E010-5F48-A641-A616EBB6B457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B186A1-1CD5-1242-98FE-C9C9548AD62B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sp>
        <p:nvSpPr>
          <p:cNvPr id="21" name="TextBox 60">
            <a:extLst>
              <a:ext uri="{FF2B5EF4-FFF2-40B4-BE49-F238E27FC236}">
                <a16:creationId xmlns:a16="http://schemas.microsoft.com/office/drawing/2014/main" id="{AD404602-2E3C-FE4C-B1F3-84B6F081223C}"/>
              </a:ext>
            </a:extLst>
          </p:cNvPr>
          <p:cNvSpPr txBox="1"/>
          <p:nvPr/>
        </p:nvSpPr>
        <p:spPr>
          <a:xfrm>
            <a:off x="2026397" y="1714436"/>
            <a:ext cx="243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Gill Sans Light"/>
              </a:rPr>
              <a:t>logical operation</a:t>
            </a:r>
          </a:p>
        </p:txBody>
      </p:sp>
      <p:sp>
        <p:nvSpPr>
          <p:cNvPr id="22" name="TextBox 61">
            <a:extLst>
              <a:ext uri="{FF2B5EF4-FFF2-40B4-BE49-F238E27FC236}">
                <a16:creationId xmlns:a16="http://schemas.microsoft.com/office/drawing/2014/main" id="{83CB492F-4843-D649-8D76-1DE0FCA79AFE}"/>
              </a:ext>
            </a:extLst>
          </p:cNvPr>
          <p:cNvSpPr txBox="1"/>
          <p:nvPr/>
        </p:nvSpPr>
        <p:spPr>
          <a:xfrm>
            <a:off x="6061392" y="1512246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Gill Sans Light"/>
              </a:rPr>
              <a:t>divided over distinct resources</a:t>
            </a:r>
          </a:p>
        </p:txBody>
      </p:sp>
      <p:sp>
        <p:nvSpPr>
          <p:cNvPr id="57" name="TextBox 5">
            <a:extLst>
              <a:ext uri="{FF2B5EF4-FFF2-40B4-BE49-F238E27FC236}">
                <a16:creationId xmlns:a16="http://schemas.microsoft.com/office/drawing/2014/main" id="{E3DF049C-DB12-411D-966C-E39AC316B265}"/>
              </a:ext>
            </a:extLst>
          </p:cNvPr>
          <p:cNvSpPr txBox="1"/>
          <p:nvPr/>
        </p:nvSpPr>
        <p:spPr>
          <a:xfrm>
            <a:off x="9668147" y="336782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180535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  <p:bldP spid="11" grpId="0" animBg="1"/>
      <p:bldP spid="12" grpId="0" animBg="1"/>
      <p:bldP spid="21" grpId="0"/>
      <p:bldP spid="22" grpId="0"/>
      <p:bldP spid="5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2D7E-90DC-4BC8-9282-AB51AAEB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Light"/>
              </a:rPr>
              <a:t>Multiple Servers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503D1-9068-41A5-8CFF-35D58699CA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64362"/>
                <a:ext cx="10515600" cy="301260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Gill Sans Light"/>
                  </a:rPr>
                  <a:t> servers handling tasks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Gill Sans Light"/>
                  </a:rPr>
                  <a:t> delivers at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ms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503D1-9068-41A5-8CFF-35D58699CA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64362"/>
                <a:ext cx="10515600" cy="3012601"/>
              </a:xfrm>
              <a:blipFill>
                <a:blip r:embed="rId3"/>
                <a:stretch>
                  <a:fillRect l="-928" t="-20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66C9F95-AACD-5940-A0B4-A512F416F856}"/>
              </a:ext>
            </a:extLst>
          </p:cNvPr>
          <p:cNvSpPr/>
          <p:nvPr/>
        </p:nvSpPr>
        <p:spPr>
          <a:xfrm>
            <a:off x="3169998" y="1857032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TextBox 64">
            <a:extLst>
              <a:ext uri="{FF2B5EF4-FFF2-40B4-BE49-F238E27FC236}">
                <a16:creationId xmlns:a16="http://schemas.microsoft.com/office/drawing/2014/main" id="{62CD0D30-B857-6A48-8E76-35250A482480}"/>
              </a:ext>
            </a:extLst>
          </p:cNvPr>
          <p:cNvSpPr txBox="1"/>
          <p:nvPr/>
        </p:nvSpPr>
        <p:spPr>
          <a:xfrm>
            <a:off x="3604713" y="14545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AE62F-8396-F243-91D3-E3A69FAFD09A}"/>
              </a:ext>
            </a:extLst>
          </p:cNvPr>
          <p:cNvSpPr/>
          <p:nvPr/>
        </p:nvSpPr>
        <p:spPr>
          <a:xfrm>
            <a:off x="3205584" y="1940046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C7AF91-7137-3E45-A46C-F7242D102F74}"/>
              </a:ext>
            </a:extLst>
          </p:cNvPr>
          <p:cNvSpPr/>
          <p:nvPr/>
        </p:nvSpPr>
        <p:spPr>
          <a:xfrm>
            <a:off x="3254868" y="2036233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84E025-70E7-8C45-893E-A7C78F8C493C}"/>
              </a:ext>
            </a:extLst>
          </p:cNvPr>
          <p:cNvSpPr/>
          <p:nvPr/>
        </p:nvSpPr>
        <p:spPr>
          <a:xfrm>
            <a:off x="3304152" y="2131183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D32D1E-AC5D-B24C-842D-AC01C87D8284}"/>
              </a:ext>
            </a:extLst>
          </p:cNvPr>
          <p:cNvSpPr/>
          <p:nvPr/>
        </p:nvSpPr>
        <p:spPr>
          <a:xfrm>
            <a:off x="3533709" y="2528156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3" name="TextBox 69">
            <a:extLst>
              <a:ext uri="{FF2B5EF4-FFF2-40B4-BE49-F238E27FC236}">
                <a16:creationId xmlns:a16="http://schemas.microsoft.com/office/drawing/2014/main" id="{52B7FC4E-287F-9041-A84A-C531B3F94FBB}"/>
              </a:ext>
            </a:extLst>
          </p:cNvPr>
          <p:cNvSpPr txBox="1"/>
          <p:nvPr/>
        </p:nvSpPr>
        <p:spPr>
          <a:xfrm>
            <a:off x="3932606" y="2051707"/>
            <a:ext cx="569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>
                <a:latin typeface="Gill Sans Light"/>
              </a:rPr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F4625B-2B26-9147-8B80-767A72F29EE0}"/>
              </a:ext>
            </a:extLst>
          </p:cNvPr>
          <p:cNvSpPr/>
          <p:nvPr/>
        </p:nvSpPr>
        <p:spPr>
          <a:xfrm>
            <a:off x="5932811" y="2007239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0FEDBB-499C-E343-B20D-1FB1997B12B0}"/>
              </a:ext>
            </a:extLst>
          </p:cNvPr>
          <p:cNvSpPr/>
          <p:nvPr/>
        </p:nvSpPr>
        <p:spPr>
          <a:xfrm>
            <a:off x="6012130" y="2196747"/>
            <a:ext cx="1296649" cy="1124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663432-629B-F348-BEE7-510EA6AFEEE8}"/>
              </a:ext>
            </a:extLst>
          </p:cNvPr>
          <p:cNvSpPr/>
          <p:nvPr/>
        </p:nvSpPr>
        <p:spPr>
          <a:xfrm>
            <a:off x="5932810" y="2372114"/>
            <a:ext cx="1296649" cy="112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B001E842-37A1-8744-9ADA-835BE849B13D}"/>
              </a:ext>
            </a:extLst>
          </p:cNvPr>
          <p:cNvSpPr txBox="1"/>
          <p:nvPr/>
        </p:nvSpPr>
        <p:spPr>
          <a:xfrm>
            <a:off x="8726727" y="20185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00426-3379-7042-BB6F-15427D0DA086}"/>
              </a:ext>
            </a:extLst>
          </p:cNvPr>
          <p:cNvSpPr/>
          <p:nvPr/>
        </p:nvSpPr>
        <p:spPr>
          <a:xfrm>
            <a:off x="7284273" y="2018757"/>
            <a:ext cx="1296649" cy="112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6F5A3C-993F-ED4F-BC8F-FFE0EC2AD369}"/>
              </a:ext>
            </a:extLst>
          </p:cNvPr>
          <p:cNvSpPr/>
          <p:nvPr/>
        </p:nvSpPr>
        <p:spPr>
          <a:xfrm>
            <a:off x="7353954" y="2205557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8C835-475A-8242-B3C1-8C11B51BFB65}"/>
              </a:ext>
            </a:extLst>
          </p:cNvPr>
          <p:cNvSpPr/>
          <p:nvPr/>
        </p:nvSpPr>
        <p:spPr>
          <a:xfrm>
            <a:off x="7308779" y="2370510"/>
            <a:ext cx="1296649" cy="1124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9DCB81-1C1C-1A4B-83B1-768E23D97B1C}"/>
              </a:ext>
            </a:extLst>
          </p:cNvPr>
          <p:cNvCxnSpPr/>
          <p:nvPr/>
        </p:nvCxnSpPr>
        <p:spPr>
          <a:xfrm flipV="1">
            <a:off x="8839200" y="2015630"/>
            <a:ext cx="141071" cy="4989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82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617C-F650-4314-B88A-8065C44F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Light"/>
              </a:rPr>
              <a:t>A Simple Systems Performance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E8F85-F2DF-9047-902B-8EE71ACA4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5" t="11540" r="8121" b="4299"/>
          <a:stretch/>
        </p:blipFill>
        <p:spPr>
          <a:xfrm>
            <a:off x="4611979" y="2498762"/>
            <a:ext cx="2527279" cy="2721686"/>
          </a:xfrm>
          <a:prstGeom prst="rect">
            <a:avLst/>
          </a:prstGeom>
        </p:spPr>
      </p:pic>
      <p:sp>
        <p:nvSpPr>
          <p:cNvPr id="8" name="Trapezoid 7">
            <a:extLst>
              <a:ext uri="{FF2B5EF4-FFF2-40B4-BE49-F238E27FC236}">
                <a16:creationId xmlns:a16="http://schemas.microsoft.com/office/drawing/2014/main" id="{133071EC-6D61-C546-8A5E-759B48BF4627}"/>
              </a:ext>
            </a:extLst>
          </p:cNvPr>
          <p:cNvSpPr/>
          <p:nvPr/>
        </p:nvSpPr>
        <p:spPr>
          <a:xfrm rot="10800000">
            <a:off x="4418342" y="5134385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D08527-FDDC-8B46-9544-05F3B5FBD254}"/>
              </a:ext>
            </a:extLst>
          </p:cNvPr>
          <p:cNvSpPr/>
          <p:nvPr/>
        </p:nvSpPr>
        <p:spPr>
          <a:xfrm rot="5400000">
            <a:off x="4371851" y="5314783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57F86C-FE5B-5E47-8D18-8B5BEA9D7158}"/>
              </a:ext>
            </a:extLst>
          </p:cNvPr>
          <p:cNvCxnSpPr>
            <a:cxnSpLocks/>
          </p:cNvCxnSpPr>
          <p:nvPr/>
        </p:nvCxnSpPr>
        <p:spPr>
          <a:xfrm flipV="1">
            <a:off x="6473052" y="2315882"/>
            <a:ext cx="311972" cy="64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/>
              <p:nvPr/>
            </p:nvSpPr>
            <p:spPr>
              <a:xfrm>
                <a:off x="6612902" y="1917849"/>
                <a:ext cx="404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latin typeface="Gill Sans Light"/>
                  </a:rPr>
                  <a:t>Bandwidth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): Rate, Op/s</a:t>
                </a:r>
              </a:p>
            </p:txBody>
          </p:sp>
        </mc:Choice>
        <mc:Fallback xmlns="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902" y="1917849"/>
                <a:ext cx="4048472" cy="461665"/>
              </a:xfrm>
              <a:prstGeom prst="rect">
                <a:avLst/>
              </a:prstGeom>
              <a:blipFill>
                <a:blip r:embed="rId4"/>
                <a:stretch>
                  <a:fillRect l="-241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0">
            <a:extLst>
              <a:ext uri="{FF2B5EF4-FFF2-40B4-BE49-F238E27FC236}">
                <a16:creationId xmlns:a16="http://schemas.microsoft.com/office/drawing/2014/main" id="{3E3B9EB8-BE0F-8541-9A16-435CE95D3E0E}"/>
              </a:ext>
            </a:extLst>
          </p:cNvPr>
          <p:cNvSpPr txBox="1"/>
          <p:nvPr/>
        </p:nvSpPr>
        <p:spPr>
          <a:xfrm>
            <a:off x="7214562" y="2287181"/>
            <a:ext cx="322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e.g., flow: gal per 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/>
              <p:nvPr/>
            </p:nvSpPr>
            <p:spPr>
              <a:xfrm>
                <a:off x="838199" y="2014669"/>
                <a:ext cx="38862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latin typeface="Gill Sans Light"/>
                  </a:rPr>
                  <a:t>Latency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): time per op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b="0" dirty="0">
                    <a:latin typeface="Gill Sans Light"/>
                  </a:rPr>
                  <a:t>How long does it take to flow through the system</a:t>
                </a:r>
              </a:p>
            </p:txBody>
          </p:sp>
        </mc:Choice>
        <mc:Fallback xmlns="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014669"/>
                <a:ext cx="3886201" cy="1200329"/>
              </a:xfrm>
              <a:prstGeom prst="rect">
                <a:avLst/>
              </a:prstGeom>
              <a:blipFill>
                <a:blip r:embed="rId5"/>
                <a:stretch>
                  <a:fillRect l="-2351" t="-3553" r="-47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/>
              <p:nvPr/>
            </p:nvSpPr>
            <p:spPr>
              <a:xfrm>
                <a:off x="7484272" y="3699091"/>
                <a:ext cx="3793328" cy="1254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latin typeface="Gill Sans Ligh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400" b="0" i="0" smtClean="0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Gill Sans Light"/>
                          </a:rPr>
                          <m:t>ops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400" b="0" dirty="0">
                    <a:latin typeface="Gill Sans Light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400" b="0" i="0" smtClean="0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Gill Sans Light"/>
                      </a:rPr>
                      <m:t>s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 </a:t>
                </a:r>
              </a:p>
              <a:p>
                <a:r>
                  <a:rPr lang="en-US" sz="2400" b="0" dirty="0">
                    <a:latin typeface="Gill Sans Light"/>
                  </a:rPr>
                  <a:t>How much water is “in the system?” </a:t>
                </a:r>
              </a:p>
            </p:txBody>
          </p:sp>
        </mc:Choice>
        <mc:Fallback xmlns=""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272" y="3699091"/>
                <a:ext cx="3793328" cy="1254061"/>
              </a:xfrm>
              <a:prstGeom prst="rect">
                <a:avLst/>
              </a:prstGeom>
              <a:blipFill>
                <a:blip r:embed="rId6"/>
                <a:stretch>
                  <a:fillRect l="-2572" b="-10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BFEAEBE-CD6C-5541-ABDD-A31B3F057E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485" b="33232"/>
          <a:stretch/>
        </p:blipFill>
        <p:spPr>
          <a:xfrm>
            <a:off x="4604167" y="2943396"/>
            <a:ext cx="2799292" cy="2277052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4424E80E-EEF2-134B-8309-849A12302CD4}"/>
              </a:ext>
            </a:extLst>
          </p:cNvPr>
          <p:cNvSpPr/>
          <p:nvPr/>
        </p:nvSpPr>
        <p:spPr>
          <a:xfrm rot="1443551">
            <a:off x="3729071" y="1985902"/>
            <a:ext cx="1537007" cy="3053896"/>
          </a:xfrm>
          <a:prstGeom prst="leftBrace">
            <a:avLst>
              <a:gd name="adj1" fmla="val 26908"/>
              <a:gd name="adj2" fmla="val 46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881409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617C-F650-4314-B88A-8065C44F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Light"/>
              </a:rPr>
              <a:t>A Simple Systems Performance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E8F85-F2DF-9047-902B-8EE71ACA4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5" t="11540" r="8121" b="4299"/>
          <a:stretch/>
        </p:blipFill>
        <p:spPr>
          <a:xfrm>
            <a:off x="4611979" y="2498762"/>
            <a:ext cx="2527279" cy="2721686"/>
          </a:xfrm>
          <a:prstGeom prst="rect">
            <a:avLst/>
          </a:prstGeom>
        </p:spPr>
      </p:pic>
      <p:sp>
        <p:nvSpPr>
          <p:cNvPr id="8" name="Trapezoid 7">
            <a:extLst>
              <a:ext uri="{FF2B5EF4-FFF2-40B4-BE49-F238E27FC236}">
                <a16:creationId xmlns:a16="http://schemas.microsoft.com/office/drawing/2014/main" id="{133071EC-6D61-C546-8A5E-759B48BF4627}"/>
              </a:ext>
            </a:extLst>
          </p:cNvPr>
          <p:cNvSpPr/>
          <p:nvPr/>
        </p:nvSpPr>
        <p:spPr>
          <a:xfrm rot="10800000">
            <a:off x="4418342" y="5134385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D08527-FDDC-8B46-9544-05F3B5FBD254}"/>
              </a:ext>
            </a:extLst>
          </p:cNvPr>
          <p:cNvSpPr/>
          <p:nvPr/>
        </p:nvSpPr>
        <p:spPr>
          <a:xfrm rot="5400000">
            <a:off x="4371851" y="5314783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57F86C-FE5B-5E47-8D18-8B5BEA9D7158}"/>
              </a:ext>
            </a:extLst>
          </p:cNvPr>
          <p:cNvCxnSpPr>
            <a:cxnSpLocks/>
          </p:cNvCxnSpPr>
          <p:nvPr/>
        </p:nvCxnSpPr>
        <p:spPr>
          <a:xfrm flipV="1">
            <a:off x="6473052" y="2315882"/>
            <a:ext cx="311972" cy="64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/>
              <p:nvPr/>
            </p:nvSpPr>
            <p:spPr>
              <a:xfrm>
                <a:off x="6612902" y="1917849"/>
                <a:ext cx="404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latin typeface="Gill Sans Light"/>
                  </a:rPr>
                  <a:t>Bandwidth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): Rate, Op/s</a:t>
                </a:r>
              </a:p>
            </p:txBody>
          </p:sp>
        </mc:Choice>
        <mc:Fallback xmlns="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902" y="1917849"/>
                <a:ext cx="4048472" cy="461665"/>
              </a:xfrm>
              <a:prstGeom prst="rect">
                <a:avLst/>
              </a:prstGeom>
              <a:blipFill>
                <a:blip r:embed="rId4"/>
                <a:stretch>
                  <a:fillRect l="-241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0">
            <a:extLst>
              <a:ext uri="{FF2B5EF4-FFF2-40B4-BE49-F238E27FC236}">
                <a16:creationId xmlns:a16="http://schemas.microsoft.com/office/drawing/2014/main" id="{3E3B9EB8-BE0F-8541-9A16-435CE95D3E0E}"/>
              </a:ext>
            </a:extLst>
          </p:cNvPr>
          <p:cNvSpPr txBox="1"/>
          <p:nvPr/>
        </p:nvSpPr>
        <p:spPr>
          <a:xfrm>
            <a:off x="7214562" y="2287181"/>
            <a:ext cx="358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e.g., flow: gal per 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/>
              <p:nvPr/>
            </p:nvSpPr>
            <p:spPr>
              <a:xfrm>
                <a:off x="838199" y="2014669"/>
                <a:ext cx="37630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latin typeface="Gill Sans Light"/>
                  </a:rPr>
                  <a:t>Latency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): time per op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b="0" dirty="0">
                    <a:latin typeface="Gill Sans Light"/>
                  </a:rPr>
                  <a:t>How long does it take to flow through the system</a:t>
                </a:r>
              </a:p>
            </p:txBody>
          </p:sp>
        </mc:Choice>
        <mc:Fallback xmlns="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014669"/>
                <a:ext cx="3763023" cy="1200329"/>
              </a:xfrm>
              <a:prstGeom prst="rect">
                <a:avLst/>
              </a:prstGeom>
              <a:blipFill>
                <a:blip r:embed="rId5"/>
                <a:stretch>
                  <a:fillRect l="-2427" t="-3553" r="-3722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/>
              <p:nvPr/>
            </p:nvSpPr>
            <p:spPr>
              <a:xfrm>
                <a:off x="7484272" y="3699091"/>
                <a:ext cx="3654180" cy="1287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latin typeface="Gill Sans Ligh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400" b="0" i="0" smtClean="0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400" b="0" dirty="0">
                    <a:latin typeface="Gill Sans Light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400" b="0" i="0" smtClean="0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Gill Sans Light"/>
                      </a:rPr>
                      <m:t>s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 </a:t>
                </a:r>
              </a:p>
              <a:p>
                <a:r>
                  <a:rPr lang="en-US" sz="2400" b="0" dirty="0">
                    <a:latin typeface="Gill Sans Light"/>
                  </a:rPr>
                  <a:t>How many ops are “in the system?” </a:t>
                </a:r>
              </a:p>
            </p:txBody>
          </p:sp>
        </mc:Choice>
        <mc:Fallback xmlns=""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272" y="3699091"/>
                <a:ext cx="3654180" cy="1287275"/>
              </a:xfrm>
              <a:prstGeom prst="rect">
                <a:avLst/>
              </a:prstGeom>
              <a:blipFill>
                <a:blip r:embed="rId6"/>
                <a:stretch>
                  <a:fillRect l="-2671" b="-10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4424E80E-EEF2-134B-8309-849A12302CD4}"/>
              </a:ext>
            </a:extLst>
          </p:cNvPr>
          <p:cNvSpPr/>
          <p:nvPr/>
        </p:nvSpPr>
        <p:spPr>
          <a:xfrm rot="1443551">
            <a:off x="3729071" y="1985902"/>
            <a:ext cx="1537007" cy="3053896"/>
          </a:xfrm>
          <a:prstGeom prst="leftBrace">
            <a:avLst>
              <a:gd name="adj1" fmla="val 26908"/>
              <a:gd name="adj2" fmla="val 46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F4CDA9-4681-3F4A-A654-439292A3D1A8}"/>
              </a:ext>
            </a:extLst>
          </p:cNvPr>
          <p:cNvSpPr/>
          <p:nvPr/>
        </p:nvSpPr>
        <p:spPr>
          <a:xfrm>
            <a:off x="4536675" y="4075790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9D5FD8-7334-004D-ADA2-A66147628323}"/>
              </a:ext>
            </a:extLst>
          </p:cNvPr>
          <p:cNvSpPr/>
          <p:nvPr/>
        </p:nvSpPr>
        <p:spPr>
          <a:xfrm>
            <a:off x="5385563" y="2860925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CCD7D4-1E92-104D-AC04-07C0A900C4E4}"/>
              </a:ext>
            </a:extLst>
          </p:cNvPr>
          <p:cNvSpPr/>
          <p:nvPr/>
        </p:nvSpPr>
        <p:spPr>
          <a:xfrm>
            <a:off x="5031730" y="3056832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590426-6AC1-864F-940A-565EA62D7A7B}"/>
              </a:ext>
            </a:extLst>
          </p:cNvPr>
          <p:cNvSpPr/>
          <p:nvPr/>
        </p:nvSpPr>
        <p:spPr>
          <a:xfrm>
            <a:off x="4746244" y="3333071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5D3A0A-D5A0-7C4C-920B-9B667C083452}"/>
              </a:ext>
            </a:extLst>
          </p:cNvPr>
          <p:cNvSpPr/>
          <p:nvPr/>
        </p:nvSpPr>
        <p:spPr>
          <a:xfrm>
            <a:off x="4601222" y="3681238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8FAF9F0-614D-0D44-B307-0F6E62B59FC6}"/>
              </a:ext>
            </a:extLst>
          </p:cNvPr>
          <p:cNvSpPr/>
          <p:nvPr/>
        </p:nvSpPr>
        <p:spPr>
          <a:xfrm>
            <a:off x="4560274" y="4686146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4750052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617C-F650-4314-B88A-8065C44F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Light"/>
              </a:rPr>
              <a:t>A Simple Systems Performance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/>
              <p:nvPr/>
            </p:nvSpPr>
            <p:spPr>
              <a:xfrm>
                <a:off x="609600" y="1142000"/>
                <a:ext cx="8382000" cy="88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latin typeface="Gill Sans Ligh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400" b="0" i="0" smtClean="0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400" b="0" dirty="0">
                    <a:latin typeface="Gill Sans Light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400" b="0" i="0" smtClean="0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Gill Sans Light"/>
                      </a:rPr>
                      <m:t>s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 </a:t>
                </a:r>
              </a:p>
              <a:p>
                <a:r>
                  <a:rPr lang="en-US" sz="2400" b="0" dirty="0">
                    <a:latin typeface="Gill Sans Light"/>
                  </a:rPr>
                  <a:t>How many ops are “in the system?” </a:t>
                </a:r>
              </a:p>
            </p:txBody>
          </p:sp>
        </mc:Choice>
        <mc:Fallback xmlns=""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2000"/>
                <a:ext cx="8382000" cy="884729"/>
              </a:xfrm>
              <a:prstGeom prst="rect">
                <a:avLst/>
              </a:prstGeom>
              <a:blipFill>
                <a:blip r:embed="rId3"/>
                <a:stretch>
                  <a:fillRect l="-1091" b="-1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916E27-8C3D-4249-B8A6-52FDF6A896C6}"/>
              </a:ext>
            </a:extLst>
          </p:cNvPr>
          <p:cNvSpPr/>
          <p:nvPr/>
        </p:nvSpPr>
        <p:spPr bwMode="auto">
          <a:xfrm>
            <a:off x="2667000" y="3200400"/>
            <a:ext cx="6019800" cy="23622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012358E-B9F4-4DDF-A03B-A583D3516205}"/>
              </a:ext>
            </a:extLst>
          </p:cNvPr>
          <p:cNvSpPr/>
          <p:nvPr/>
        </p:nvSpPr>
        <p:spPr>
          <a:xfrm>
            <a:off x="2895600" y="3489364"/>
            <a:ext cx="540003" cy="178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8415E22C-7754-4EE0-BE75-51F81FF179FA}"/>
              </a:ext>
            </a:extLst>
          </p:cNvPr>
          <p:cNvSpPr txBox="1"/>
          <p:nvPr/>
        </p:nvSpPr>
        <p:spPr>
          <a:xfrm>
            <a:off x="2667000" y="562073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B=1/3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6F7E546-3FE9-43C6-B0D0-BEE639602C0A}"/>
              </a:ext>
            </a:extLst>
          </p:cNvPr>
          <p:cNvSpPr/>
          <p:nvPr/>
        </p:nvSpPr>
        <p:spPr>
          <a:xfrm>
            <a:off x="3810000" y="3489364"/>
            <a:ext cx="540003" cy="178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16BF968A-D782-4090-BD52-8768A25ABD0C}"/>
              </a:ext>
            </a:extLst>
          </p:cNvPr>
          <p:cNvSpPr txBox="1"/>
          <p:nvPr/>
        </p:nvSpPr>
        <p:spPr>
          <a:xfrm>
            <a:off x="3581400" y="562073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B=2/3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45677D3-AC39-49CA-B782-808AA480FB2F}"/>
              </a:ext>
            </a:extLst>
          </p:cNvPr>
          <p:cNvSpPr/>
          <p:nvPr/>
        </p:nvSpPr>
        <p:spPr>
          <a:xfrm>
            <a:off x="4762499" y="3489364"/>
            <a:ext cx="540003" cy="178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51C92E76-25B8-4414-A797-7F781F582D7F}"/>
              </a:ext>
            </a:extLst>
          </p:cNvPr>
          <p:cNvSpPr txBox="1"/>
          <p:nvPr/>
        </p:nvSpPr>
        <p:spPr>
          <a:xfrm>
            <a:off x="4533899" y="562073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B=1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A2AAA83-C8E6-4A3B-B5C5-A4E88450A3A5}"/>
              </a:ext>
            </a:extLst>
          </p:cNvPr>
          <p:cNvSpPr/>
          <p:nvPr/>
        </p:nvSpPr>
        <p:spPr>
          <a:xfrm>
            <a:off x="5594098" y="3519181"/>
            <a:ext cx="540003" cy="178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47911CDD-8196-43C0-B7A1-F3DA23F102B2}"/>
              </a:ext>
            </a:extLst>
          </p:cNvPr>
          <p:cNvSpPr txBox="1"/>
          <p:nvPr/>
        </p:nvSpPr>
        <p:spPr>
          <a:xfrm>
            <a:off x="5365498" y="561591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B=4/3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3DE199F-DA26-49C2-8D94-34E07CDB4293}"/>
              </a:ext>
            </a:extLst>
          </p:cNvPr>
          <p:cNvSpPr/>
          <p:nvPr/>
        </p:nvSpPr>
        <p:spPr>
          <a:xfrm>
            <a:off x="6508498" y="3519181"/>
            <a:ext cx="540003" cy="178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135B8B55-13C6-47EF-8DE1-C48C2809F872}"/>
              </a:ext>
            </a:extLst>
          </p:cNvPr>
          <p:cNvSpPr txBox="1"/>
          <p:nvPr/>
        </p:nvSpPr>
        <p:spPr>
          <a:xfrm>
            <a:off x="6346161" y="558679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B=5/3s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448A8F-5690-4691-9C52-72497B27FBCF}"/>
              </a:ext>
            </a:extLst>
          </p:cNvPr>
          <p:cNvSpPr/>
          <p:nvPr/>
        </p:nvSpPr>
        <p:spPr>
          <a:xfrm>
            <a:off x="7460997" y="3519181"/>
            <a:ext cx="540003" cy="178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266AB26B-FE60-4718-87FB-62BD818C2096}"/>
              </a:ext>
            </a:extLst>
          </p:cNvPr>
          <p:cNvSpPr txBox="1"/>
          <p:nvPr/>
        </p:nvSpPr>
        <p:spPr>
          <a:xfrm>
            <a:off x="7422898" y="561591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B=2</a:t>
            </a:r>
          </a:p>
        </p:txBody>
      </p:sp>
    </p:spTree>
    <p:extLst>
      <p:ext uri="{BB962C8B-B14F-4D97-AF65-F5344CB8AC3E}">
        <p14:creationId xmlns:p14="http://schemas.microsoft.com/office/powerpoint/2010/main" val="1896595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Recall: 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5918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Device Driver: </a:t>
            </a:r>
            <a:r>
              <a:rPr lang="en-US" altLang="ko-KR" dirty="0">
                <a:ea typeface="Gulim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Special device-specific configuration supported with the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 system call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Device Drivers typically divided into two pieces: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implements a set of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standard, cross-device calls</a:t>
            </a:r>
            <a:r>
              <a:rPr lang="en-US" altLang="ko-KR" dirty="0">
                <a:ea typeface="Gulim" panose="020B0600000101010101" pitchFamily="34" charset="-127"/>
              </a:rPr>
              <a:t> like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 will </a:t>
            </a:r>
            <a:r>
              <a:rPr lang="en-US" altLang="ko-KR" i="1" dirty="0">
                <a:ea typeface="Gulim" panose="020B0600000101010101" pitchFamily="34" charset="-127"/>
              </a:rPr>
              <a:t>start</a:t>
            </a:r>
            <a:r>
              <a:rPr lang="en-US" altLang="ko-KR" dirty="0">
                <a:ea typeface="Gulim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May wake sleeping threads if I/O now complete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Your body is 90% water, the OS is 70% device-drivers</a:t>
            </a:r>
          </a:p>
        </p:txBody>
      </p:sp>
    </p:spTree>
    <p:extLst>
      <p:ext uri="{BB962C8B-B14F-4D97-AF65-F5344CB8AC3E}">
        <p14:creationId xmlns:p14="http://schemas.microsoft.com/office/powerpoint/2010/main" val="3921394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0B2C20-155B-4695-9F40-22E13F3663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Little’s Law (B </a:t>
                </a:r>
                <a:r>
                  <a:rPr lang="en-US" dirty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0B2C20-155B-4695-9F40-22E13F366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64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A429A-6E9C-4F5D-83C7-9A368F32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595034"/>
            <a:ext cx="10566400" cy="39581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any </a:t>
            </a:r>
            <a:r>
              <a:rPr lang="en-US" dirty="0">
                <a:solidFill>
                  <a:srgbClr val="FF0000"/>
                </a:solidFill>
              </a:rPr>
              <a:t>stable</a:t>
            </a:r>
            <a:r>
              <a:rPr lang="en-US" dirty="0"/>
              <a:t> system </a:t>
            </a:r>
          </a:p>
          <a:p>
            <a:pPr lvl="1"/>
            <a:r>
              <a:rPr lang="en-US" dirty="0"/>
              <a:t>Average arrival rate = Average departure rate </a:t>
            </a:r>
          </a:p>
          <a:p>
            <a:r>
              <a:rPr lang="en-US" dirty="0"/>
              <a:t>The number of “things” in a system is equal to the bandwidth times the latency (on average)</a:t>
            </a:r>
          </a:p>
          <a:p>
            <a:pPr lvl="1"/>
            <a:r>
              <a:rPr lang="en-US" i="1" dirty="0"/>
              <a:t>N </a:t>
            </a:r>
            <a:r>
              <a:rPr lang="en-US" sz="2400" i="1" dirty="0"/>
              <a:t>(jobs) </a:t>
            </a:r>
            <a:r>
              <a:rPr lang="en-US" i="1" dirty="0"/>
              <a:t>= </a:t>
            </a:r>
            <a:r>
              <a:rPr lang="el-GR" dirty="0">
                <a:latin typeface="Times New Roman"/>
                <a:cs typeface="Times New Roman"/>
              </a:rPr>
              <a:t>λ</a:t>
            </a:r>
            <a:r>
              <a:rPr lang="en-US" i="1" dirty="0"/>
              <a:t> </a:t>
            </a:r>
            <a:r>
              <a:rPr lang="en-US" sz="2400" i="1" dirty="0"/>
              <a:t>(jobs/s) </a:t>
            </a:r>
            <a:r>
              <a:rPr lang="en-US" i="1" dirty="0"/>
              <a:t>x L </a:t>
            </a:r>
            <a:r>
              <a:rPr lang="en-US" sz="2400" i="1" dirty="0"/>
              <a:t>(s)</a:t>
            </a:r>
          </a:p>
          <a:p>
            <a:pPr lvl="1"/>
            <a:r>
              <a:rPr lang="en-US" dirty="0"/>
              <a:t>Applies to any stable system</a:t>
            </a:r>
          </a:p>
          <a:p>
            <a:r>
              <a:rPr lang="en-US" dirty="0"/>
              <a:t>Can be applied to an entire system:</a:t>
            </a:r>
          </a:p>
          <a:p>
            <a:pPr lvl="1"/>
            <a:r>
              <a:rPr lang="en-US" dirty="0"/>
              <a:t>Including the queues, the processing stages, parallelism, whatever</a:t>
            </a:r>
          </a:p>
          <a:p>
            <a:r>
              <a:rPr lang="en-US" dirty="0"/>
              <a:t>Or to just one processing stage:</a:t>
            </a:r>
          </a:p>
          <a:p>
            <a:pPr lvl="1"/>
            <a:r>
              <a:rPr lang="en-US" dirty="0"/>
              <a:t>i.e., disk I/O subsystem, queue leading into a CPU or I/O stage, 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76600" y="914400"/>
            <a:ext cx="6306299" cy="1777476"/>
            <a:chOff x="1605663" y="4773956"/>
            <a:chExt cx="6306299" cy="177747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605663" y="5103632"/>
              <a:ext cx="1226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45132" y="5103632"/>
              <a:ext cx="17668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12" name="Cloud 11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845388" y="5504128"/>
              <a:ext cx="4061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latin typeface="Times New Roman"/>
                  <a:cs typeface="Times New Roman"/>
                </a:rPr>
                <a:t>λ</a:t>
              </a:r>
              <a:endParaRPr lang="en-US" sz="28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326475" y="6028212"/>
              <a:ext cx="333746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8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449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Light"/>
              </a:rPr>
              <a:t>A Simple Systems Performance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Request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blipFill>
                <a:blip r:embed="rId4"/>
                <a:stretch>
                  <a:fillRect l="-39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Service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blipFill>
                <a:blip r:embed="rId5"/>
                <a:stretch>
                  <a:fillRect l="-398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Operation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blipFill>
                <a:blip r:embed="rId6"/>
                <a:stretch>
                  <a:fillRect l="-341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Queuing delay: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blipFill>
                <a:blip r:embed="rId7"/>
                <a:stretch>
                  <a:fillRect l="-349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Latency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  <a:blipFill>
                <a:blip r:embed="rId8"/>
                <a:stretch>
                  <a:fillRect l="-4714" t="-9211" r="-4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The maximum service rate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blipFill>
                <a:blip r:embed="rId9"/>
                <a:stretch>
                  <a:fillRect l="-2358" t="-3571" r="-2044" b="-1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Gill Sans Light"/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b="0" dirty="0">
                  <a:latin typeface="Gill Sans Ligh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blipFill>
                <a:blip r:embed="rId10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06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16" grpId="0"/>
      <p:bldP spid="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Light"/>
              </a:rPr>
              <a:t>Ideal System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760EB-0461-4F69-88B5-9D6B6C898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67"/>
                <a:ext cx="10515600" cy="5730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Gill Sans Light"/>
                  </a:rPr>
                  <a:t>How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latin typeface="Gill Sans Light"/>
                  </a:rPr>
                  <a:t> (service rate) vary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Gill Sans Light"/>
                  </a:rPr>
                  <a:t> (request rate)?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760EB-0461-4F69-88B5-9D6B6C898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67"/>
                <a:ext cx="10515600" cy="573018"/>
              </a:xfrm>
              <a:blipFill>
                <a:blip r:embed="rId3"/>
                <a:stretch>
                  <a:fillRect l="-928" t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0B3728-42B5-46E1-8863-4BDB07D9EE18}" type="slidenum">
              <a:rPr lang="en-US" b="0" smtClean="0">
                <a:latin typeface="Gill Sans Light"/>
              </a:rPr>
              <a:t>42</a:t>
            </a:fld>
            <a:endParaRPr lang="en-US" b="0">
              <a:latin typeface="Gill Sans Ligh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1A762D-1ED9-4014-99B8-41F2AAF3D2E1}"/>
              </a:ext>
            </a:extLst>
          </p:cNvPr>
          <p:cNvCxnSpPr/>
          <p:nvPr/>
        </p:nvCxnSpPr>
        <p:spPr>
          <a:xfrm>
            <a:off x="3820546" y="5076706"/>
            <a:ext cx="5319346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4E1F2-016D-4D02-BE0F-0336AEBDF49F}"/>
                  </a:ext>
                </a:extLst>
              </p:cNvPr>
              <p:cNvSpPr txBox="1"/>
              <p:nvPr/>
            </p:nvSpPr>
            <p:spPr>
              <a:xfrm>
                <a:off x="4114800" y="5181600"/>
                <a:ext cx="4773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Request Rate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) - “offered load”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4E1F2-016D-4D02-BE0F-0336AEBDF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181600"/>
                <a:ext cx="4773743" cy="461665"/>
              </a:xfrm>
              <a:prstGeom prst="rect">
                <a:avLst/>
              </a:prstGeom>
              <a:blipFill>
                <a:blip r:embed="rId4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1F3C61-0839-461A-A1D0-7C97A5B87A95}"/>
              </a:ext>
            </a:extLst>
          </p:cNvPr>
          <p:cNvCxnSpPr/>
          <p:nvPr/>
        </p:nvCxnSpPr>
        <p:spPr>
          <a:xfrm flipV="1">
            <a:off x="3820546" y="2562106"/>
            <a:ext cx="0" cy="25146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EDC6-C462-42FA-8FC2-13BFD465404F}"/>
                  </a:ext>
                </a:extLst>
              </p:cNvPr>
              <p:cNvSpPr txBox="1"/>
              <p:nvPr/>
            </p:nvSpPr>
            <p:spPr>
              <a:xfrm>
                <a:off x="1371600" y="3940224"/>
                <a:ext cx="24895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Service Rate (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 - “delivered load”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EDC6-C462-42FA-8FC2-13BFD465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40224"/>
                <a:ext cx="2489599" cy="830997"/>
              </a:xfrm>
              <a:prstGeom prst="rect">
                <a:avLst/>
              </a:prstGeom>
              <a:blipFill>
                <a:blip r:embed="rId5"/>
                <a:stretch>
                  <a:fillRect l="-3676" t="-5109" r="-343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24305-1126-4D59-8434-59F07B8C491D}"/>
                  </a:ext>
                </a:extLst>
              </p:cNvPr>
              <p:cNvSpPr/>
              <p:nvPr/>
            </p:nvSpPr>
            <p:spPr>
              <a:xfrm>
                <a:off x="2928679" y="3265408"/>
                <a:ext cx="8255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24305-1126-4D59-8434-59F07B8C4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679" y="3265408"/>
                <a:ext cx="825547" cy="461665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A7BAF3-05C1-47B7-921D-2AE5D6AC26E1}"/>
                  </a:ext>
                </a:extLst>
              </p:cNvPr>
              <p:cNvSpPr/>
              <p:nvPr/>
            </p:nvSpPr>
            <p:spPr>
              <a:xfrm>
                <a:off x="5438331" y="4632544"/>
                <a:ext cx="841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A7BAF3-05C1-47B7-921D-2AE5D6AC2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331" y="4632544"/>
                <a:ext cx="841577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6171507-ED42-474D-BFFB-8B9C3F9B15FB}"/>
              </a:ext>
            </a:extLst>
          </p:cNvPr>
          <p:cNvGrpSpPr/>
          <p:nvPr/>
        </p:nvGrpSpPr>
        <p:grpSpPr>
          <a:xfrm>
            <a:off x="3820546" y="3450074"/>
            <a:ext cx="4577748" cy="1626632"/>
            <a:chOff x="2453052" y="2479376"/>
            <a:chExt cx="4577748" cy="162663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E10242-0F47-4A7F-8B60-1474F8EAEA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545811-3F60-44A3-AADD-5C1892C0A0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29599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991271-DD23-4FA6-87A0-893986BB1262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829339" y="3450074"/>
            <a:ext cx="1608992" cy="461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9CEAEB-70B2-4B9F-B6E0-AD4EE3E2A7B9}"/>
              </a:ext>
            </a:extLst>
          </p:cNvPr>
          <p:cNvCxnSpPr>
            <a:cxnSpLocks/>
          </p:cNvCxnSpPr>
          <p:nvPr/>
        </p:nvCxnSpPr>
        <p:spPr>
          <a:xfrm>
            <a:off x="5438331" y="2885271"/>
            <a:ext cx="0" cy="21914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26">
            <a:extLst>
              <a:ext uri="{FF2B5EF4-FFF2-40B4-BE49-F238E27FC236}">
                <a16:creationId xmlns:a16="http://schemas.microsoft.com/office/drawing/2014/main" id="{AABB15C7-0CB8-4529-840C-93EAA82BB382}"/>
              </a:ext>
            </a:extLst>
          </p:cNvPr>
          <p:cNvSpPr/>
          <p:nvPr/>
        </p:nvSpPr>
        <p:spPr>
          <a:xfrm>
            <a:off x="3838132" y="3599220"/>
            <a:ext cx="3587262" cy="1459901"/>
          </a:xfrm>
          <a:custGeom>
            <a:avLst/>
            <a:gdLst>
              <a:gd name="connsiteX0" fmla="*/ 0 w 3587262"/>
              <a:gd name="connsiteY0" fmla="*/ 1459901 h 1459901"/>
              <a:gd name="connsiteX1" fmla="*/ 633047 w 3587262"/>
              <a:gd name="connsiteY1" fmla="*/ 844440 h 1459901"/>
              <a:gd name="connsiteX2" fmla="*/ 1195754 w 3587262"/>
              <a:gd name="connsiteY2" fmla="*/ 431201 h 1459901"/>
              <a:gd name="connsiteX3" fmla="*/ 1705708 w 3587262"/>
              <a:gd name="connsiteY3" fmla="*/ 176224 h 1459901"/>
              <a:gd name="connsiteX4" fmla="*/ 2118947 w 3587262"/>
              <a:gd name="connsiteY4" fmla="*/ 61924 h 1459901"/>
              <a:gd name="connsiteX5" fmla="*/ 2532185 w 3587262"/>
              <a:gd name="connsiteY5" fmla="*/ 9170 h 1459901"/>
              <a:gd name="connsiteX6" fmla="*/ 3587262 w 3587262"/>
              <a:gd name="connsiteY6" fmla="*/ 378 h 145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7262" h="1459901">
                <a:moveTo>
                  <a:pt x="0" y="1459901"/>
                </a:moveTo>
                <a:cubicBezTo>
                  <a:pt x="216877" y="1237895"/>
                  <a:pt x="433755" y="1015890"/>
                  <a:pt x="633047" y="844440"/>
                </a:cubicBezTo>
                <a:cubicBezTo>
                  <a:pt x="832339" y="672990"/>
                  <a:pt x="1016977" y="542570"/>
                  <a:pt x="1195754" y="431201"/>
                </a:cubicBezTo>
                <a:cubicBezTo>
                  <a:pt x="1374531" y="319832"/>
                  <a:pt x="1551843" y="237770"/>
                  <a:pt x="1705708" y="176224"/>
                </a:cubicBezTo>
                <a:cubicBezTo>
                  <a:pt x="1859573" y="114678"/>
                  <a:pt x="1981201" y="89766"/>
                  <a:pt x="2118947" y="61924"/>
                </a:cubicBezTo>
                <a:cubicBezTo>
                  <a:pt x="2256693" y="34082"/>
                  <a:pt x="2287466" y="19428"/>
                  <a:pt x="2532185" y="9170"/>
                </a:cubicBezTo>
                <a:cubicBezTo>
                  <a:pt x="2776904" y="-1088"/>
                  <a:pt x="3182083" y="-355"/>
                  <a:pt x="3587262" y="37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471C6-D412-47E3-BD26-0CD7F93E1352}"/>
              </a:ext>
            </a:extLst>
          </p:cNvPr>
          <p:cNvSpPr txBox="1"/>
          <p:nvPr/>
        </p:nvSpPr>
        <p:spPr>
          <a:xfrm>
            <a:off x="7301679" y="3006170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 Light"/>
              </a:rPr>
              <a:t>asymptotic peak rate</a:t>
            </a:r>
          </a:p>
        </p:txBody>
      </p:sp>
    </p:spTree>
    <p:extLst>
      <p:ext uri="{BB962C8B-B14F-4D97-AF65-F5344CB8AC3E}">
        <p14:creationId xmlns:p14="http://schemas.microsoft.com/office/powerpoint/2010/main" val="41058343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Light"/>
              </a:rPr>
              <a:t>Two Related 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Request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blipFill>
                <a:blip r:embed="rId4"/>
                <a:stretch>
                  <a:fillRect l="-39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Operation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blipFill>
                <a:blip r:embed="rId5"/>
                <a:stretch>
                  <a:fillRect l="-341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Latency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  <a:blipFill>
                <a:blip r:embed="rId6"/>
                <a:stretch>
                  <a:fillRect l="-4714" t="-9211" r="-4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The maximum service rate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blipFill>
                <a:blip r:embed="rId7"/>
                <a:stretch>
                  <a:fillRect l="-2358" t="-3571" r="-2044" b="-1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Gill Sans Light"/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b="0" dirty="0">
                  <a:latin typeface="Gill Sans Ligh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blipFill>
                <a:blip r:embed="rId8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3EE7668-864A-4A11-8A6A-6CCC6D2BC0FF}"/>
              </a:ext>
            </a:extLst>
          </p:cNvPr>
          <p:cNvSpPr/>
          <p:nvPr/>
        </p:nvSpPr>
        <p:spPr>
          <a:xfrm>
            <a:off x="0" y="1402494"/>
            <a:ext cx="12192000" cy="495385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Service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blipFill>
                <a:blip r:embed="rId9"/>
                <a:stretch>
                  <a:fillRect l="-398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Queuing delay: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blipFill>
                <a:blip r:embed="rId10"/>
                <a:stretch>
                  <a:fillRect l="-349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/>
              <p:nvPr/>
            </p:nvSpPr>
            <p:spPr>
              <a:xfrm>
                <a:off x="146951" y="3950427"/>
                <a:ext cx="3449590" cy="95410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>
                    <a:latin typeface="Gill Sans Light"/>
                    <a:ea typeface="Cambria Math" panose="02040503050406030204" pitchFamily="18" charset="0"/>
                  </a:rPr>
                  <a:t>What determines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800" b="0" dirty="0">
                    <a:latin typeface="Gill Sans Light"/>
                    <a:ea typeface="Cambria Math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1" y="3950427"/>
                <a:ext cx="3449590" cy="954107"/>
              </a:xfrm>
              <a:prstGeom prst="rect">
                <a:avLst/>
              </a:prstGeom>
              <a:blipFill>
                <a:blip r:embed="rId11"/>
                <a:stretch>
                  <a:fillRect t="-5660" b="-157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4D253EA-78EF-4D78-AE50-FFE7F2899EA7}"/>
              </a:ext>
            </a:extLst>
          </p:cNvPr>
          <p:cNvSpPr txBox="1"/>
          <p:nvPr/>
        </p:nvSpPr>
        <p:spPr>
          <a:xfrm>
            <a:off x="8477890" y="2228229"/>
            <a:ext cx="3487173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latin typeface="Gill Sans Light"/>
                <a:ea typeface="Cambria Math" panose="02040503050406030204" pitchFamily="18" charset="0"/>
              </a:rPr>
              <a:t>What about “internal” queues?</a:t>
            </a:r>
          </a:p>
        </p:txBody>
      </p:sp>
    </p:spTree>
    <p:extLst>
      <p:ext uri="{BB962C8B-B14F-4D97-AF65-F5344CB8AC3E}">
        <p14:creationId xmlns:p14="http://schemas.microsoft.com/office/powerpoint/2010/main" val="3135459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0C0A-BC02-4D50-9715-AD61FF3F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Light"/>
              </a:rPr>
              <a:t>Bottleneck Analysis</a:t>
            </a:r>
            <a:endParaRPr lang="en-US" b="1" i="1" dirty="0">
              <a:latin typeface="Gill Sans Light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ED2D1DDC-24D8-4929-9675-FD4670BAD9AC}"/>
              </a:ext>
            </a:extLst>
          </p:cNvPr>
          <p:cNvSpPr txBox="1"/>
          <p:nvPr/>
        </p:nvSpPr>
        <p:spPr>
          <a:xfrm>
            <a:off x="4586552" y="1871356"/>
            <a:ext cx="177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0" dirty="0">
                <a:latin typeface="Gill Sans Light"/>
              </a:rPr>
              <a:t>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A4D5B9-4756-4A0E-9828-D47C673964FD}"/>
              </a:ext>
            </a:extLst>
          </p:cNvPr>
          <p:cNvCxnSpPr>
            <a:cxnSpLocks/>
          </p:cNvCxnSpPr>
          <p:nvPr/>
        </p:nvCxnSpPr>
        <p:spPr>
          <a:xfrm>
            <a:off x="2020957" y="2612086"/>
            <a:ext cx="6911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C99941B-9583-4BF6-AC2F-57ADB4017FFF}"/>
              </a:ext>
            </a:extLst>
          </p:cNvPr>
          <p:cNvGrpSpPr/>
          <p:nvPr/>
        </p:nvGrpSpPr>
        <p:grpSpPr>
          <a:xfrm>
            <a:off x="2324719" y="1471012"/>
            <a:ext cx="1109273" cy="997206"/>
            <a:chOff x="3457215" y="1243813"/>
            <a:chExt cx="1109273" cy="9972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D1F03A-F1D0-4DBD-A30D-2973A9D0F806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10" name="TextBox 27">
              <a:extLst>
                <a:ext uri="{FF2B5EF4-FFF2-40B4-BE49-F238E27FC236}">
                  <a16:creationId xmlns:a16="http://schemas.microsoft.com/office/drawing/2014/main" id="{85C86C1B-819F-4F6F-97D1-59EE8CA7DAE0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05B4A8-8E4F-4528-BC8D-67D3383BF89D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C4C58C-FF0A-4904-848E-6C0D681AA301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D03FB-7E27-4D8A-97A7-6487ECA6AE21}"/>
              </a:ext>
            </a:extLst>
          </p:cNvPr>
          <p:cNvGrpSpPr/>
          <p:nvPr/>
        </p:nvGrpSpPr>
        <p:grpSpPr>
          <a:xfrm>
            <a:off x="2712035" y="1471012"/>
            <a:ext cx="1109273" cy="997206"/>
            <a:chOff x="3457215" y="1243813"/>
            <a:chExt cx="1109273" cy="9972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AE17D7-9DE5-4B70-893C-2FDBAE34177B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15" name="TextBox 32">
              <a:extLst>
                <a:ext uri="{FF2B5EF4-FFF2-40B4-BE49-F238E27FC236}">
                  <a16:creationId xmlns:a16="http://schemas.microsoft.com/office/drawing/2014/main" id="{FC3CE75B-7BA5-48B3-9D4D-9294E9F6BBCA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6AAD91-6BE4-478B-B72A-B951AEF89AC6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A6DDE1-C9B4-457D-B5D4-6A679443484F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748B29-EF9D-461A-B155-4D036A6B0797}"/>
              </a:ext>
            </a:extLst>
          </p:cNvPr>
          <p:cNvGrpSpPr/>
          <p:nvPr/>
        </p:nvGrpSpPr>
        <p:grpSpPr>
          <a:xfrm>
            <a:off x="3103539" y="1477638"/>
            <a:ext cx="1109273" cy="990580"/>
            <a:chOff x="3457215" y="1250439"/>
            <a:chExt cx="1109273" cy="9905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712659-A827-42F1-A658-992384748BB2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0" name="TextBox 37">
              <a:extLst>
                <a:ext uri="{FF2B5EF4-FFF2-40B4-BE49-F238E27FC236}">
                  <a16:creationId xmlns:a16="http://schemas.microsoft.com/office/drawing/2014/main" id="{783C97B9-F89E-44D9-8314-C2764629B85C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6943A3-5164-49A2-8DDE-0C567B1034FC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33E5AF-F8B9-4F35-BD44-C170AC532E83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304796-104F-454E-9345-82710EEDEC9D}"/>
              </a:ext>
            </a:extLst>
          </p:cNvPr>
          <p:cNvGrpSpPr/>
          <p:nvPr/>
        </p:nvGrpSpPr>
        <p:grpSpPr>
          <a:xfrm>
            <a:off x="3490855" y="1477638"/>
            <a:ext cx="1109273" cy="990580"/>
            <a:chOff x="3457215" y="1250439"/>
            <a:chExt cx="1109273" cy="99058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3AE7A3-EDB1-4633-93C4-6BC55186C410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5" name="TextBox 42">
              <a:extLst>
                <a:ext uri="{FF2B5EF4-FFF2-40B4-BE49-F238E27FC236}">
                  <a16:creationId xmlns:a16="http://schemas.microsoft.com/office/drawing/2014/main" id="{A4D44866-8751-4C23-8863-2B4B47127924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FC86C6-FD38-4B53-B0C7-E88A0F98E955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5AC23F-6B6E-4F55-9D8A-05D2F8861BF7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52FAED-A866-48F5-9FE8-C08CDBF77D96}"/>
              </a:ext>
            </a:extLst>
          </p:cNvPr>
          <p:cNvGrpSpPr/>
          <p:nvPr/>
        </p:nvGrpSpPr>
        <p:grpSpPr>
          <a:xfrm>
            <a:off x="6301252" y="1465133"/>
            <a:ext cx="1109273" cy="997206"/>
            <a:chOff x="3457215" y="1243813"/>
            <a:chExt cx="1109273" cy="9972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180AAD-8F17-48A6-A31B-AF43DB8E26A5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4EF55202-4A81-44AC-9859-E1D16C89C252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C6B593-30C8-421D-B279-4F79191ACAF9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6FABA4-78A4-477F-BDDF-87719FC9A408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FDB61B-7185-49BE-88CC-A1F91FBF4F20}"/>
              </a:ext>
            </a:extLst>
          </p:cNvPr>
          <p:cNvGrpSpPr/>
          <p:nvPr/>
        </p:nvGrpSpPr>
        <p:grpSpPr>
          <a:xfrm>
            <a:off x="6692756" y="1465133"/>
            <a:ext cx="1109273" cy="997206"/>
            <a:chOff x="3457215" y="1243813"/>
            <a:chExt cx="1109273" cy="9972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4CDA4E9-FED3-4303-B516-A8D6D1184F32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5" name="TextBox 52">
              <a:extLst>
                <a:ext uri="{FF2B5EF4-FFF2-40B4-BE49-F238E27FC236}">
                  <a16:creationId xmlns:a16="http://schemas.microsoft.com/office/drawing/2014/main" id="{D3916C91-A453-44DF-ABD5-DD78D067089E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F044807-6506-4B2A-A9C4-B5376DF0078E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E4D1E42-BEA8-4A40-81AE-7B14455473EE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548DDD-0762-4049-B81F-72BE84434974}"/>
              </a:ext>
            </a:extLst>
          </p:cNvPr>
          <p:cNvGrpSpPr/>
          <p:nvPr/>
        </p:nvGrpSpPr>
        <p:grpSpPr>
          <a:xfrm>
            <a:off x="7080072" y="1478385"/>
            <a:ext cx="1109273" cy="983954"/>
            <a:chOff x="3457215" y="1257065"/>
            <a:chExt cx="1109273" cy="9839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AC5B7A6-8123-4F2C-9CF6-060E76BD3BFA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0" name="TextBox 57">
              <a:extLst>
                <a:ext uri="{FF2B5EF4-FFF2-40B4-BE49-F238E27FC236}">
                  <a16:creationId xmlns:a16="http://schemas.microsoft.com/office/drawing/2014/main" id="{19B36FC8-CB0A-4D16-AACD-F6A31517B8DE}"/>
                </a:ext>
              </a:extLst>
            </p:cNvPr>
            <p:cNvSpPr txBox="1"/>
            <p:nvPr/>
          </p:nvSpPr>
          <p:spPr>
            <a:xfrm>
              <a:off x="3818106" y="125706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789E48-FDC1-43AD-8BF6-22C2C4722AE7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6F629B4-1969-483C-92F7-88039293F2D1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sp>
        <p:nvSpPr>
          <p:cNvPr id="43" name="TextBox 5">
            <a:extLst>
              <a:ext uri="{FF2B5EF4-FFF2-40B4-BE49-F238E27FC236}">
                <a16:creationId xmlns:a16="http://schemas.microsoft.com/office/drawing/2014/main" id="{F769D941-70D4-4FBD-81A1-1B42150E2EC0}"/>
              </a:ext>
            </a:extLst>
          </p:cNvPr>
          <p:cNvSpPr txBox="1"/>
          <p:nvPr/>
        </p:nvSpPr>
        <p:spPr>
          <a:xfrm>
            <a:off x="9018791" y="238125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time</a:t>
            </a:r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D8FBB28C-83B8-4F59-82AE-F7088C0869E9}"/>
              </a:ext>
            </a:extLst>
          </p:cNvPr>
          <p:cNvSpPr/>
          <p:nvPr/>
        </p:nvSpPr>
        <p:spPr>
          <a:xfrm>
            <a:off x="2398643" y="3290072"/>
            <a:ext cx="7275443" cy="225130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Gill Sans Light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425D3-6B2C-4DC0-BBF0-B5A3649A6F63}"/>
              </a:ext>
            </a:extLst>
          </p:cNvPr>
          <p:cNvSpPr/>
          <p:nvPr/>
        </p:nvSpPr>
        <p:spPr>
          <a:xfrm>
            <a:off x="4010126" y="4059059"/>
            <a:ext cx="589722" cy="589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DEA9D11-B46E-4B2E-9809-9637EAD3829D}"/>
              </a:ext>
            </a:extLst>
          </p:cNvPr>
          <p:cNvSpPr/>
          <p:nvPr/>
        </p:nvSpPr>
        <p:spPr>
          <a:xfrm>
            <a:off x="6153390" y="4027173"/>
            <a:ext cx="589722" cy="589722"/>
          </a:xfrm>
          <a:prstGeom prst="ellipse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648C50-8F1C-493F-8BEE-888425A9B2D0}"/>
              </a:ext>
            </a:extLst>
          </p:cNvPr>
          <p:cNvSpPr/>
          <p:nvPr/>
        </p:nvSpPr>
        <p:spPr>
          <a:xfrm>
            <a:off x="8296654" y="4027173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6426946-669B-4672-B349-A66CA7BE1B82}"/>
              </a:ext>
            </a:extLst>
          </p:cNvPr>
          <p:cNvSpPr/>
          <p:nvPr/>
        </p:nvSpPr>
        <p:spPr>
          <a:xfrm>
            <a:off x="7576548" y="4061711"/>
            <a:ext cx="663455" cy="5568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141592C-A96E-4E8E-A72E-249EEBE120EE}"/>
              </a:ext>
            </a:extLst>
          </p:cNvPr>
          <p:cNvCxnSpPr>
            <a:cxnSpLocks/>
          </p:cNvCxnSpPr>
          <p:nvPr/>
        </p:nvCxnSpPr>
        <p:spPr>
          <a:xfrm>
            <a:off x="8013726" y="4061711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13895608-1E71-4D7E-AD83-31F54E585841}"/>
              </a:ext>
            </a:extLst>
          </p:cNvPr>
          <p:cNvSpPr/>
          <p:nvPr/>
        </p:nvSpPr>
        <p:spPr>
          <a:xfrm>
            <a:off x="5433284" y="4055503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EE5555-A68F-43AB-83E1-8B8C99D13AA0}"/>
              </a:ext>
            </a:extLst>
          </p:cNvPr>
          <p:cNvCxnSpPr>
            <a:cxnSpLocks/>
          </p:cNvCxnSpPr>
          <p:nvPr/>
        </p:nvCxnSpPr>
        <p:spPr>
          <a:xfrm>
            <a:off x="5870462" y="4055503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7030858-6B21-4968-AA59-E3E4C1C99CB1}"/>
              </a:ext>
            </a:extLst>
          </p:cNvPr>
          <p:cNvSpPr/>
          <p:nvPr/>
        </p:nvSpPr>
        <p:spPr>
          <a:xfrm>
            <a:off x="3290020" y="4059059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36478E2-FD67-47D5-8BB8-575E99E8C9F4}"/>
              </a:ext>
            </a:extLst>
          </p:cNvPr>
          <p:cNvCxnSpPr>
            <a:cxnSpLocks/>
          </p:cNvCxnSpPr>
          <p:nvPr/>
        </p:nvCxnSpPr>
        <p:spPr>
          <a:xfrm>
            <a:off x="3727198" y="4059059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DCC6C5D-4A35-429E-B9DF-412C456E9644}"/>
              </a:ext>
            </a:extLst>
          </p:cNvPr>
          <p:cNvSpPr txBox="1"/>
          <p:nvPr/>
        </p:nvSpPr>
        <p:spPr>
          <a:xfrm>
            <a:off x="3475949" y="5637536"/>
            <a:ext cx="545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latin typeface="Gill Sans Light"/>
              </a:rPr>
              <a:t>Overall System: Series of Stages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EBA85DC-0953-45F4-BAA4-DC88925ADCE6}"/>
              </a:ext>
            </a:extLst>
          </p:cNvPr>
          <p:cNvCxnSpPr>
            <a:cxnSpLocks/>
          </p:cNvCxnSpPr>
          <p:nvPr/>
        </p:nvCxnSpPr>
        <p:spPr>
          <a:xfrm>
            <a:off x="4632934" y="4356331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93174B-5AB3-4AAB-A3F9-AA12E037F8D3}"/>
              </a:ext>
            </a:extLst>
          </p:cNvPr>
          <p:cNvCxnSpPr>
            <a:cxnSpLocks/>
          </p:cNvCxnSpPr>
          <p:nvPr/>
        </p:nvCxnSpPr>
        <p:spPr>
          <a:xfrm>
            <a:off x="6773767" y="4317537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0F9842-E7CE-4DD5-8A5A-38B75E21EDCF}"/>
              </a:ext>
            </a:extLst>
          </p:cNvPr>
          <p:cNvCxnSpPr>
            <a:cxnSpLocks/>
          </p:cNvCxnSpPr>
          <p:nvPr/>
        </p:nvCxnSpPr>
        <p:spPr>
          <a:xfrm>
            <a:off x="1916238" y="4356331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981401-718C-47AC-9FC1-A259BA3D3D6F}"/>
              </a:ext>
            </a:extLst>
          </p:cNvPr>
          <p:cNvCxnSpPr>
            <a:cxnSpLocks/>
          </p:cNvCxnSpPr>
          <p:nvPr/>
        </p:nvCxnSpPr>
        <p:spPr>
          <a:xfrm>
            <a:off x="8988287" y="4317537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/>
              <p:nvPr/>
            </p:nvSpPr>
            <p:spPr>
              <a:xfrm>
                <a:off x="538610" y="3938421"/>
                <a:ext cx="14779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Request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10" y="3938421"/>
                <a:ext cx="1477967" cy="830997"/>
              </a:xfrm>
              <a:prstGeom prst="rect">
                <a:avLst/>
              </a:prstGeom>
              <a:blipFill>
                <a:blip r:embed="rId3"/>
                <a:stretch>
                  <a:fillRect l="-1235" t="-5147" r="-6173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/>
              <p:nvPr/>
            </p:nvSpPr>
            <p:spPr>
              <a:xfrm>
                <a:off x="10153416" y="3902038"/>
                <a:ext cx="12851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Service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416" y="3902038"/>
                <a:ext cx="1285172" cy="830997"/>
              </a:xfrm>
              <a:prstGeom prst="rect">
                <a:avLst/>
              </a:prstGeom>
              <a:blipFill>
                <a:blip r:embed="rId4"/>
                <a:stretch>
                  <a:fillRect l="-4762" t="-5147" r="-10476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13688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0C0A-BC02-4D50-9715-AD61FF3F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Light"/>
              </a:rPr>
              <a:t>Bottleneck Analysis</a:t>
            </a:r>
            <a:endParaRPr lang="en-US" b="1" i="1" dirty="0">
              <a:latin typeface="Gill Sans Light"/>
            </a:endParaRP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0FCEDAB5-99E5-499D-9710-A9D52BEF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8011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Each stage has its own queue and maximum service rate</a:t>
            </a:r>
          </a:p>
          <a:p>
            <a:r>
              <a:rPr lang="en-US" dirty="0">
                <a:latin typeface="Gill Sans Light"/>
              </a:rPr>
              <a:t>Suppose the </a:t>
            </a:r>
            <a:r>
              <a:rPr lang="en-US" dirty="0">
                <a:solidFill>
                  <a:schemeClr val="accent6"/>
                </a:solidFill>
                <a:latin typeface="Gill Sans Light"/>
              </a:rPr>
              <a:t>green</a:t>
            </a:r>
            <a:r>
              <a:rPr lang="en-US" dirty="0">
                <a:latin typeface="Gill Sans Light"/>
              </a:rPr>
              <a:t> stage is the bottleneck </a:t>
            </a:r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D8FBB28C-83B8-4F59-82AE-F7088C0869E9}"/>
              </a:ext>
            </a:extLst>
          </p:cNvPr>
          <p:cNvSpPr/>
          <p:nvPr/>
        </p:nvSpPr>
        <p:spPr>
          <a:xfrm>
            <a:off x="2398643" y="3290072"/>
            <a:ext cx="7275443" cy="225130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Gill Sans Light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425D3-6B2C-4DC0-BBF0-B5A3649A6F63}"/>
              </a:ext>
            </a:extLst>
          </p:cNvPr>
          <p:cNvSpPr/>
          <p:nvPr/>
        </p:nvSpPr>
        <p:spPr>
          <a:xfrm>
            <a:off x="4010126" y="4059059"/>
            <a:ext cx="589722" cy="589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DEA9D11-B46E-4B2E-9809-9637EAD3829D}"/>
              </a:ext>
            </a:extLst>
          </p:cNvPr>
          <p:cNvSpPr/>
          <p:nvPr/>
        </p:nvSpPr>
        <p:spPr>
          <a:xfrm>
            <a:off x="6153390" y="4027173"/>
            <a:ext cx="589722" cy="589722"/>
          </a:xfrm>
          <a:prstGeom prst="ellipse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648C50-8F1C-493F-8BEE-888425A9B2D0}"/>
              </a:ext>
            </a:extLst>
          </p:cNvPr>
          <p:cNvSpPr/>
          <p:nvPr/>
        </p:nvSpPr>
        <p:spPr>
          <a:xfrm>
            <a:off x="8296654" y="4027173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5BD8810-D42C-41D9-B25A-26DE7FB7F06A}"/>
              </a:ext>
            </a:extLst>
          </p:cNvPr>
          <p:cNvGrpSpPr/>
          <p:nvPr/>
        </p:nvGrpSpPr>
        <p:grpSpPr>
          <a:xfrm>
            <a:off x="7576548" y="4061711"/>
            <a:ext cx="663455" cy="556847"/>
            <a:chOff x="7576548" y="4061711"/>
            <a:chExt cx="663455" cy="55684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426946-669B-4672-B349-A66CA7BE1B82}"/>
                </a:ext>
              </a:extLst>
            </p:cNvPr>
            <p:cNvSpPr/>
            <p:nvPr/>
          </p:nvSpPr>
          <p:spPr>
            <a:xfrm>
              <a:off x="7576548" y="4061711"/>
              <a:ext cx="663455" cy="556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41592C-A96E-4E8E-A72E-249EEBE120EE}"/>
                </a:ext>
              </a:extLst>
            </p:cNvPr>
            <p:cNvCxnSpPr>
              <a:cxnSpLocks/>
            </p:cNvCxnSpPr>
            <p:nvPr/>
          </p:nvCxnSpPr>
          <p:spPr>
            <a:xfrm>
              <a:off x="8013726" y="406171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13895608-1E71-4D7E-AD83-31F54E585841}"/>
              </a:ext>
            </a:extLst>
          </p:cNvPr>
          <p:cNvSpPr/>
          <p:nvPr/>
        </p:nvSpPr>
        <p:spPr>
          <a:xfrm>
            <a:off x="5433284" y="4055503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EE5555-A68F-43AB-83E1-8B8C99D13AA0}"/>
              </a:ext>
            </a:extLst>
          </p:cNvPr>
          <p:cNvCxnSpPr>
            <a:cxnSpLocks/>
          </p:cNvCxnSpPr>
          <p:nvPr/>
        </p:nvCxnSpPr>
        <p:spPr>
          <a:xfrm>
            <a:off x="5870462" y="4055503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7030858-6B21-4968-AA59-E3E4C1C99CB1}"/>
              </a:ext>
            </a:extLst>
          </p:cNvPr>
          <p:cNvSpPr/>
          <p:nvPr/>
        </p:nvSpPr>
        <p:spPr>
          <a:xfrm>
            <a:off x="3290020" y="4059059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36478E2-FD67-47D5-8BB8-575E99E8C9F4}"/>
              </a:ext>
            </a:extLst>
          </p:cNvPr>
          <p:cNvCxnSpPr>
            <a:cxnSpLocks/>
          </p:cNvCxnSpPr>
          <p:nvPr/>
        </p:nvCxnSpPr>
        <p:spPr>
          <a:xfrm>
            <a:off x="3727198" y="4059059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DCC6C5D-4A35-429E-B9DF-412C456E9644}"/>
              </a:ext>
            </a:extLst>
          </p:cNvPr>
          <p:cNvSpPr txBox="1"/>
          <p:nvPr/>
        </p:nvSpPr>
        <p:spPr>
          <a:xfrm>
            <a:off x="3475949" y="5637536"/>
            <a:ext cx="545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latin typeface="Gill Sans Light"/>
              </a:rPr>
              <a:t>Overall System: Series of Stages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EBA85DC-0953-45F4-BAA4-DC88925ADCE6}"/>
              </a:ext>
            </a:extLst>
          </p:cNvPr>
          <p:cNvCxnSpPr>
            <a:cxnSpLocks/>
          </p:cNvCxnSpPr>
          <p:nvPr/>
        </p:nvCxnSpPr>
        <p:spPr>
          <a:xfrm>
            <a:off x="4632934" y="4356331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93174B-5AB3-4AAB-A3F9-AA12E037F8D3}"/>
              </a:ext>
            </a:extLst>
          </p:cNvPr>
          <p:cNvCxnSpPr>
            <a:cxnSpLocks/>
          </p:cNvCxnSpPr>
          <p:nvPr/>
        </p:nvCxnSpPr>
        <p:spPr>
          <a:xfrm>
            <a:off x="6773767" y="4317537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0F9842-E7CE-4DD5-8A5A-38B75E21EDCF}"/>
              </a:ext>
            </a:extLst>
          </p:cNvPr>
          <p:cNvCxnSpPr>
            <a:cxnSpLocks/>
          </p:cNvCxnSpPr>
          <p:nvPr/>
        </p:nvCxnSpPr>
        <p:spPr>
          <a:xfrm>
            <a:off x="1916238" y="4356331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981401-718C-47AC-9FC1-A259BA3D3D6F}"/>
              </a:ext>
            </a:extLst>
          </p:cNvPr>
          <p:cNvCxnSpPr>
            <a:cxnSpLocks/>
          </p:cNvCxnSpPr>
          <p:nvPr/>
        </p:nvCxnSpPr>
        <p:spPr>
          <a:xfrm>
            <a:off x="8988287" y="4317537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/>
              <p:nvPr/>
            </p:nvSpPr>
            <p:spPr>
              <a:xfrm>
                <a:off x="538610" y="3938421"/>
                <a:ext cx="14779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Request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10" y="3938421"/>
                <a:ext cx="1477967" cy="830997"/>
              </a:xfrm>
              <a:prstGeom prst="rect">
                <a:avLst/>
              </a:prstGeom>
              <a:blipFill>
                <a:blip r:embed="rId3"/>
                <a:stretch>
                  <a:fillRect l="-1235" t="-5147" r="-6173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/>
              <p:nvPr/>
            </p:nvSpPr>
            <p:spPr>
              <a:xfrm>
                <a:off x="10153416" y="3902038"/>
                <a:ext cx="12851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Service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416" y="3902038"/>
                <a:ext cx="1285172" cy="830997"/>
              </a:xfrm>
              <a:prstGeom prst="rect">
                <a:avLst/>
              </a:prstGeom>
              <a:blipFill>
                <a:blip r:embed="rId4"/>
                <a:stretch>
                  <a:fillRect l="-4762" t="-5147" r="-10476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C52D6BA-3726-4EBA-8DDB-2819DD678347}"/>
                  </a:ext>
                </a:extLst>
              </p:cNvPr>
              <p:cNvSpPr txBox="1"/>
              <p:nvPr/>
            </p:nvSpPr>
            <p:spPr>
              <a:xfrm>
                <a:off x="3954923" y="3733982"/>
                <a:ext cx="700127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C52D6BA-3726-4EBA-8DDB-2819DD678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923" y="3733982"/>
                <a:ext cx="700127" cy="289182"/>
              </a:xfrm>
              <a:prstGeom prst="rect">
                <a:avLst/>
              </a:prstGeom>
              <a:blipFill>
                <a:blip r:embed="rId5"/>
                <a:stretch>
                  <a:fillRect l="-11304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212778F-2F9D-40C0-B74C-651E720666EE}"/>
                  </a:ext>
                </a:extLst>
              </p:cNvPr>
              <p:cNvSpPr txBox="1"/>
              <p:nvPr/>
            </p:nvSpPr>
            <p:spPr>
              <a:xfrm>
                <a:off x="6098187" y="3704105"/>
                <a:ext cx="700127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212778F-2F9D-40C0-B74C-651E72066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187" y="3704105"/>
                <a:ext cx="700127" cy="289182"/>
              </a:xfrm>
              <a:prstGeom prst="rect">
                <a:avLst/>
              </a:prstGeom>
              <a:blipFill>
                <a:blip r:embed="rId6"/>
                <a:stretch>
                  <a:fillRect l="-1043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/>
              <p:nvPr/>
            </p:nvSpPr>
            <p:spPr>
              <a:xfrm>
                <a:off x="8260536" y="3702096"/>
                <a:ext cx="700127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536" y="3702096"/>
                <a:ext cx="700127" cy="289182"/>
              </a:xfrm>
              <a:prstGeom prst="rect">
                <a:avLst/>
              </a:prstGeom>
              <a:blipFill>
                <a:blip r:embed="rId7"/>
                <a:stretch>
                  <a:fillRect l="-11304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36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66" grpId="0"/>
      <p:bldP spid="67" grpId="0"/>
      <p:bldP spid="6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0C0A-BC02-4D50-9715-AD61FF3F4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6200"/>
            <a:ext cx="9550400" cy="533400"/>
          </a:xfrm>
        </p:spPr>
        <p:txBody>
          <a:bodyPr/>
          <a:lstStyle/>
          <a:p>
            <a:r>
              <a:rPr lang="en-US" b="1" dirty="0">
                <a:latin typeface="Gill Sans Light"/>
              </a:rPr>
              <a:t>Bottleneck Analysis</a:t>
            </a:r>
            <a:endParaRPr lang="en-US" b="1" i="1" dirty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49">
                <a:extLst>
                  <a:ext uri="{FF2B5EF4-FFF2-40B4-BE49-F238E27FC236}">
                    <a16:creationId xmlns:a16="http://schemas.microsoft.com/office/drawing/2014/main" id="{0FCEDAB5-99E5-499D-9710-A9D52BEFB2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515600" cy="160337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Gill Sans Light"/>
                  </a:rPr>
                  <a:t>Each stage has its own queue and maximum service rate</a:t>
                </a:r>
              </a:p>
              <a:p>
                <a:r>
                  <a:rPr lang="en-US" dirty="0">
                    <a:latin typeface="Gill Sans Light"/>
                  </a:rPr>
                  <a:t>Suppose the </a:t>
                </a:r>
                <a:r>
                  <a:rPr lang="en-US" dirty="0">
                    <a:solidFill>
                      <a:schemeClr val="accent6"/>
                    </a:solidFill>
                    <a:latin typeface="Gill Sans Light"/>
                  </a:rPr>
                  <a:t>green</a:t>
                </a:r>
                <a:r>
                  <a:rPr lang="en-US" dirty="0">
                    <a:latin typeface="Gill Sans Light"/>
                  </a:rPr>
                  <a:t> stage is the bottleneck</a:t>
                </a:r>
              </a:p>
              <a:p>
                <a:r>
                  <a:rPr lang="en-US" dirty="0">
                    <a:latin typeface="Gill Sans Light"/>
                  </a:rPr>
                  <a:t>The bottleneck stage dictates the maximum service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50" name="Content Placeholder 49">
                <a:extLst>
                  <a:ext uri="{FF2B5EF4-FFF2-40B4-BE49-F238E27FC236}">
                    <a16:creationId xmlns:a16="http://schemas.microsoft.com/office/drawing/2014/main" id="{0FCEDAB5-99E5-499D-9710-A9D52BEFB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1603374"/>
              </a:xfrm>
              <a:blipFill>
                <a:blip r:embed="rId3"/>
                <a:stretch>
                  <a:fillRect l="-812" t="-4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loud 43">
            <a:extLst>
              <a:ext uri="{FF2B5EF4-FFF2-40B4-BE49-F238E27FC236}">
                <a16:creationId xmlns:a16="http://schemas.microsoft.com/office/drawing/2014/main" id="{D8FBB28C-83B8-4F59-82AE-F7088C0869E9}"/>
              </a:ext>
            </a:extLst>
          </p:cNvPr>
          <p:cNvSpPr/>
          <p:nvPr/>
        </p:nvSpPr>
        <p:spPr>
          <a:xfrm>
            <a:off x="2398643" y="3290072"/>
            <a:ext cx="7275443" cy="225130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Gill Sans Ligh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648C50-8F1C-493F-8BEE-888425A9B2D0}"/>
              </a:ext>
            </a:extLst>
          </p:cNvPr>
          <p:cNvSpPr/>
          <p:nvPr/>
        </p:nvSpPr>
        <p:spPr>
          <a:xfrm>
            <a:off x="6182561" y="4027173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153C2C-2CE7-4D85-B7DD-DF8EC2D7C897}"/>
              </a:ext>
            </a:extLst>
          </p:cNvPr>
          <p:cNvGrpSpPr/>
          <p:nvPr/>
        </p:nvGrpSpPr>
        <p:grpSpPr>
          <a:xfrm>
            <a:off x="5462455" y="4061711"/>
            <a:ext cx="663455" cy="556847"/>
            <a:chOff x="5462455" y="4061711"/>
            <a:chExt cx="663455" cy="55684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426946-669B-4672-B349-A66CA7BE1B82}"/>
                </a:ext>
              </a:extLst>
            </p:cNvPr>
            <p:cNvSpPr/>
            <p:nvPr/>
          </p:nvSpPr>
          <p:spPr>
            <a:xfrm>
              <a:off x="5462455" y="4061711"/>
              <a:ext cx="663455" cy="556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41592C-A96E-4E8E-A72E-249EEBE120EE}"/>
                </a:ext>
              </a:extLst>
            </p:cNvPr>
            <p:cNvCxnSpPr>
              <a:cxnSpLocks/>
            </p:cNvCxnSpPr>
            <p:nvPr/>
          </p:nvCxnSpPr>
          <p:spPr>
            <a:xfrm>
              <a:off x="5899633" y="406171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DCC6C5D-4A35-429E-B9DF-412C456E9644}"/>
              </a:ext>
            </a:extLst>
          </p:cNvPr>
          <p:cNvSpPr txBox="1"/>
          <p:nvPr/>
        </p:nvSpPr>
        <p:spPr>
          <a:xfrm>
            <a:off x="3515226" y="5637536"/>
            <a:ext cx="5378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latin typeface="Gill Sans Light"/>
              </a:rPr>
              <a:t>System Model: Bottleneck Stage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0F9842-E7CE-4DD5-8A5A-38B75E21EDCF}"/>
              </a:ext>
            </a:extLst>
          </p:cNvPr>
          <p:cNvCxnSpPr>
            <a:cxnSpLocks/>
          </p:cNvCxnSpPr>
          <p:nvPr/>
        </p:nvCxnSpPr>
        <p:spPr>
          <a:xfrm>
            <a:off x="1916238" y="4356331"/>
            <a:ext cx="34531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981401-718C-47AC-9FC1-A259BA3D3D6F}"/>
              </a:ext>
            </a:extLst>
          </p:cNvPr>
          <p:cNvCxnSpPr>
            <a:cxnSpLocks/>
          </p:cNvCxnSpPr>
          <p:nvPr/>
        </p:nvCxnSpPr>
        <p:spPr>
          <a:xfrm>
            <a:off x="6840960" y="4317537"/>
            <a:ext cx="3315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/>
              <p:nvPr/>
            </p:nvSpPr>
            <p:spPr>
              <a:xfrm>
                <a:off x="538610" y="3938421"/>
                <a:ext cx="14779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Request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10" y="3938421"/>
                <a:ext cx="1477967" cy="830997"/>
              </a:xfrm>
              <a:prstGeom prst="rect">
                <a:avLst/>
              </a:prstGeom>
              <a:blipFill>
                <a:blip r:embed="rId4"/>
                <a:stretch>
                  <a:fillRect l="-1235" t="-5147" r="-6173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/>
              <p:nvPr/>
            </p:nvSpPr>
            <p:spPr>
              <a:xfrm>
                <a:off x="10153416" y="3902038"/>
                <a:ext cx="12851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Service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416" y="3902038"/>
                <a:ext cx="1285172" cy="830997"/>
              </a:xfrm>
              <a:prstGeom prst="rect">
                <a:avLst/>
              </a:prstGeom>
              <a:blipFill>
                <a:blip r:embed="rId5"/>
                <a:stretch>
                  <a:fillRect l="-4762" t="-5147" r="-10476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/>
              <p:nvPr/>
            </p:nvSpPr>
            <p:spPr>
              <a:xfrm>
                <a:off x="5731138" y="3702096"/>
                <a:ext cx="1530739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138" y="3702096"/>
                <a:ext cx="1530739" cy="289182"/>
              </a:xfrm>
              <a:prstGeom prst="rect">
                <a:avLst/>
              </a:prstGeom>
              <a:blipFill>
                <a:blip r:embed="rId6"/>
                <a:stretch>
                  <a:fillRect l="-3984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843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768E4C-423B-474D-B0A5-E4D15714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Example: Servicing a Highly Contended Lock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D8C25CE1-2D7A-5D44-ADD5-9DB5FCD628AD}"/>
              </a:ext>
            </a:extLst>
          </p:cNvPr>
          <p:cNvSpPr/>
          <p:nvPr/>
        </p:nvSpPr>
        <p:spPr>
          <a:xfrm>
            <a:off x="478759" y="189956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3E1316AC-D16D-FA4E-8C07-A4C45EF59B59}"/>
              </a:ext>
            </a:extLst>
          </p:cNvPr>
          <p:cNvSpPr/>
          <p:nvPr/>
        </p:nvSpPr>
        <p:spPr>
          <a:xfrm>
            <a:off x="1174856" y="189956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BEE16A8-F4E4-A64E-B69B-DD7F5BF3E8E1}"/>
              </a:ext>
            </a:extLst>
          </p:cNvPr>
          <p:cNvSpPr/>
          <p:nvPr/>
        </p:nvSpPr>
        <p:spPr>
          <a:xfrm>
            <a:off x="2081018" y="189956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5243738B-6A28-BA4C-8042-07A365077849}"/>
              </a:ext>
            </a:extLst>
          </p:cNvPr>
          <p:cNvSpPr/>
          <p:nvPr/>
        </p:nvSpPr>
        <p:spPr>
          <a:xfrm>
            <a:off x="4161072" y="1899566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D6D2C05-FAE6-A54F-9017-C01874492D12}"/>
              </a:ext>
            </a:extLst>
          </p:cNvPr>
          <p:cNvSpPr txBox="1"/>
          <p:nvPr/>
        </p:nvSpPr>
        <p:spPr>
          <a:xfrm>
            <a:off x="2901058" y="2406193"/>
            <a:ext cx="706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>
                <a:latin typeface="Gill Sans Light"/>
              </a:rPr>
              <a:t>…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C93B67-5B57-284A-B1E6-09DF6CD2240E}"/>
              </a:ext>
            </a:extLst>
          </p:cNvPr>
          <p:cNvCxnSpPr/>
          <p:nvPr/>
        </p:nvCxnSpPr>
        <p:spPr>
          <a:xfrm>
            <a:off x="2265146" y="3052524"/>
            <a:ext cx="0" cy="407772"/>
          </a:xfrm>
          <a:prstGeom prst="straightConnector1">
            <a:avLst/>
          </a:prstGeom>
          <a:ln>
            <a:solidFill>
              <a:srgbClr val="7030A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CF584F-77C9-5A46-9581-2EFB0B66944C}"/>
              </a:ext>
            </a:extLst>
          </p:cNvPr>
          <p:cNvCxnSpPr/>
          <p:nvPr/>
        </p:nvCxnSpPr>
        <p:spPr>
          <a:xfrm>
            <a:off x="2270186" y="3460296"/>
            <a:ext cx="0" cy="4077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CEF260-30B8-2F46-BB0D-694A9922712F}"/>
              </a:ext>
            </a:extLst>
          </p:cNvPr>
          <p:cNvCxnSpPr/>
          <p:nvPr/>
        </p:nvCxnSpPr>
        <p:spPr>
          <a:xfrm>
            <a:off x="2260106" y="3896903"/>
            <a:ext cx="0" cy="407772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D35402-14C8-F64C-A870-258A111B99C3}"/>
              </a:ext>
            </a:extLst>
          </p:cNvPr>
          <p:cNvCxnSpPr/>
          <p:nvPr/>
        </p:nvCxnSpPr>
        <p:spPr>
          <a:xfrm>
            <a:off x="2239754" y="4601237"/>
            <a:ext cx="0" cy="407772"/>
          </a:xfrm>
          <a:prstGeom prst="straightConnector1">
            <a:avLst/>
          </a:prstGeom>
          <a:ln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>
            <a:extLst>
              <a:ext uri="{FF2B5EF4-FFF2-40B4-BE49-F238E27FC236}">
                <a16:creationId xmlns:a16="http://schemas.microsoft.com/office/drawing/2014/main" id="{49310B34-470A-3F43-8D98-3C22CB487A06}"/>
              </a:ext>
            </a:extLst>
          </p:cNvPr>
          <p:cNvSpPr txBox="1"/>
          <p:nvPr/>
        </p:nvSpPr>
        <p:spPr>
          <a:xfrm>
            <a:off x="1988227" y="4111057"/>
            <a:ext cx="56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>
                <a:latin typeface="Gill Sans Light"/>
              </a:rPr>
              <a:t>…</a:t>
            </a: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4DE6E040-F1B8-8C4F-A915-C24A6722E03C}"/>
              </a:ext>
            </a:extLst>
          </p:cNvPr>
          <p:cNvSpPr/>
          <p:nvPr/>
        </p:nvSpPr>
        <p:spPr>
          <a:xfrm>
            <a:off x="4161072" y="3390275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52371AD2-8A2F-6E4C-9137-160BD323D2D3}"/>
              </a:ext>
            </a:extLst>
          </p:cNvPr>
          <p:cNvSpPr/>
          <p:nvPr/>
        </p:nvSpPr>
        <p:spPr>
          <a:xfrm>
            <a:off x="478759" y="3981681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4CE4D50A-CE9E-564F-8365-B118AAF385C8}"/>
              </a:ext>
            </a:extLst>
          </p:cNvPr>
          <p:cNvSpPr/>
          <p:nvPr/>
        </p:nvSpPr>
        <p:spPr>
          <a:xfrm>
            <a:off x="1235552" y="4384996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9E285BC9-6761-1244-91FC-73B1BA465CC9}"/>
              </a:ext>
            </a:extLst>
          </p:cNvPr>
          <p:cNvSpPr/>
          <p:nvPr/>
        </p:nvSpPr>
        <p:spPr>
          <a:xfrm>
            <a:off x="2086057" y="5002832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E379C6-0586-0748-A971-4FFC00CA17B1}"/>
              </a:ext>
            </a:extLst>
          </p:cNvPr>
          <p:cNvCxnSpPr>
            <a:cxnSpLocks/>
          </p:cNvCxnSpPr>
          <p:nvPr/>
        </p:nvCxnSpPr>
        <p:spPr>
          <a:xfrm flipH="1">
            <a:off x="2270185" y="2912821"/>
            <a:ext cx="2075015" cy="139703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C21578-7415-DF46-A924-C71C9A5480A4}"/>
              </a:ext>
            </a:extLst>
          </p:cNvPr>
          <p:cNvCxnSpPr>
            <a:cxnSpLocks/>
          </p:cNvCxnSpPr>
          <p:nvPr/>
        </p:nvCxnSpPr>
        <p:spPr>
          <a:xfrm flipH="1" flipV="1">
            <a:off x="662888" y="2912822"/>
            <a:ext cx="1607296" cy="547474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3C48E9-2AA7-584E-A414-BF6AB67816CF}"/>
              </a:ext>
            </a:extLst>
          </p:cNvPr>
          <p:cNvCxnSpPr>
            <a:cxnSpLocks/>
          </p:cNvCxnSpPr>
          <p:nvPr/>
        </p:nvCxnSpPr>
        <p:spPr>
          <a:xfrm flipH="1" flipV="1">
            <a:off x="1327616" y="2982672"/>
            <a:ext cx="895712" cy="9032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>
            <a:extLst>
              <a:ext uri="{FF2B5EF4-FFF2-40B4-BE49-F238E27FC236}">
                <a16:creationId xmlns:a16="http://schemas.microsoft.com/office/drawing/2014/main" id="{E3924F89-2C74-084D-B091-D0F70AC6D18B}"/>
              </a:ext>
            </a:extLst>
          </p:cNvPr>
          <p:cNvSpPr/>
          <p:nvPr/>
        </p:nvSpPr>
        <p:spPr>
          <a:xfrm>
            <a:off x="5170927" y="3010475"/>
            <a:ext cx="435412" cy="19424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55FCAF4-7D4D-974A-8E1C-D4BEE5ED9F92}"/>
              </a:ext>
            </a:extLst>
          </p:cNvPr>
          <p:cNvCxnSpPr/>
          <p:nvPr/>
        </p:nvCxnSpPr>
        <p:spPr>
          <a:xfrm>
            <a:off x="570823" y="1679976"/>
            <a:ext cx="37743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3214EE65-2BBC-9848-AF0B-76CC24B7F174}"/>
              </a:ext>
            </a:extLst>
          </p:cNvPr>
          <p:cNvSpPr/>
          <p:nvPr/>
        </p:nvSpPr>
        <p:spPr>
          <a:xfrm>
            <a:off x="2515652" y="3455839"/>
            <a:ext cx="184115" cy="430083"/>
          </a:xfrm>
          <a:prstGeom prst="rightBrace">
            <a:avLst>
              <a:gd name="adj1" fmla="val 8333"/>
              <a:gd name="adj2" fmla="val 425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1E78B9-BDA3-D447-A215-C6D5BBA64227}"/>
                  </a:ext>
                </a:extLst>
              </p:cNvPr>
              <p:cNvSpPr/>
              <p:nvPr/>
            </p:nvSpPr>
            <p:spPr>
              <a:xfrm>
                <a:off x="2802148" y="3252799"/>
                <a:ext cx="115144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>
                    <a:latin typeface="Gill Sans Light"/>
                  </a:rPr>
                  <a:t> sec in critical section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1E78B9-BDA3-D447-A215-C6D5BBA64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48" y="3252799"/>
                <a:ext cx="1151446" cy="923330"/>
              </a:xfrm>
              <a:prstGeom prst="rect">
                <a:avLst/>
              </a:prstGeom>
              <a:blipFill>
                <a:blip r:embed="rId3"/>
                <a:stretch>
                  <a:fillRect l="-4762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Arrow 18">
            <a:extLst>
              <a:ext uri="{FF2B5EF4-FFF2-40B4-BE49-F238E27FC236}">
                <a16:creationId xmlns:a16="http://schemas.microsoft.com/office/drawing/2014/main" id="{AA391AC9-BE50-5D49-8ADF-059EAB71E712}"/>
              </a:ext>
            </a:extLst>
          </p:cNvPr>
          <p:cNvSpPr/>
          <p:nvPr/>
        </p:nvSpPr>
        <p:spPr>
          <a:xfrm>
            <a:off x="4564739" y="2795315"/>
            <a:ext cx="1041600" cy="1873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6B8E6CED-E4D5-364F-8D08-CBA13E5A5219}"/>
              </a:ext>
            </a:extLst>
          </p:cNvPr>
          <p:cNvSpPr txBox="1"/>
          <p:nvPr/>
        </p:nvSpPr>
        <p:spPr>
          <a:xfrm>
            <a:off x="5606339" y="2590859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All try to grab 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7">
                <a:extLst>
                  <a:ext uri="{FF2B5EF4-FFF2-40B4-BE49-F238E27FC236}">
                    <a16:creationId xmlns:a16="http://schemas.microsoft.com/office/drawing/2014/main" id="{E06058BA-827B-4E41-B5C0-A716F483D77A}"/>
                  </a:ext>
                </a:extLst>
              </p:cNvPr>
              <p:cNvSpPr txBox="1"/>
              <p:nvPr/>
            </p:nvSpPr>
            <p:spPr>
              <a:xfrm>
                <a:off x="5779809" y="3504105"/>
                <a:ext cx="37683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latin typeface="Gill Sans Light"/>
                  </a:rPr>
                  <a:t>Time =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sec</a:t>
                </a:r>
              </a:p>
              <a:p>
                <a:r>
                  <a:rPr lang="en-US" sz="2400" b="0" dirty="0">
                    <a:latin typeface="Gill Sans Light"/>
                  </a:rPr>
                  <a:t>Rate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r>
                  <a:rPr lang="en-US" sz="2400" b="0" dirty="0">
                    <a:latin typeface="Gill Sans Light"/>
                  </a:rPr>
                  <a:t> ops/sec, regardless of # cores</a:t>
                </a:r>
              </a:p>
            </p:txBody>
          </p:sp>
        </mc:Choice>
        <mc:Fallback xmlns="">
          <p:sp>
            <p:nvSpPr>
              <p:cNvPr id="54" name="TextBox 27">
                <a:extLst>
                  <a:ext uri="{FF2B5EF4-FFF2-40B4-BE49-F238E27FC236}">
                    <a16:creationId xmlns:a16="http://schemas.microsoft.com/office/drawing/2014/main" id="{E06058BA-827B-4E41-B5C0-A716F483D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809" y="3504105"/>
                <a:ext cx="3768392" cy="1200329"/>
              </a:xfrm>
              <a:prstGeom prst="rect">
                <a:avLst/>
              </a:prstGeom>
              <a:blipFill>
                <a:blip r:embed="rId4"/>
                <a:stretch>
                  <a:fillRect l="-2427" t="-17259" b="-43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37090F7-F12F-4377-9E1C-D01AD414EA38}"/>
                  </a:ext>
                </a:extLst>
              </p:cNvPr>
              <p:cNvSpPr txBox="1"/>
              <p:nvPr/>
            </p:nvSpPr>
            <p:spPr>
              <a:xfrm>
                <a:off x="2363476" y="1252901"/>
                <a:ext cx="260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37090F7-F12F-4377-9E1C-D01AD414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476" y="1252901"/>
                <a:ext cx="260263" cy="369332"/>
              </a:xfrm>
              <a:prstGeom prst="rect">
                <a:avLst/>
              </a:prstGeom>
              <a:blipFill>
                <a:blip r:embed="rId5"/>
                <a:stretch>
                  <a:fillRect l="-26190" r="-2619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7601CECD-0AA4-4A47-8343-8FD44ACF0F94}"/>
              </a:ext>
            </a:extLst>
          </p:cNvPr>
          <p:cNvSpPr/>
          <p:nvPr/>
        </p:nvSpPr>
        <p:spPr>
          <a:xfrm>
            <a:off x="10424686" y="2124928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54AF854-6164-4B93-B289-2F7B1AAB1107}"/>
              </a:ext>
            </a:extLst>
          </p:cNvPr>
          <p:cNvGrpSpPr/>
          <p:nvPr/>
        </p:nvGrpSpPr>
        <p:grpSpPr>
          <a:xfrm>
            <a:off x="9704580" y="2159466"/>
            <a:ext cx="663455" cy="556847"/>
            <a:chOff x="5462455" y="4061711"/>
            <a:chExt cx="663455" cy="55684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B7819D3-2E65-4D38-91FC-6BC698D30EDF}"/>
                </a:ext>
              </a:extLst>
            </p:cNvPr>
            <p:cNvSpPr/>
            <p:nvPr/>
          </p:nvSpPr>
          <p:spPr>
            <a:xfrm>
              <a:off x="5462455" y="4061711"/>
              <a:ext cx="663455" cy="556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61B4CEC-0236-4CAB-BD14-D0C4A3D36728}"/>
                </a:ext>
              </a:extLst>
            </p:cNvPr>
            <p:cNvCxnSpPr>
              <a:cxnSpLocks/>
            </p:cNvCxnSpPr>
            <p:nvPr/>
          </p:nvCxnSpPr>
          <p:spPr>
            <a:xfrm>
              <a:off x="5899633" y="406171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A569FC4-CE41-45F2-AD55-7A46C7808696}"/>
                  </a:ext>
                </a:extLst>
              </p:cNvPr>
              <p:cNvSpPr txBox="1"/>
              <p:nvPr/>
            </p:nvSpPr>
            <p:spPr>
              <a:xfrm>
                <a:off x="10123463" y="1650735"/>
                <a:ext cx="1230337" cy="3583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en-US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A569FC4-CE41-45F2-AD55-7A46C7808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463" y="1650735"/>
                <a:ext cx="1230337" cy="358303"/>
              </a:xfrm>
              <a:prstGeom prst="rect">
                <a:avLst/>
              </a:prstGeom>
              <a:blipFill>
                <a:blip r:embed="rId6"/>
                <a:stretch>
                  <a:fillRect l="-5446" t="-164407" r="-52475" b="-247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41FAF6A5-12A7-4904-8133-5F3F0975E7DB}"/>
              </a:ext>
            </a:extLst>
          </p:cNvPr>
          <p:cNvSpPr txBox="1"/>
          <p:nvPr/>
        </p:nvSpPr>
        <p:spPr>
          <a:xfrm>
            <a:off x="7227613" y="990600"/>
            <a:ext cx="2320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Gill Sans Light"/>
              </a:rPr>
              <a:t>Queue of waiting threads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5B8E2A2-7480-4DE9-A942-E66DC115C285}"/>
              </a:ext>
            </a:extLst>
          </p:cNvPr>
          <p:cNvCxnSpPr>
            <a:cxnSpLocks/>
          </p:cNvCxnSpPr>
          <p:nvPr/>
        </p:nvCxnSpPr>
        <p:spPr>
          <a:xfrm>
            <a:off x="8534400" y="1566948"/>
            <a:ext cx="1013801" cy="520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4715CE4-E712-487B-A5D9-62FFAE95FB61}"/>
              </a:ext>
            </a:extLst>
          </p:cNvPr>
          <p:cNvSpPr txBox="1"/>
          <p:nvPr/>
        </p:nvSpPr>
        <p:spPr>
          <a:xfrm>
            <a:off x="9914718" y="3841310"/>
            <a:ext cx="2199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Gill Sans Light"/>
              </a:rPr>
              <a:t>Critical section guarded by lock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BAF0946-E7E5-48B9-9E33-540CABBF2493}"/>
              </a:ext>
            </a:extLst>
          </p:cNvPr>
          <p:cNvCxnSpPr>
            <a:cxnSpLocks/>
          </p:cNvCxnSpPr>
          <p:nvPr/>
        </p:nvCxnSpPr>
        <p:spPr>
          <a:xfrm flipH="1" flipV="1">
            <a:off x="10776452" y="2833684"/>
            <a:ext cx="156591" cy="96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626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7" grpId="0"/>
      <p:bldP spid="18" grpId="0" animBg="1"/>
      <p:bldP spid="19" grpId="0" animBg="1"/>
      <p:bldP spid="20" grpId="0" animBg="1"/>
      <p:bldP spid="21" grpId="0" animBg="1"/>
      <p:bldP spid="25" grpId="0" animBg="1"/>
      <p:bldP spid="27" grpId="0" animBg="1"/>
      <p:bldP spid="28" grpId="0"/>
      <p:bldP spid="29" grpId="0" animBg="1"/>
      <p:bldP spid="30" grpId="0"/>
      <p:bldP spid="54" grpId="0"/>
      <p:bldP spid="55" grpId="0"/>
      <p:bldP spid="56" grpId="0" animBg="1"/>
      <p:bldP spid="60" grpId="0"/>
      <p:bldP spid="61" grpId="0"/>
      <p:bldP spid="6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Request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blipFill>
                <a:blip r:embed="rId3"/>
                <a:stretch>
                  <a:fillRect l="-39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Operation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blipFill>
                <a:blip r:embed="rId4"/>
                <a:stretch>
                  <a:fillRect l="-341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Latency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  <a:blipFill>
                <a:blip r:embed="rId5"/>
                <a:stretch>
                  <a:fillRect l="-4714" t="-9211" r="-4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The maximum service rate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blipFill>
                <a:blip r:embed="rId6"/>
                <a:stretch>
                  <a:fillRect l="-2358" t="-3571" r="-2044" b="-1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Gill Sans Light"/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b="0" dirty="0">
                  <a:latin typeface="Gill Sans Ligh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blipFill>
                <a:blip r:embed="rId7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3EE7668-864A-4A11-8A6A-6CCC6D2BC0FF}"/>
              </a:ext>
            </a:extLst>
          </p:cNvPr>
          <p:cNvSpPr/>
          <p:nvPr/>
        </p:nvSpPr>
        <p:spPr>
          <a:xfrm>
            <a:off x="0" y="1402494"/>
            <a:ext cx="12192000" cy="495385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Two Related 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Service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blipFill>
                <a:blip r:embed="rId9"/>
                <a:stretch>
                  <a:fillRect l="-398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Queuing delay: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blipFill>
                <a:blip r:embed="rId10"/>
                <a:stretch>
                  <a:fillRect l="-349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/>
              <p:nvPr/>
            </p:nvSpPr>
            <p:spPr>
              <a:xfrm>
                <a:off x="119270" y="4039385"/>
                <a:ext cx="3477270" cy="8309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400" b="0" dirty="0">
                    <a:latin typeface="Gill Sans Light"/>
                    <a:ea typeface="Cambria Math" panose="02040503050406030204" pitchFamily="18" charset="0"/>
                  </a:rPr>
                  <a:t> is service rate of bottleneck stage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" y="4039385"/>
                <a:ext cx="3477270" cy="830997"/>
              </a:xfrm>
              <a:prstGeom prst="rect">
                <a:avLst/>
              </a:prstGeom>
              <a:blipFill>
                <a:blip r:embed="rId11"/>
                <a:stretch>
                  <a:fillRect t="-4348" b="-159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4D253EA-78EF-4D78-AE50-FFE7F2899EA7}"/>
              </a:ext>
            </a:extLst>
          </p:cNvPr>
          <p:cNvSpPr txBox="1"/>
          <p:nvPr/>
        </p:nvSpPr>
        <p:spPr>
          <a:xfrm>
            <a:off x="8289479" y="1424946"/>
            <a:ext cx="3902521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Gill Sans Light"/>
                <a:ea typeface="Cambria Math" panose="02040503050406030204" pitchFamily="18" charset="0"/>
              </a:rPr>
              <a:t>Tank represents queue of bottleneck stage</a:t>
            </a:r>
          </a:p>
        </p:txBody>
      </p:sp>
    </p:spTree>
    <p:extLst>
      <p:ext uri="{BB962C8B-B14F-4D97-AF65-F5344CB8AC3E}">
        <p14:creationId xmlns:p14="http://schemas.microsoft.com/office/powerpoint/2010/main" val="2317191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828C-5613-4FE2-9A6A-4A4ED560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FD71C-02F5-43DE-BDD2-2F042A307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53331"/>
                <a:ext cx="10671313" cy="4351338"/>
              </a:xfrm>
            </p:spPr>
            <p:txBody>
              <a:bodyPr/>
              <a:lstStyle/>
              <a:p>
                <a:r>
                  <a:rPr lang="en-US" dirty="0"/>
                  <a:t>What happens when request rate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 exceeds max service 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)?</a:t>
                </a:r>
              </a:p>
              <a:p>
                <a:endParaRPr lang="en-US" dirty="0"/>
              </a:p>
              <a:p>
                <a:r>
                  <a:rPr lang="en-US" dirty="0"/>
                  <a:t>Short bursts can be absorbed by the queue</a:t>
                </a:r>
              </a:p>
              <a:p>
                <a:pPr lvl="1"/>
                <a:r>
                  <a:rPr lang="en-US" dirty="0"/>
                  <a:t>If on average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it will drain eventually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Prolonged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→ queue will grow without bound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FD71C-02F5-43DE-BDD2-2F042A307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53331"/>
                <a:ext cx="10671313" cy="4351338"/>
              </a:xfrm>
              <a:blipFill>
                <a:blip r:embed="rId3"/>
                <a:stretch>
                  <a:fillRect l="-1028" t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9124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Life Cycle of An I/O Request</a:t>
            </a:r>
            <a:endParaRPr lang="en-US" altLang="ko-KR" sz="1800" dirty="0">
              <a:ea typeface="굴림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771526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438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349885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38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90800" y="441960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438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54326" y="5486401"/>
            <a:ext cx="140741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38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767014" y="2209801"/>
            <a:ext cx="157893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963864" y="838201"/>
            <a:ext cx="126635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137150" y="771526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37150" y="2733677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37150" y="3543302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37150" y="5481535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54864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00" y="44196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620000" y="35052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20000" y="18288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651750" y="762001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Diamond 2"/>
          <p:cNvSpPr/>
          <p:nvPr/>
        </p:nvSpPr>
        <p:spPr bwMode="auto">
          <a:xfrm>
            <a:off x="5212080" y="1828801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3" grpId="0" animBg="1"/>
      <p:bldP spid="3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B5D0-41A4-487B-8992-C0F3BD448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7875"/>
            <a:ext cx="10515600" cy="1027061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Assume requests arrive at regular intervals, take a fixed time to process, with plenty of time between …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783D9C4-55C2-4276-B1C2-8E2C66BF1223}"/>
              </a:ext>
            </a:extLst>
          </p:cNvPr>
          <p:cNvCxnSpPr/>
          <p:nvPr/>
        </p:nvCxnSpPr>
        <p:spPr>
          <a:xfrm>
            <a:off x="7172525" y="2252864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733011E-162D-4F84-9688-47908A615BB2}"/>
              </a:ext>
            </a:extLst>
          </p:cNvPr>
          <p:cNvCxnSpPr>
            <a:cxnSpLocks/>
          </p:cNvCxnSpPr>
          <p:nvPr/>
        </p:nvCxnSpPr>
        <p:spPr>
          <a:xfrm>
            <a:off x="5601545" y="2246457"/>
            <a:ext cx="15088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7B8FB81-2AF6-433B-99CC-3A827333F2AF}"/>
              </a:ext>
            </a:extLst>
          </p:cNvPr>
          <p:cNvSpPr/>
          <p:nvPr/>
        </p:nvSpPr>
        <p:spPr>
          <a:xfrm>
            <a:off x="5551366" y="1284356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48346-0A8A-4FAB-A9DE-DDF2BC6511D8}"/>
              </a:ext>
            </a:extLst>
          </p:cNvPr>
          <p:cNvCxnSpPr/>
          <p:nvPr/>
        </p:nvCxnSpPr>
        <p:spPr>
          <a:xfrm>
            <a:off x="6851391" y="1284356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D614F1-B823-4C1A-A568-067E17DB0F1C}"/>
              </a:ext>
            </a:extLst>
          </p:cNvPr>
          <p:cNvCxnSpPr/>
          <p:nvPr/>
        </p:nvCxnSpPr>
        <p:spPr>
          <a:xfrm>
            <a:off x="6580469" y="1284356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123D8F1D-68A5-4E99-A473-3D878D663E77}"/>
              </a:ext>
            </a:extLst>
          </p:cNvPr>
          <p:cNvSpPr/>
          <p:nvPr/>
        </p:nvSpPr>
        <p:spPr>
          <a:xfrm>
            <a:off x="7627323" y="1143000"/>
            <a:ext cx="926114" cy="9641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3" name="TextBox 10">
            <a:extLst>
              <a:ext uri="{FF2B5EF4-FFF2-40B4-BE49-F238E27FC236}">
                <a16:creationId xmlns:a16="http://schemas.microsoft.com/office/drawing/2014/main" id="{90565A6D-94DC-432B-8642-619DEFC9915C}"/>
              </a:ext>
            </a:extLst>
          </p:cNvPr>
          <p:cNvSpPr txBox="1"/>
          <p:nvPr/>
        </p:nvSpPr>
        <p:spPr>
          <a:xfrm>
            <a:off x="5601545" y="1404233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Queue</a:t>
            </a:r>
          </a:p>
        </p:txBody>
      </p:sp>
      <p:sp>
        <p:nvSpPr>
          <p:cNvPr id="54" name="TextBox 11">
            <a:extLst>
              <a:ext uri="{FF2B5EF4-FFF2-40B4-BE49-F238E27FC236}">
                <a16:creationId xmlns:a16="http://schemas.microsoft.com/office/drawing/2014/main" id="{8762EB25-5DCC-4216-893E-075828BFD289}"/>
              </a:ext>
            </a:extLst>
          </p:cNvPr>
          <p:cNvSpPr txBox="1"/>
          <p:nvPr/>
        </p:nvSpPr>
        <p:spPr>
          <a:xfrm>
            <a:off x="7603506" y="137565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42244D3-200D-4C30-AA08-65918B23D62E}"/>
              </a:ext>
            </a:extLst>
          </p:cNvPr>
          <p:cNvCxnSpPr/>
          <p:nvPr/>
        </p:nvCxnSpPr>
        <p:spPr>
          <a:xfrm>
            <a:off x="5055770" y="162506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19184C3-D833-43B9-8255-7BD1765EB508}"/>
              </a:ext>
            </a:extLst>
          </p:cNvPr>
          <p:cNvCxnSpPr/>
          <p:nvPr/>
        </p:nvCxnSpPr>
        <p:spPr>
          <a:xfrm>
            <a:off x="7110427" y="162506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1A78110-4C60-4D83-8A82-72FC671B658F}"/>
              </a:ext>
            </a:extLst>
          </p:cNvPr>
          <p:cNvCxnSpPr/>
          <p:nvPr/>
        </p:nvCxnSpPr>
        <p:spPr>
          <a:xfrm>
            <a:off x="8553441" y="1612271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15">
            <a:extLst>
              <a:ext uri="{FF2B5EF4-FFF2-40B4-BE49-F238E27FC236}">
                <a16:creationId xmlns:a16="http://schemas.microsoft.com/office/drawing/2014/main" id="{1FE5C573-8213-41F5-B8B3-DEA1C167DD1C}"/>
              </a:ext>
            </a:extLst>
          </p:cNvPr>
          <p:cNvSpPr txBox="1"/>
          <p:nvPr/>
        </p:nvSpPr>
        <p:spPr>
          <a:xfrm>
            <a:off x="3934252" y="1377803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arrivals</a:t>
            </a:r>
          </a:p>
        </p:txBody>
      </p:sp>
      <p:sp>
        <p:nvSpPr>
          <p:cNvPr id="59" name="TextBox 16">
            <a:extLst>
              <a:ext uri="{FF2B5EF4-FFF2-40B4-BE49-F238E27FC236}">
                <a16:creationId xmlns:a16="http://schemas.microsoft.com/office/drawing/2014/main" id="{1533B46E-05F6-418E-88B3-66A5ABE35257}"/>
              </a:ext>
            </a:extLst>
          </p:cNvPr>
          <p:cNvSpPr txBox="1"/>
          <p:nvPr/>
        </p:nvSpPr>
        <p:spPr>
          <a:xfrm>
            <a:off x="9107958" y="1374890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departures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26F94D-0EBF-4514-9991-28AA87FC4D80}"/>
              </a:ext>
            </a:extLst>
          </p:cNvPr>
          <p:cNvCxnSpPr/>
          <p:nvPr/>
        </p:nvCxnSpPr>
        <p:spPr>
          <a:xfrm>
            <a:off x="5588974" y="2089154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14A186F-0895-4F2D-AE07-9BCE0507C459}"/>
              </a:ext>
            </a:extLst>
          </p:cNvPr>
          <p:cNvCxnSpPr/>
          <p:nvPr/>
        </p:nvCxnSpPr>
        <p:spPr>
          <a:xfrm>
            <a:off x="7110427" y="2089154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0B0D254-DE0E-417B-95D0-4E6D601FEA40}"/>
              </a:ext>
            </a:extLst>
          </p:cNvPr>
          <p:cNvCxnSpPr/>
          <p:nvPr/>
        </p:nvCxnSpPr>
        <p:spPr>
          <a:xfrm>
            <a:off x="4102263" y="3082045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B61ABC0-0862-4E18-B447-CDFBB57E5C2F}"/>
              </a:ext>
            </a:extLst>
          </p:cNvPr>
          <p:cNvSpPr/>
          <p:nvPr/>
        </p:nvSpPr>
        <p:spPr>
          <a:xfrm>
            <a:off x="4603654" y="3171337"/>
            <a:ext cx="189778" cy="39417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E8EF270-D94E-413F-98FB-B8D4F60BD2DF}"/>
              </a:ext>
            </a:extLst>
          </p:cNvPr>
          <p:cNvSpPr/>
          <p:nvPr/>
        </p:nvSpPr>
        <p:spPr>
          <a:xfrm>
            <a:off x="4801875" y="3586525"/>
            <a:ext cx="939803" cy="39417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9601BC5-672C-480D-A783-477615BA97AC}"/>
              </a:ext>
            </a:extLst>
          </p:cNvPr>
          <p:cNvCxnSpPr/>
          <p:nvPr/>
        </p:nvCxnSpPr>
        <p:spPr>
          <a:xfrm>
            <a:off x="4603510" y="2865040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09BC5A-52CB-45AE-84D5-A44705D16DEA}"/>
              </a:ext>
            </a:extLst>
          </p:cNvPr>
          <p:cNvCxnSpPr/>
          <p:nvPr/>
        </p:nvCxnSpPr>
        <p:spPr>
          <a:xfrm>
            <a:off x="4603510" y="2835554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EF966DB9-FA90-4620-827B-FE6F0E3D2668}"/>
              </a:ext>
            </a:extLst>
          </p:cNvPr>
          <p:cNvSpPr/>
          <p:nvPr/>
        </p:nvSpPr>
        <p:spPr>
          <a:xfrm>
            <a:off x="6859966" y="3166583"/>
            <a:ext cx="189778" cy="39417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4C9428F-8A08-4431-AE52-2AD9668E34DE}"/>
              </a:ext>
            </a:extLst>
          </p:cNvPr>
          <p:cNvSpPr/>
          <p:nvPr/>
        </p:nvSpPr>
        <p:spPr>
          <a:xfrm>
            <a:off x="7058187" y="3581771"/>
            <a:ext cx="939803" cy="39417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017775D-68FA-4EC3-A397-E86CA35A3184}"/>
              </a:ext>
            </a:extLst>
          </p:cNvPr>
          <p:cNvCxnSpPr/>
          <p:nvPr/>
        </p:nvCxnSpPr>
        <p:spPr>
          <a:xfrm>
            <a:off x="6859822" y="2860286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56C1EE6-F276-4726-90C3-C17C7DC7E6FB}"/>
              </a:ext>
            </a:extLst>
          </p:cNvPr>
          <p:cNvCxnSpPr/>
          <p:nvPr/>
        </p:nvCxnSpPr>
        <p:spPr>
          <a:xfrm>
            <a:off x="6859822" y="2830800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992A053C-2687-4042-9F4D-0D5CA3F70B00}"/>
              </a:ext>
            </a:extLst>
          </p:cNvPr>
          <p:cNvSpPr/>
          <p:nvPr/>
        </p:nvSpPr>
        <p:spPr>
          <a:xfrm>
            <a:off x="9121381" y="3151984"/>
            <a:ext cx="189778" cy="39417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7E10623-7098-4F0D-942D-03C02EF881A3}"/>
              </a:ext>
            </a:extLst>
          </p:cNvPr>
          <p:cNvSpPr/>
          <p:nvPr/>
        </p:nvSpPr>
        <p:spPr>
          <a:xfrm>
            <a:off x="9319602" y="3567172"/>
            <a:ext cx="939803" cy="39417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C341D9A-373E-4BB3-BA03-4D814FBF3745}"/>
              </a:ext>
            </a:extLst>
          </p:cNvPr>
          <p:cNvCxnSpPr/>
          <p:nvPr/>
        </p:nvCxnSpPr>
        <p:spPr>
          <a:xfrm>
            <a:off x="9121237" y="2845687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97623C6-C4D8-4BB1-AB2A-3FB54BACCCD4}"/>
              </a:ext>
            </a:extLst>
          </p:cNvPr>
          <p:cNvCxnSpPr/>
          <p:nvPr/>
        </p:nvCxnSpPr>
        <p:spPr>
          <a:xfrm>
            <a:off x="9121237" y="2816201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8D9C18E-2A6E-4053-A1CB-A85C8C501A7B}"/>
              </a:ext>
            </a:extLst>
          </p:cNvPr>
          <p:cNvCxnSpPr/>
          <p:nvPr/>
        </p:nvCxnSpPr>
        <p:spPr>
          <a:xfrm>
            <a:off x="4792759" y="4147321"/>
            <a:ext cx="990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5AF392B-7129-411F-83D9-0AAE5FC21B3A}"/>
              </a:ext>
            </a:extLst>
          </p:cNvPr>
          <p:cNvCxnSpPr/>
          <p:nvPr/>
        </p:nvCxnSpPr>
        <p:spPr>
          <a:xfrm>
            <a:off x="4810345" y="3899351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3A730B6-8640-4F93-9E53-240BFD32360F}"/>
              </a:ext>
            </a:extLst>
          </p:cNvPr>
          <p:cNvCxnSpPr/>
          <p:nvPr/>
        </p:nvCxnSpPr>
        <p:spPr>
          <a:xfrm>
            <a:off x="5763821" y="390113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283C60E-E041-40A6-B36C-4DB1A6385203}"/>
              </a:ext>
            </a:extLst>
          </p:cNvPr>
          <p:cNvCxnSpPr/>
          <p:nvPr/>
        </p:nvCxnSpPr>
        <p:spPr>
          <a:xfrm>
            <a:off x="4604946" y="3524701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082143E-9A98-4F0A-AC16-635D9866CD52}"/>
              </a:ext>
            </a:extLst>
          </p:cNvPr>
          <p:cNvCxnSpPr/>
          <p:nvPr/>
        </p:nvCxnSpPr>
        <p:spPr>
          <a:xfrm>
            <a:off x="4604946" y="3758260"/>
            <a:ext cx="228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540D145-065E-4495-8FCA-742917694ACC}"/>
              </a:ext>
            </a:extLst>
          </p:cNvPr>
          <p:cNvCxnSpPr/>
          <p:nvPr/>
        </p:nvCxnSpPr>
        <p:spPr bwMode="auto">
          <a:xfrm flipH="1">
            <a:off x="4420796" y="3755085"/>
            <a:ext cx="304800" cy="533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0DCD756-2106-43E0-962D-32F3446449EF}"/>
                  </a:ext>
                </a:extLst>
              </p:cNvPr>
              <p:cNvSpPr txBox="1"/>
              <p:nvPr/>
            </p:nvSpPr>
            <p:spPr>
              <a:xfrm>
                <a:off x="5135257" y="2662002"/>
                <a:ext cx="38331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0DCD756-2106-43E0-962D-32F34464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57" y="2662002"/>
                <a:ext cx="383310" cy="369332"/>
              </a:xfrm>
              <a:prstGeom prst="rect">
                <a:avLst/>
              </a:prstGeom>
              <a:blipFill>
                <a:blip r:embed="rId3"/>
                <a:stretch>
                  <a:fillRect l="-15873" r="-634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5E68C4C-3A1F-4C81-B98D-8AA102829D20}"/>
                  </a:ext>
                </a:extLst>
              </p:cNvPr>
              <p:cNvSpPr txBox="1"/>
              <p:nvPr/>
            </p:nvSpPr>
            <p:spPr>
              <a:xfrm>
                <a:off x="7260043" y="2638942"/>
                <a:ext cx="38331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5E68C4C-3A1F-4C81-B98D-8AA102829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043" y="2638942"/>
                <a:ext cx="383310" cy="369332"/>
              </a:xfrm>
              <a:prstGeom prst="rect">
                <a:avLst/>
              </a:prstGeom>
              <a:blipFill>
                <a:blip r:embed="rId4"/>
                <a:stretch>
                  <a:fillRect l="-17460" r="-4762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175C131-08B0-4658-9B01-69C0792D3F2E}"/>
                  </a:ext>
                </a:extLst>
              </p:cNvPr>
              <p:cNvSpPr txBox="1"/>
              <p:nvPr/>
            </p:nvSpPr>
            <p:spPr>
              <a:xfrm>
                <a:off x="9582052" y="2638942"/>
                <a:ext cx="38331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175C131-08B0-4658-9B01-69C0792D3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052" y="2638942"/>
                <a:ext cx="383310" cy="369332"/>
              </a:xfrm>
              <a:prstGeom prst="rect">
                <a:avLst/>
              </a:prstGeom>
              <a:blipFill>
                <a:blip r:embed="rId5"/>
                <a:stretch>
                  <a:fillRect l="-17460" r="-4762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1A348FB-452C-4206-BF67-8F66D9D3FCB2}"/>
                  </a:ext>
                </a:extLst>
              </p:cNvPr>
              <p:cNvSpPr txBox="1"/>
              <p:nvPr/>
            </p:nvSpPr>
            <p:spPr>
              <a:xfrm>
                <a:off x="4011142" y="4158073"/>
                <a:ext cx="410497" cy="395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1A348FB-452C-4206-BF67-8F66D9D3F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142" y="4158073"/>
                <a:ext cx="410497" cy="395429"/>
              </a:xfrm>
              <a:prstGeom prst="rect">
                <a:avLst/>
              </a:prstGeom>
              <a:blipFill>
                <a:blip r:embed="rId6"/>
                <a:stretch>
                  <a:fillRect l="-16418" r="-895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4973F72-0990-4078-9651-01C4E4990DD3}"/>
                  </a:ext>
                </a:extLst>
              </p:cNvPr>
              <p:cNvSpPr txBox="1"/>
              <p:nvPr/>
            </p:nvSpPr>
            <p:spPr>
              <a:xfrm>
                <a:off x="5091869" y="4016088"/>
                <a:ext cx="36638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4973F72-0990-4078-9651-01C4E4990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869" y="4016088"/>
                <a:ext cx="366382" cy="369332"/>
              </a:xfrm>
              <a:prstGeom prst="rect">
                <a:avLst/>
              </a:prstGeom>
              <a:blipFill>
                <a:blip r:embed="rId7"/>
                <a:stretch>
                  <a:fillRect l="-16667" r="-6667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6A7712C-76D2-4937-8406-7F0ADF67A0B1}"/>
                  </a:ext>
                </a:extLst>
              </p:cNvPr>
              <p:cNvSpPr txBox="1"/>
              <p:nvPr/>
            </p:nvSpPr>
            <p:spPr>
              <a:xfrm>
                <a:off x="6190838" y="2074841"/>
                <a:ext cx="410497" cy="395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6A7712C-76D2-4937-8406-7F0ADF67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838" y="2074841"/>
                <a:ext cx="410497" cy="395429"/>
              </a:xfrm>
              <a:prstGeom prst="rect">
                <a:avLst/>
              </a:prstGeom>
              <a:blipFill>
                <a:blip r:embed="rId8"/>
                <a:stretch>
                  <a:fillRect l="-16418" r="-895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E7E4D37-2FF9-4D36-9652-EB3E2FBF481D}"/>
                  </a:ext>
                </a:extLst>
              </p:cNvPr>
              <p:cNvSpPr txBox="1"/>
              <p:nvPr/>
            </p:nvSpPr>
            <p:spPr>
              <a:xfrm>
                <a:off x="7462432" y="2068664"/>
                <a:ext cx="36638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E7E4D37-2FF9-4D36-9652-EB3E2FBF4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432" y="2068664"/>
                <a:ext cx="366382" cy="369332"/>
              </a:xfrm>
              <a:prstGeom prst="rect">
                <a:avLst/>
              </a:prstGeom>
              <a:blipFill>
                <a:blip r:embed="rId9"/>
                <a:stretch>
                  <a:fillRect l="-16667" r="-666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/>
              <p:nvPr/>
            </p:nvSpPr>
            <p:spPr>
              <a:xfrm>
                <a:off x="457292" y="1431410"/>
                <a:ext cx="2777167" cy="3170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b="0" dirty="0">
                    <a:latin typeface="Gill Sans Light"/>
                  </a:rPr>
                  <a:t>: time between arrivals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dirty="0">
                  <a:latin typeface="Gill Sans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b="0" dirty="0">
                    <a:latin typeface="Gill Sans Light"/>
                  </a:rPr>
                  <a:t>: service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dirty="0">
                  <a:latin typeface="Gill Sans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400" b="0" dirty="0">
                    <a:latin typeface="Gill Sans Light"/>
                  </a:rPr>
                  <a:t>: queuing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b="0" dirty="0">
                  <a:latin typeface="Gill Sans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92" y="1431410"/>
                <a:ext cx="2777167" cy="3170355"/>
              </a:xfrm>
              <a:prstGeom prst="rect">
                <a:avLst/>
              </a:prstGeom>
              <a:blipFill>
                <a:blip r:embed="rId10"/>
                <a:stretch>
                  <a:fillRect l="-2851" t="-1346" r="-2412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/>
              </a:rPr>
              <a:t>A Simple, Deterministic World</a:t>
            </a:r>
          </a:p>
        </p:txBody>
      </p:sp>
    </p:spTree>
    <p:extLst>
      <p:ext uri="{BB962C8B-B14F-4D97-AF65-F5344CB8AC3E}">
        <p14:creationId xmlns:p14="http://schemas.microsoft.com/office/powerpoint/2010/main" val="660818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9" grpId="0" animBg="1"/>
      <p:bldP spid="52" grpId="0" animBg="1"/>
      <p:bldP spid="53" grpId="0"/>
      <p:bldP spid="54" grpId="0"/>
      <p:bldP spid="58" grpId="0"/>
      <p:bldP spid="59" grpId="0"/>
      <p:bldP spid="65" grpId="0" animBg="1"/>
      <p:bldP spid="66" grpId="0" animBg="1"/>
      <p:bldP spid="70" grpId="0" animBg="1"/>
      <p:bldP spid="71" grpId="0" animBg="1"/>
      <p:bldP spid="75" grpId="0" animBg="1"/>
      <p:bldP spid="7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A4B2-E9D9-4AAE-922A-F429EB77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6200"/>
            <a:ext cx="9550400" cy="533400"/>
          </a:xfrm>
        </p:spPr>
        <p:txBody>
          <a:bodyPr/>
          <a:lstStyle/>
          <a:p>
            <a:r>
              <a:rPr lang="en-US" dirty="0"/>
              <a:t>A Simple, Deterministic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D3E5AA-ED12-433A-9A83-3DC53438F1E9}"/>
                  </a:ext>
                </a:extLst>
              </p:cNvPr>
              <p:cNvSpPr txBox="1"/>
              <p:nvPr/>
            </p:nvSpPr>
            <p:spPr>
              <a:xfrm>
                <a:off x="1591000" y="3979765"/>
                <a:ext cx="3174972" cy="462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 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𝜌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D3E5AA-ED12-433A-9A83-3DC53438F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000" y="3979765"/>
                <a:ext cx="3174972" cy="462114"/>
              </a:xfrm>
              <a:prstGeom prst="rect">
                <a:avLst/>
              </a:prstGeom>
              <a:blipFill>
                <a:blip r:embed="rId3"/>
                <a:stretch>
                  <a:fillRect l="-2111" t="-138158" r="-17274" b="-20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0EA855-BC78-4487-B853-FB1BF65058DA}"/>
              </a:ext>
            </a:extLst>
          </p:cNvPr>
          <p:cNvCxnSpPr/>
          <p:nvPr/>
        </p:nvCxnSpPr>
        <p:spPr>
          <a:xfrm flipV="1">
            <a:off x="1957907" y="1427964"/>
            <a:ext cx="0" cy="22044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C724C4-E837-480A-861C-439F4E64779B}"/>
              </a:ext>
            </a:extLst>
          </p:cNvPr>
          <p:cNvCxnSpPr/>
          <p:nvPr/>
        </p:nvCxnSpPr>
        <p:spPr>
          <a:xfrm>
            <a:off x="1957907" y="3646158"/>
            <a:ext cx="232112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4279A5-6700-4721-9BB6-CF2417DE9FB9}"/>
              </a:ext>
            </a:extLst>
          </p:cNvPr>
          <p:cNvSpPr txBox="1"/>
          <p:nvPr/>
        </p:nvSpPr>
        <p:spPr>
          <a:xfrm rot="16200000">
            <a:off x="263229" y="2461542"/>
            <a:ext cx="2458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Delivered Throughput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AF3ABC-5BE3-4A2F-9C1A-37F8CBBA717F}"/>
              </a:ext>
            </a:extLst>
          </p:cNvPr>
          <p:cNvSpPr txBox="1"/>
          <p:nvPr/>
        </p:nvSpPr>
        <p:spPr>
          <a:xfrm>
            <a:off x="1832902" y="361541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0AB678-42B3-4ADA-A009-A7EF4E0F785A}"/>
              </a:ext>
            </a:extLst>
          </p:cNvPr>
          <p:cNvSpPr txBox="1"/>
          <p:nvPr/>
        </p:nvSpPr>
        <p:spPr>
          <a:xfrm>
            <a:off x="3631499" y="365396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7D50CA-2F59-4694-9C29-748EEEB2E1C7}"/>
              </a:ext>
            </a:extLst>
          </p:cNvPr>
          <p:cNvSpPr/>
          <p:nvPr/>
        </p:nvSpPr>
        <p:spPr>
          <a:xfrm>
            <a:off x="2002008" y="1790628"/>
            <a:ext cx="1824785" cy="18247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2C2E9-35B2-4FF1-8288-D2E825AA8C26}"/>
              </a:ext>
            </a:extLst>
          </p:cNvPr>
          <p:cNvSpPr txBox="1"/>
          <p:nvPr/>
        </p:nvSpPr>
        <p:spPr>
          <a:xfrm>
            <a:off x="1656247" y="16212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6DFA79-E39B-465D-9A44-6E3925719AC8}"/>
              </a:ext>
            </a:extLst>
          </p:cNvPr>
          <p:cNvCxnSpPr>
            <a:stCxn id="10" idx="0"/>
          </p:cNvCxnSpPr>
          <p:nvPr/>
        </p:nvCxnSpPr>
        <p:spPr>
          <a:xfrm flipV="1">
            <a:off x="1989355" y="1990541"/>
            <a:ext cx="1642144" cy="1624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46E2BF-5D81-48D6-9B1B-F430E4B47CBE}"/>
              </a:ext>
            </a:extLst>
          </p:cNvPr>
          <p:cNvGrpSpPr/>
          <p:nvPr/>
        </p:nvGrpSpPr>
        <p:grpSpPr>
          <a:xfrm>
            <a:off x="1579888" y="2703020"/>
            <a:ext cx="3507328" cy="3498944"/>
            <a:chOff x="426604" y="2323885"/>
            <a:chExt cx="3507328" cy="349894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0B36539-8BE1-4C44-AC9C-097C7E990002}"/>
                </a:ext>
              </a:extLst>
            </p:cNvPr>
            <p:cNvCxnSpPr/>
            <p:nvPr/>
          </p:nvCxnSpPr>
          <p:spPr>
            <a:xfrm>
              <a:off x="738536" y="5422719"/>
              <a:ext cx="3195396" cy="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2ADAD81-0F47-45B2-BAC3-C37833A1078E}"/>
                </a:ext>
              </a:extLst>
            </p:cNvPr>
            <p:cNvCxnSpPr/>
            <p:nvPr/>
          </p:nvCxnSpPr>
          <p:spPr>
            <a:xfrm flipV="1">
              <a:off x="847105" y="4266180"/>
              <a:ext cx="0" cy="12877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399C47-C705-4167-89C1-E402879C231B}"/>
                </a:ext>
              </a:extLst>
            </p:cNvPr>
            <p:cNvSpPr txBox="1"/>
            <p:nvPr/>
          </p:nvSpPr>
          <p:spPr>
            <a:xfrm>
              <a:off x="1810187" y="5422719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7EC8C5-510C-438A-8022-9D51CC2FF635}"/>
                </a:ext>
              </a:extLst>
            </p:cNvPr>
            <p:cNvSpPr txBox="1"/>
            <p:nvPr/>
          </p:nvSpPr>
          <p:spPr>
            <a:xfrm rot="16200000">
              <a:off x="-126111" y="4538372"/>
              <a:ext cx="1505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Queue delay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06E5E28-0862-42A2-9CA5-44B0FDEF40A6}"/>
                </a:ext>
              </a:extLst>
            </p:cNvPr>
            <p:cNvCxnSpPr/>
            <p:nvPr/>
          </p:nvCxnSpPr>
          <p:spPr>
            <a:xfrm>
              <a:off x="855731" y="5153537"/>
              <a:ext cx="2601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E4031D-E3FA-4A69-AC15-71B431F1754E}"/>
                </a:ext>
              </a:extLst>
            </p:cNvPr>
            <p:cNvSpPr/>
            <p:nvPr/>
          </p:nvSpPr>
          <p:spPr>
            <a:xfrm>
              <a:off x="1557058" y="2323885"/>
              <a:ext cx="233572" cy="17519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65AB81A-C4C9-49D0-8EB5-A03810518908}"/>
                </a:ext>
              </a:extLst>
            </p:cNvPr>
            <p:cNvCxnSpPr>
              <a:stCxn id="21" idx="4"/>
            </p:cNvCxnSpPr>
            <p:nvPr/>
          </p:nvCxnSpPr>
          <p:spPr>
            <a:xfrm flipH="1">
              <a:off x="1229844" y="2499076"/>
              <a:ext cx="444000" cy="1990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F8FA6C-5B05-4063-B064-E409B232FBE6}"/>
              </a:ext>
            </a:extLst>
          </p:cNvPr>
          <p:cNvGrpSpPr/>
          <p:nvPr/>
        </p:nvGrpSpPr>
        <p:grpSpPr>
          <a:xfrm>
            <a:off x="5219987" y="1421296"/>
            <a:ext cx="4605968" cy="3020583"/>
            <a:chOff x="4398352" y="1042161"/>
            <a:chExt cx="4605968" cy="302058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458FD0-103F-49F8-A5C9-E6BB8FF674AF}"/>
                </a:ext>
              </a:extLst>
            </p:cNvPr>
            <p:cNvSpPr/>
            <p:nvPr/>
          </p:nvSpPr>
          <p:spPr>
            <a:xfrm>
              <a:off x="5075131" y="1420848"/>
              <a:ext cx="1824785" cy="1824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C247AF9-367C-45B7-B801-A69066BCBDF6}"/>
                </a:ext>
              </a:extLst>
            </p:cNvPr>
            <p:cNvCxnSpPr/>
            <p:nvPr/>
          </p:nvCxnSpPr>
          <p:spPr>
            <a:xfrm flipV="1">
              <a:off x="5063613" y="1048829"/>
              <a:ext cx="0" cy="22044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60EA559-4C03-4A67-A4C4-4E8AD1117833}"/>
                </a:ext>
              </a:extLst>
            </p:cNvPr>
            <p:cNvCxnSpPr/>
            <p:nvPr/>
          </p:nvCxnSpPr>
          <p:spPr>
            <a:xfrm>
              <a:off x="5063613" y="3267023"/>
              <a:ext cx="394070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DFCEAB-43F8-417C-A836-EAE1146ACD66}"/>
                </a:ext>
              </a:extLst>
            </p:cNvPr>
            <p:cNvSpPr txBox="1"/>
            <p:nvPr/>
          </p:nvSpPr>
          <p:spPr>
            <a:xfrm rot="16200000">
              <a:off x="3368935" y="2082407"/>
              <a:ext cx="2458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Delivered Throughput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ACC9F6-85CB-49EF-AD1E-20F411AA4C11}"/>
                </a:ext>
              </a:extLst>
            </p:cNvPr>
            <p:cNvSpPr txBox="1"/>
            <p:nvPr/>
          </p:nvSpPr>
          <p:spPr>
            <a:xfrm>
              <a:off x="4938608" y="323627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F9BAC5-3AA7-4891-8D9E-2388AB131FB8}"/>
                </a:ext>
              </a:extLst>
            </p:cNvPr>
            <p:cNvSpPr txBox="1"/>
            <p:nvPr/>
          </p:nvSpPr>
          <p:spPr>
            <a:xfrm>
              <a:off x="6737205" y="327483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E6176D-6858-4AE0-8B1D-E56D72A40183}"/>
                </a:ext>
              </a:extLst>
            </p:cNvPr>
            <p:cNvSpPr txBox="1"/>
            <p:nvPr/>
          </p:nvSpPr>
          <p:spPr>
            <a:xfrm>
              <a:off x="4761953" y="124207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601FD99-6451-4B37-A219-81C9BCB62848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5095061" y="1411494"/>
              <a:ext cx="1802043" cy="18247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E11C659-D28D-4140-B0B4-8E0069CB302D}"/>
                </a:ext>
              </a:extLst>
            </p:cNvPr>
            <p:cNvCxnSpPr/>
            <p:nvPr/>
          </p:nvCxnSpPr>
          <p:spPr>
            <a:xfrm>
              <a:off x="6897104" y="1411493"/>
              <a:ext cx="21072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D32626D-314B-4C21-BF04-26C06E15DF8D}"/>
                    </a:ext>
                  </a:extLst>
                </p:cNvPr>
                <p:cNvSpPr txBox="1"/>
                <p:nvPr/>
              </p:nvSpPr>
              <p:spPr>
                <a:xfrm>
                  <a:off x="4886488" y="3600630"/>
                  <a:ext cx="3174972" cy="4621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Gill Sans" charset="0"/>
                      <a:ea typeface="Gill Sans" charset="0"/>
                      <a:cs typeface="Gill Sans" charset="0"/>
                    </a:rPr>
                    <a:t>Utilization (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𝜌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2000" dirty="0">
                      <a:latin typeface="Gill Sans" charset="0"/>
                      <a:ea typeface="Gill Sans" charset="0"/>
                      <a:cs typeface="Gill Sans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D32626D-314B-4C21-BF04-26C06E15DF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488" y="3600630"/>
                  <a:ext cx="3174972" cy="462114"/>
                </a:xfrm>
                <a:prstGeom prst="rect">
                  <a:avLst/>
                </a:prstGeom>
                <a:blipFill>
                  <a:blip r:embed="rId4"/>
                  <a:stretch>
                    <a:fillRect l="-1919" t="-138158" r="-17466" b="-20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8BF053-F70B-4E12-BAEA-2E21256143A9}"/>
                </a:ext>
              </a:extLst>
            </p:cNvPr>
            <p:cNvSpPr txBox="1"/>
            <p:nvPr/>
          </p:nvSpPr>
          <p:spPr>
            <a:xfrm>
              <a:off x="5334000" y="2791265"/>
              <a:ext cx="160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Empty Queue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72DA5C-382F-4311-B2E8-8ABED0EA654D}"/>
                </a:ext>
              </a:extLst>
            </p:cNvPr>
            <p:cNvSpPr txBox="1"/>
            <p:nvPr/>
          </p:nvSpPr>
          <p:spPr>
            <a:xfrm>
              <a:off x="7038865" y="1042161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Saturation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BCC115-5EE0-434F-8377-E3EA96A101DC}"/>
                </a:ext>
              </a:extLst>
            </p:cNvPr>
            <p:cNvSpPr txBox="1"/>
            <p:nvPr/>
          </p:nvSpPr>
          <p:spPr>
            <a:xfrm>
              <a:off x="7210248" y="2791265"/>
              <a:ext cx="1395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Unbounded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B1FDC4-D452-4CBD-8EE0-5CD264BC7734}"/>
              </a:ext>
            </a:extLst>
          </p:cNvPr>
          <p:cNvGrpSpPr/>
          <p:nvPr/>
        </p:nvGrpSpPr>
        <p:grpSpPr>
          <a:xfrm>
            <a:off x="5469835" y="1726096"/>
            <a:ext cx="3867936" cy="4495800"/>
            <a:chOff x="4648200" y="1143000"/>
            <a:chExt cx="3867936" cy="44958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4C95314-C126-4D89-BD08-76BCCA125288}"/>
                </a:ext>
              </a:extLst>
            </p:cNvPr>
            <p:cNvGrpSpPr/>
            <p:nvPr/>
          </p:nvGrpSpPr>
          <p:grpSpPr>
            <a:xfrm>
              <a:off x="4648200" y="1143000"/>
              <a:ext cx="3867936" cy="4495800"/>
              <a:chOff x="5179472" y="1278736"/>
              <a:chExt cx="3867936" cy="44958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D2D49C1-B7E6-4254-B24C-EF11BC1F886A}"/>
                  </a:ext>
                </a:extLst>
              </p:cNvPr>
              <p:cNvCxnSpPr/>
              <p:nvPr/>
            </p:nvCxnSpPr>
            <p:spPr>
              <a:xfrm>
                <a:off x="5491404" y="5340446"/>
                <a:ext cx="3195396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F77CAB0-8729-4D50-867F-6F06180244EC}"/>
                  </a:ext>
                </a:extLst>
              </p:cNvPr>
              <p:cNvCxnSpPr/>
              <p:nvPr/>
            </p:nvCxnSpPr>
            <p:spPr>
              <a:xfrm flipV="1">
                <a:off x="5599973" y="4183907"/>
                <a:ext cx="0" cy="128779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C277BDD-5277-4F98-87C5-C5AA8EC5664E}"/>
                  </a:ext>
                </a:extLst>
              </p:cNvPr>
              <p:cNvSpPr txBox="1"/>
              <p:nvPr/>
            </p:nvSpPr>
            <p:spPr>
              <a:xfrm>
                <a:off x="5781933" y="5374426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time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FDA220-DF9F-4F57-A4F7-8D02FDAD48E7}"/>
                  </a:ext>
                </a:extLst>
              </p:cNvPr>
              <p:cNvSpPr txBox="1"/>
              <p:nvPr/>
            </p:nvSpPr>
            <p:spPr>
              <a:xfrm rot="16200000">
                <a:off x="4626757" y="4456099"/>
                <a:ext cx="15055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Queue delay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0E96596-E884-4407-B3CD-0735CD960CB5}"/>
                  </a:ext>
                </a:extLst>
              </p:cNvPr>
              <p:cNvCxnSpPr/>
              <p:nvPr/>
            </p:nvCxnSpPr>
            <p:spPr>
              <a:xfrm flipV="1">
                <a:off x="7463884" y="3832471"/>
                <a:ext cx="1583524" cy="1253393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1831973-F34C-42E1-B272-69043B8C644D}"/>
                  </a:ext>
                </a:extLst>
              </p:cNvPr>
              <p:cNvSpPr/>
              <p:nvPr/>
            </p:nvSpPr>
            <p:spPr>
              <a:xfrm>
                <a:off x="7916655" y="1278736"/>
                <a:ext cx="233572" cy="17519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5A7E8F1-9780-4216-9142-CAF5475E040C}"/>
                  </a:ext>
                </a:extLst>
              </p:cNvPr>
              <p:cNvCxnSpPr/>
              <p:nvPr/>
            </p:nvCxnSpPr>
            <p:spPr>
              <a:xfrm flipH="1">
                <a:off x="7480450" y="1431136"/>
                <a:ext cx="552991" cy="34509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C103B7C-EBA8-4421-96A7-DEB4BED9828C}"/>
                </a:ext>
              </a:extLst>
            </p:cNvPr>
            <p:cNvCxnSpPr/>
            <p:nvPr/>
          </p:nvCxnSpPr>
          <p:spPr>
            <a:xfrm flipV="1">
              <a:off x="5105400" y="4949576"/>
              <a:ext cx="1836733" cy="3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76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B5D0-41A4-487B-8992-C0F3BD448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71201"/>
            <a:ext cx="10515600" cy="13808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Requests arrive in a burst, must queue up until served</a:t>
            </a:r>
          </a:p>
          <a:p>
            <a:r>
              <a:rPr lang="en-US" dirty="0">
                <a:latin typeface="Gill Sans Light"/>
              </a:rPr>
              <a:t>Same average arrival time, but almost all of the requests experience large queue delays (even though average utilization is low)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783D9C4-55C2-4276-B1C2-8E2C66BF1223}"/>
              </a:ext>
            </a:extLst>
          </p:cNvPr>
          <p:cNvCxnSpPr/>
          <p:nvPr/>
        </p:nvCxnSpPr>
        <p:spPr>
          <a:xfrm>
            <a:off x="7455741" y="2241490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733011E-162D-4F84-9688-47908A615BB2}"/>
              </a:ext>
            </a:extLst>
          </p:cNvPr>
          <p:cNvCxnSpPr>
            <a:cxnSpLocks/>
          </p:cNvCxnSpPr>
          <p:nvPr/>
        </p:nvCxnSpPr>
        <p:spPr>
          <a:xfrm>
            <a:off x="5891314" y="2235083"/>
            <a:ext cx="150232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7B8FB81-2AF6-433B-99CC-3A827333F2AF}"/>
              </a:ext>
            </a:extLst>
          </p:cNvPr>
          <p:cNvSpPr/>
          <p:nvPr/>
        </p:nvSpPr>
        <p:spPr>
          <a:xfrm>
            <a:off x="5834582" y="1257896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48346-0A8A-4FAB-A9DE-DDF2BC6511D8}"/>
              </a:ext>
            </a:extLst>
          </p:cNvPr>
          <p:cNvCxnSpPr/>
          <p:nvPr/>
        </p:nvCxnSpPr>
        <p:spPr>
          <a:xfrm>
            <a:off x="7134607" y="1257896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D614F1-B823-4C1A-A568-067E17DB0F1C}"/>
              </a:ext>
            </a:extLst>
          </p:cNvPr>
          <p:cNvCxnSpPr/>
          <p:nvPr/>
        </p:nvCxnSpPr>
        <p:spPr>
          <a:xfrm>
            <a:off x="6863685" y="1257896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123D8F1D-68A5-4E99-A473-3D878D663E77}"/>
              </a:ext>
            </a:extLst>
          </p:cNvPr>
          <p:cNvSpPr/>
          <p:nvPr/>
        </p:nvSpPr>
        <p:spPr>
          <a:xfrm>
            <a:off x="7910539" y="1116540"/>
            <a:ext cx="926114" cy="9641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3" name="TextBox 10">
            <a:extLst>
              <a:ext uri="{FF2B5EF4-FFF2-40B4-BE49-F238E27FC236}">
                <a16:creationId xmlns:a16="http://schemas.microsoft.com/office/drawing/2014/main" id="{90565A6D-94DC-432B-8642-619DEFC9915C}"/>
              </a:ext>
            </a:extLst>
          </p:cNvPr>
          <p:cNvSpPr txBox="1"/>
          <p:nvPr/>
        </p:nvSpPr>
        <p:spPr>
          <a:xfrm>
            <a:off x="5884761" y="1377773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Queue</a:t>
            </a:r>
          </a:p>
        </p:txBody>
      </p:sp>
      <p:sp>
        <p:nvSpPr>
          <p:cNvPr id="54" name="TextBox 11">
            <a:extLst>
              <a:ext uri="{FF2B5EF4-FFF2-40B4-BE49-F238E27FC236}">
                <a16:creationId xmlns:a16="http://schemas.microsoft.com/office/drawing/2014/main" id="{8762EB25-5DCC-4216-893E-075828BFD289}"/>
              </a:ext>
            </a:extLst>
          </p:cNvPr>
          <p:cNvSpPr txBox="1"/>
          <p:nvPr/>
        </p:nvSpPr>
        <p:spPr>
          <a:xfrm>
            <a:off x="7886722" y="134919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42244D3-200D-4C30-AA08-65918B23D62E}"/>
              </a:ext>
            </a:extLst>
          </p:cNvPr>
          <p:cNvCxnSpPr/>
          <p:nvPr/>
        </p:nvCxnSpPr>
        <p:spPr>
          <a:xfrm>
            <a:off x="5338986" y="159860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19184C3-D833-43B9-8255-7BD1765EB508}"/>
              </a:ext>
            </a:extLst>
          </p:cNvPr>
          <p:cNvCxnSpPr/>
          <p:nvPr/>
        </p:nvCxnSpPr>
        <p:spPr>
          <a:xfrm>
            <a:off x="7393643" y="159860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1A78110-4C60-4D83-8A82-72FC671B658F}"/>
              </a:ext>
            </a:extLst>
          </p:cNvPr>
          <p:cNvCxnSpPr/>
          <p:nvPr/>
        </p:nvCxnSpPr>
        <p:spPr>
          <a:xfrm>
            <a:off x="8836657" y="1585811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15">
            <a:extLst>
              <a:ext uri="{FF2B5EF4-FFF2-40B4-BE49-F238E27FC236}">
                <a16:creationId xmlns:a16="http://schemas.microsoft.com/office/drawing/2014/main" id="{1FE5C573-8213-41F5-B8B3-DEA1C167DD1C}"/>
              </a:ext>
            </a:extLst>
          </p:cNvPr>
          <p:cNvSpPr txBox="1"/>
          <p:nvPr/>
        </p:nvSpPr>
        <p:spPr>
          <a:xfrm>
            <a:off x="4217468" y="1351343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arrivals</a:t>
            </a:r>
          </a:p>
        </p:txBody>
      </p:sp>
      <p:sp>
        <p:nvSpPr>
          <p:cNvPr id="59" name="TextBox 16">
            <a:extLst>
              <a:ext uri="{FF2B5EF4-FFF2-40B4-BE49-F238E27FC236}">
                <a16:creationId xmlns:a16="http://schemas.microsoft.com/office/drawing/2014/main" id="{1533B46E-05F6-418E-88B3-66A5ABE35257}"/>
              </a:ext>
            </a:extLst>
          </p:cNvPr>
          <p:cNvSpPr txBox="1"/>
          <p:nvPr/>
        </p:nvSpPr>
        <p:spPr>
          <a:xfrm>
            <a:off x="9391174" y="1348430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departures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26F94D-0EBF-4514-9991-28AA87FC4D80}"/>
              </a:ext>
            </a:extLst>
          </p:cNvPr>
          <p:cNvCxnSpPr/>
          <p:nvPr/>
        </p:nvCxnSpPr>
        <p:spPr>
          <a:xfrm>
            <a:off x="5847965" y="207778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14A186F-0895-4F2D-AE07-9BCE0507C459}"/>
              </a:ext>
            </a:extLst>
          </p:cNvPr>
          <p:cNvCxnSpPr/>
          <p:nvPr/>
        </p:nvCxnSpPr>
        <p:spPr>
          <a:xfrm>
            <a:off x="7393643" y="207778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6A7712C-76D2-4937-8406-7F0ADF67A0B1}"/>
                  </a:ext>
                </a:extLst>
              </p:cNvPr>
              <p:cNvSpPr txBox="1"/>
              <p:nvPr/>
            </p:nvSpPr>
            <p:spPr>
              <a:xfrm>
                <a:off x="6474054" y="2063467"/>
                <a:ext cx="410497" cy="395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6A7712C-76D2-4937-8406-7F0ADF67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054" y="2063467"/>
                <a:ext cx="410497" cy="395429"/>
              </a:xfrm>
              <a:prstGeom prst="rect">
                <a:avLst/>
              </a:prstGeom>
              <a:blipFill>
                <a:blip r:embed="rId3"/>
                <a:stretch>
                  <a:fillRect l="-14925" r="-1044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E7E4D37-2FF9-4D36-9652-EB3E2FBF481D}"/>
                  </a:ext>
                </a:extLst>
              </p:cNvPr>
              <p:cNvSpPr txBox="1"/>
              <p:nvPr/>
            </p:nvSpPr>
            <p:spPr>
              <a:xfrm>
                <a:off x="7745648" y="2057290"/>
                <a:ext cx="36638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E7E4D37-2FF9-4D36-9652-EB3E2FBF4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648" y="2057290"/>
                <a:ext cx="366382" cy="369332"/>
              </a:xfrm>
              <a:prstGeom prst="rect">
                <a:avLst/>
              </a:prstGeom>
              <a:blipFill>
                <a:blip r:embed="rId4"/>
                <a:stretch>
                  <a:fillRect l="-18333" r="-5000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/>
              <p:nvPr/>
            </p:nvSpPr>
            <p:spPr>
              <a:xfrm>
                <a:off x="527746" y="1470534"/>
                <a:ext cx="3151892" cy="313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b="0" dirty="0">
                    <a:latin typeface="Gill Sans Light"/>
                  </a:rPr>
                  <a:t>: time between arrivals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latin typeface="Gill Sans Light"/>
                  </a:rPr>
                  <a:t>Now, a </a:t>
                </a:r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random variable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b="0" dirty="0">
                    <a:latin typeface="Gill Sans Light"/>
                  </a:rPr>
                  <a:t>: service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dirty="0">
                  <a:latin typeface="Gill Sans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400" b="0" dirty="0">
                    <a:latin typeface="Gill Sans Light"/>
                  </a:rPr>
                  <a:t>: queuing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46" y="1470534"/>
                <a:ext cx="3151892" cy="3137077"/>
              </a:xfrm>
              <a:prstGeom prst="rect">
                <a:avLst/>
              </a:prstGeom>
              <a:blipFill>
                <a:blip r:embed="rId5"/>
                <a:stretch>
                  <a:fillRect l="-2708" t="-1359" b="-10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485DD27-0741-44C2-B96D-549D6E2E1B51}"/>
              </a:ext>
            </a:extLst>
          </p:cNvPr>
          <p:cNvCxnSpPr/>
          <p:nvPr/>
        </p:nvCxnSpPr>
        <p:spPr>
          <a:xfrm>
            <a:off x="4721801" y="2971598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32CD0AD-51F4-4EE8-AA01-3F5C3957DA86}"/>
              </a:ext>
            </a:extLst>
          </p:cNvPr>
          <p:cNvGrpSpPr/>
          <p:nvPr/>
        </p:nvGrpSpPr>
        <p:grpSpPr>
          <a:xfrm>
            <a:off x="5223192" y="3175988"/>
            <a:ext cx="1138024" cy="1729104"/>
            <a:chOff x="1430633" y="3061092"/>
            <a:chExt cx="1138024" cy="172910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B22CA03-CDD8-491B-9FD0-509D6DDF9393}"/>
                </a:ext>
              </a:extLst>
            </p:cNvPr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B46C4FD-23CB-46BB-BC41-E922116D7A4A}"/>
                </a:ext>
              </a:extLst>
            </p:cNvPr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43C3D29-C571-4118-BCC7-F971E0D0ED45}"/>
              </a:ext>
            </a:extLst>
          </p:cNvPr>
          <p:cNvCxnSpPr/>
          <p:nvPr/>
        </p:nvCxnSpPr>
        <p:spPr>
          <a:xfrm>
            <a:off x="5223048" y="284020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7F5CF0C-CE9C-4CB4-8233-3DA302CD62F1}"/>
              </a:ext>
            </a:extLst>
          </p:cNvPr>
          <p:cNvSpPr/>
          <p:nvPr/>
        </p:nvSpPr>
        <p:spPr>
          <a:xfrm>
            <a:off x="5412970" y="3171234"/>
            <a:ext cx="948246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451850-99A8-47B8-A2DA-19491E8053F3}"/>
              </a:ext>
            </a:extLst>
          </p:cNvPr>
          <p:cNvSpPr/>
          <p:nvPr/>
        </p:nvSpPr>
        <p:spPr>
          <a:xfrm>
            <a:off x="6373787" y="4510913"/>
            <a:ext cx="939803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4A7ECD8-EB3C-430E-91B3-4E4714AB33B1}"/>
              </a:ext>
            </a:extLst>
          </p:cNvPr>
          <p:cNvCxnSpPr/>
          <p:nvPr/>
        </p:nvCxnSpPr>
        <p:spPr>
          <a:xfrm>
            <a:off x="5421413" y="2835451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61769C69-4665-440A-858F-134B8492CBCC}"/>
              </a:ext>
            </a:extLst>
          </p:cNvPr>
          <p:cNvSpPr/>
          <p:nvPr/>
        </p:nvSpPr>
        <p:spPr>
          <a:xfrm>
            <a:off x="5579978" y="3565413"/>
            <a:ext cx="793809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20AC9F0-D1EB-4474-A031-E0E1E17B8B76}"/>
              </a:ext>
            </a:extLst>
          </p:cNvPr>
          <p:cNvSpPr/>
          <p:nvPr/>
        </p:nvSpPr>
        <p:spPr>
          <a:xfrm>
            <a:off x="7313590" y="4510913"/>
            <a:ext cx="939803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FE203E6-FAA2-405D-A1F0-D1F7CFD0B13E}"/>
              </a:ext>
            </a:extLst>
          </p:cNvPr>
          <p:cNvSpPr/>
          <p:nvPr/>
        </p:nvSpPr>
        <p:spPr>
          <a:xfrm>
            <a:off x="6361216" y="3171234"/>
            <a:ext cx="952374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B49443D-8C80-44CF-900D-D593574528D9}"/>
              </a:ext>
            </a:extLst>
          </p:cNvPr>
          <p:cNvCxnSpPr/>
          <p:nvPr/>
        </p:nvCxnSpPr>
        <p:spPr>
          <a:xfrm>
            <a:off x="5632093" y="2857060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5D4024F-0BA6-4844-AE5C-D0ECC747F1D6}"/>
              </a:ext>
            </a:extLst>
          </p:cNvPr>
          <p:cNvCxnSpPr/>
          <p:nvPr/>
        </p:nvCxnSpPr>
        <p:spPr>
          <a:xfrm>
            <a:off x="5799091" y="2848871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BF94902-A60E-44CB-A215-59F12D7E6004}"/>
              </a:ext>
            </a:extLst>
          </p:cNvPr>
          <p:cNvSpPr/>
          <p:nvPr/>
        </p:nvSpPr>
        <p:spPr>
          <a:xfrm>
            <a:off x="8225561" y="4510913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18C252-6ED2-48EA-BA77-280166DB291F}"/>
              </a:ext>
            </a:extLst>
          </p:cNvPr>
          <p:cNvSpPr/>
          <p:nvPr/>
        </p:nvSpPr>
        <p:spPr>
          <a:xfrm>
            <a:off x="5807157" y="3959592"/>
            <a:ext cx="554059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CFB89BE-2FBB-403B-965D-364E83208DA2}"/>
              </a:ext>
            </a:extLst>
          </p:cNvPr>
          <p:cNvSpPr/>
          <p:nvPr/>
        </p:nvSpPr>
        <p:spPr>
          <a:xfrm>
            <a:off x="7313590" y="3175988"/>
            <a:ext cx="911971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34B926D-937F-4DE6-B6B9-6D483BDEAE66}"/>
              </a:ext>
            </a:extLst>
          </p:cNvPr>
          <p:cNvSpPr/>
          <p:nvPr/>
        </p:nvSpPr>
        <p:spPr>
          <a:xfrm>
            <a:off x="6373787" y="3570167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1C9E1C9-3E47-419C-840D-6C80572EC04D}"/>
              </a:ext>
            </a:extLst>
          </p:cNvPr>
          <p:cNvSpPr txBox="1"/>
          <p:nvPr/>
        </p:nvSpPr>
        <p:spPr>
          <a:xfrm>
            <a:off x="4021159" y="3167555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Q depth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8830C10-ED91-4176-856A-92873A748EE3}"/>
              </a:ext>
            </a:extLst>
          </p:cNvPr>
          <p:cNvCxnSpPr/>
          <p:nvPr/>
        </p:nvCxnSpPr>
        <p:spPr>
          <a:xfrm>
            <a:off x="5061892" y="3163644"/>
            <a:ext cx="0" cy="1190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7A9B87B-11C7-4EFF-8F57-F7286D782FD0}"/>
              </a:ext>
            </a:extLst>
          </p:cNvPr>
          <p:cNvSpPr txBox="1"/>
          <p:nvPr/>
        </p:nvSpPr>
        <p:spPr>
          <a:xfrm>
            <a:off x="4074261" y="4473282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280ACAE-2A49-4EF0-B6FC-71B788437F89}"/>
              </a:ext>
            </a:extLst>
          </p:cNvPr>
          <p:cNvCxnSpPr/>
          <p:nvPr/>
        </p:nvCxnSpPr>
        <p:spPr>
          <a:xfrm flipV="1">
            <a:off x="5807157" y="2891300"/>
            <a:ext cx="4005202" cy="1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56D6A00-EA03-4E41-8F52-0A80D99CFE99}"/>
              </a:ext>
            </a:extLst>
          </p:cNvPr>
          <p:cNvCxnSpPr/>
          <p:nvPr/>
        </p:nvCxnSpPr>
        <p:spPr>
          <a:xfrm>
            <a:off x="9812359" y="2883111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3ACF2D39-0DE0-4AF9-9316-551ABFDE94BC}"/>
              </a:ext>
            </a:extLst>
          </p:cNvPr>
          <p:cNvSpPr txBox="1"/>
          <p:nvPr/>
        </p:nvSpPr>
        <p:spPr>
          <a:xfrm>
            <a:off x="4021159" y="2477096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Arrivals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7075E70-E6EE-4D50-95FC-2E1FCBFDD897}"/>
              </a:ext>
            </a:extLst>
          </p:cNvPr>
          <p:cNvGrpSpPr/>
          <p:nvPr/>
        </p:nvGrpSpPr>
        <p:grpSpPr>
          <a:xfrm>
            <a:off x="9812359" y="3179786"/>
            <a:ext cx="1138024" cy="1729104"/>
            <a:chOff x="1430633" y="3061092"/>
            <a:chExt cx="1138024" cy="1729104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3ABF3C5-2BBC-4119-9438-B5B93A5D1907}"/>
                </a:ext>
              </a:extLst>
            </p:cNvPr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9B5A597-69A3-4415-8096-0A4A9ED4ABD9}"/>
                </a:ext>
              </a:extLst>
            </p:cNvPr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/>
              </a:rPr>
              <a:t>A </a:t>
            </a:r>
            <a:r>
              <a:rPr lang="en-US" dirty="0" err="1">
                <a:latin typeface="Gill Sans"/>
              </a:rPr>
              <a:t>Bursty</a:t>
            </a:r>
            <a:r>
              <a:rPr lang="en-US" dirty="0">
                <a:latin typeface="Gill Sans"/>
              </a:rPr>
              <a:t> World</a:t>
            </a:r>
          </a:p>
        </p:txBody>
      </p:sp>
    </p:spTree>
    <p:extLst>
      <p:ext uri="{BB962C8B-B14F-4D97-AF65-F5344CB8AC3E}">
        <p14:creationId xmlns:p14="http://schemas.microsoft.com/office/powerpoint/2010/main" val="2259253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9" grpId="0" animBg="1"/>
      <p:bldP spid="52" grpId="0" animBg="1"/>
      <p:bldP spid="53" grpId="0"/>
      <p:bldP spid="54" grpId="0"/>
      <p:bldP spid="58" grpId="0"/>
      <p:bldP spid="59" grpId="0"/>
      <p:bldP spid="93" grpId="0" animBg="1"/>
      <p:bldP spid="94" grpId="0" animBg="1"/>
      <p:bldP spid="95" grpId="0"/>
      <p:bldP spid="83" grpId="0" animBg="1"/>
      <p:bldP spid="87" grpId="0" animBg="1"/>
      <p:bldP spid="97" grpId="0" animBg="1"/>
      <p:bldP spid="98" grpId="0" animBg="1"/>
      <p:bldP spid="99" grpId="0" animBg="1"/>
      <p:bldP spid="102" grpId="0" animBg="1"/>
      <p:bldP spid="103" grpId="0" animBg="1"/>
      <p:bldP spid="104" grpId="0" animBg="1"/>
      <p:bldP spid="105" grpId="0" animBg="1"/>
      <p:bldP spid="106" grpId="0"/>
      <p:bldP spid="108" grpId="0"/>
      <p:bldP spid="1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4778-4C47-42CA-A2E5-52FB822E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model burstiness of arrival?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B16A6-291B-4695-8EFB-6B3263A86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988488"/>
                <a:ext cx="10515600" cy="1808985"/>
              </a:xfrm>
            </p:spPr>
            <p:txBody>
              <a:bodyPr/>
              <a:lstStyle/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the time between arrivals, is now a </a:t>
                </a:r>
                <a:r>
                  <a:rPr lang="en-US" dirty="0">
                    <a:solidFill>
                      <a:srgbClr val="FF0000"/>
                    </a:solidFill>
                  </a:rPr>
                  <a:t>random variable</a:t>
                </a:r>
              </a:p>
              <a:p>
                <a:pPr lvl="1"/>
                <a:r>
                  <a:rPr lang="en-US" dirty="0"/>
                  <a:t>Elegant mathematical framework if we model it as an </a:t>
                </a:r>
                <a:r>
                  <a:rPr lang="en-US" i="1" dirty="0"/>
                  <a:t>exponential distribution</a:t>
                </a:r>
              </a:p>
              <a:p>
                <a:pPr lvl="1"/>
                <a:r>
                  <a:rPr lang="en-US" dirty="0"/>
                  <a:t>Probability distribution function of an exponential distribution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B16A6-291B-4695-8EFB-6B3263A86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988488"/>
                <a:ext cx="10515600" cy="1808985"/>
              </a:xfrm>
              <a:blipFill>
                <a:blip r:embed="rId3"/>
                <a:stretch>
                  <a:fillRect l="-870" t="-4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CFB3EED-0B8E-4901-8E8A-FB237EE31DE8}"/>
              </a:ext>
            </a:extLst>
          </p:cNvPr>
          <p:cNvGraphicFramePr>
            <a:graphicFrameLocks/>
          </p:cNvGraphicFramePr>
          <p:nvPr/>
        </p:nvGraphicFramePr>
        <p:xfrm>
          <a:off x="7212959" y="2842591"/>
          <a:ext cx="4140841" cy="340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DDC1E4A-42AB-4125-856C-A16D6B0C268C}"/>
              </a:ext>
            </a:extLst>
          </p:cNvPr>
          <p:cNvGrpSpPr/>
          <p:nvPr/>
        </p:nvGrpSpPr>
        <p:grpSpPr>
          <a:xfrm>
            <a:off x="4010081" y="3566368"/>
            <a:ext cx="3695446" cy="1916574"/>
            <a:chOff x="1471253" y="3619377"/>
            <a:chExt cx="3695446" cy="19165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DC4A01-9EBA-4A02-B94B-7FAC476915B4}"/>
                </a:ext>
              </a:extLst>
            </p:cNvPr>
            <p:cNvSpPr txBox="1"/>
            <p:nvPr/>
          </p:nvSpPr>
          <p:spPr>
            <a:xfrm>
              <a:off x="1471253" y="4335622"/>
              <a:ext cx="3695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Lots of short arrival intervals (i.e., high instantaneous rate)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27F8D9-2680-41FA-B3C6-A4770DA4103B}"/>
                </a:ext>
              </a:extLst>
            </p:cNvPr>
            <p:cNvCxnSpPr/>
            <p:nvPr/>
          </p:nvCxnSpPr>
          <p:spPr>
            <a:xfrm flipH="1">
              <a:off x="4003135" y="3619377"/>
              <a:ext cx="1117651" cy="85574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AA0F67-8035-4F18-BF1C-C13D7D6607D0}"/>
              </a:ext>
            </a:extLst>
          </p:cNvPr>
          <p:cNvGrpSpPr/>
          <p:nvPr/>
        </p:nvGrpSpPr>
        <p:grpSpPr>
          <a:xfrm>
            <a:off x="3166402" y="5592994"/>
            <a:ext cx="5894647" cy="830997"/>
            <a:chOff x="627574" y="5646003"/>
            <a:chExt cx="5894647" cy="83099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DA1988-5E72-45AB-8480-691BB05A26FE}"/>
                </a:ext>
              </a:extLst>
            </p:cNvPr>
            <p:cNvCxnSpPr/>
            <p:nvPr/>
          </p:nvCxnSpPr>
          <p:spPr>
            <a:xfrm flipH="1">
              <a:off x="4038600" y="5947321"/>
              <a:ext cx="2483621" cy="22487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007434-8D91-4F8C-8B3C-869A53ED6BB0}"/>
                </a:ext>
              </a:extLst>
            </p:cNvPr>
            <p:cNvSpPr txBox="1"/>
            <p:nvPr/>
          </p:nvSpPr>
          <p:spPr>
            <a:xfrm>
              <a:off x="627574" y="5646003"/>
              <a:ext cx="3447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Few long gaps (i.e., low instantaneous rate)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4514EA5-5971-4FDF-A3D2-39A8824429F4}"/>
              </a:ext>
            </a:extLst>
          </p:cNvPr>
          <p:cNvSpPr txBox="1"/>
          <p:nvPr/>
        </p:nvSpPr>
        <p:spPr>
          <a:xfrm>
            <a:off x="9137249" y="6176281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x (</a:t>
            </a:r>
            <a:r>
              <a:rPr lang="en-US" sz="2400" b="0" dirty="0" err="1">
                <a:latin typeface="Gill Sans" charset="0"/>
                <a:ea typeface="Gill Sans" charset="0"/>
                <a:cs typeface="Gill Sans" charset="0"/>
              </a:rPr>
              <a:t>λ</a:t>
            </a: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E4DCE8-BF62-44D3-B310-497FB342E3F7}"/>
              </a:ext>
            </a:extLst>
          </p:cNvPr>
          <p:cNvGrpSpPr/>
          <p:nvPr/>
        </p:nvGrpSpPr>
        <p:grpSpPr>
          <a:xfrm>
            <a:off x="7907784" y="2994991"/>
            <a:ext cx="3678492" cy="2809719"/>
            <a:chOff x="5368956" y="3137602"/>
            <a:chExt cx="3678492" cy="280971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6D9DF0-326B-4620-B050-9D793A0E8C06}"/>
                </a:ext>
              </a:extLst>
            </p:cNvPr>
            <p:cNvCxnSpPr/>
            <p:nvPr/>
          </p:nvCxnSpPr>
          <p:spPr>
            <a:xfrm flipV="1">
              <a:off x="5368956" y="3137602"/>
              <a:ext cx="0" cy="2809719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B0F500-DF16-49FE-BE2B-E63183B312CA}"/>
                </a:ext>
              </a:extLst>
            </p:cNvPr>
            <p:cNvSpPr txBox="1"/>
            <p:nvPr/>
          </p:nvSpPr>
          <p:spPr>
            <a:xfrm>
              <a:off x="5562600" y="3899602"/>
              <a:ext cx="3484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mean arrival interval (1/</a:t>
              </a:r>
              <a:r>
                <a:rPr lang="en-US" sz="2400" b="0" dirty="0" err="1">
                  <a:latin typeface="Gill Sans" charset="0"/>
                  <a:ea typeface="Gill Sans" charset="0"/>
                  <a:cs typeface="Gill Sans" charset="0"/>
                </a:rPr>
                <a:t>λ</a:t>
              </a:r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)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2C874D6-2E51-426A-9F23-BFF66BF60BDC}"/>
                </a:ext>
              </a:extLst>
            </p:cNvPr>
            <p:cNvCxnSpPr/>
            <p:nvPr/>
          </p:nvCxnSpPr>
          <p:spPr>
            <a:xfrm flipV="1">
              <a:off x="5368956" y="4356802"/>
              <a:ext cx="1031844" cy="489255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282BC66-2262-427E-9BAF-B841DFCF6729}"/>
              </a:ext>
            </a:extLst>
          </p:cNvPr>
          <p:cNvSpPr txBox="1"/>
          <p:nvPr/>
        </p:nvSpPr>
        <p:spPr>
          <a:xfrm>
            <a:off x="355600" y="2868968"/>
            <a:ext cx="3854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“Memoryless”: Likelihood of an event occurring is independent of how long we’ve been waiting</a:t>
            </a:r>
          </a:p>
        </p:txBody>
      </p:sp>
    </p:spTree>
    <p:extLst>
      <p:ext uri="{BB962C8B-B14F-4D97-AF65-F5344CB8AC3E}">
        <p14:creationId xmlns:p14="http://schemas.microsoft.com/office/powerpoint/2010/main" val="1683269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9485-00BA-4625-81E1-A2007742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Queuing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256A-D11C-4E42-BA41-26AAC92F4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2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altLang="ko-KR" dirty="0">
                <a:ea typeface="Gulim" panose="020B0600000101010101" pitchFamily="34" charset="-127"/>
              </a:rPr>
              <a:t>Queuing Theory applies to long term, steady state behavior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Gulim" panose="020B0600000101010101" pitchFamily="34" charset="-127"/>
              </a:rPr>
              <a:t>Arrival rate = Departure rate</a:t>
            </a:r>
          </a:p>
          <a:p>
            <a:pPr lvl="6">
              <a:spcBef>
                <a:spcPct val="15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dirty="0">
                <a:ea typeface="Gulim" panose="020B0600000101010101" pitchFamily="34" charset="-127"/>
              </a:rPr>
              <a:t>Arrivals characterized by some probabilistic distribution</a:t>
            </a:r>
          </a:p>
          <a:p>
            <a:pPr lvl="5">
              <a:spcBef>
                <a:spcPct val="15000"/>
              </a:spcBef>
            </a:pPr>
            <a:endParaRPr lang="en-US" altLang="ko-KR" sz="2400" dirty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dirty="0">
                <a:ea typeface="Gulim" panose="020B0600000101010101" pitchFamily="34" charset="-127"/>
              </a:rPr>
              <a:t>Departures characterized by some probabilistic distribution</a:t>
            </a: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A0E6DA1B-1717-48B1-91A7-82B627ABCF7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143000"/>
            <a:ext cx="6464300" cy="1706564"/>
            <a:chOff x="960" y="480"/>
            <a:chExt cx="4072" cy="10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60CD5D-468C-4CBA-8639-CFB4BA056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877"/>
              <a:ext cx="116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E9188922-AC8A-4F6B-9262-95ED254D5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894"/>
              <a:ext cx="82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10" name="Line 4">
              <a:extLst>
                <a:ext uri="{FF2B5EF4-FFF2-40B4-BE49-F238E27FC236}">
                  <a16:creationId xmlns:a16="http://schemas.microsoft.com/office/drawing/2014/main" id="{94799303-FD21-4471-9121-E3AE31923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0" y="892"/>
              <a:ext cx="122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A243BC94-E65F-4A3A-9DDB-8F575B5B1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910"/>
              <a:ext cx="9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AE99D96B-945B-448E-86AA-6BCF3AA6C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80"/>
              <a:ext cx="1925" cy="105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 Box 30">
              <a:extLst>
                <a:ext uri="{FF2B5EF4-FFF2-40B4-BE49-F238E27FC236}">
                  <a16:creationId xmlns:a16="http://schemas.microsoft.com/office/drawing/2014/main" id="{194F4F0A-2E5E-453A-B1C7-E7693A442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266"/>
              <a:ext cx="139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Queuing System</a:t>
              </a:r>
            </a:p>
          </p:txBody>
        </p:sp>
      </p:grpSp>
      <p:sp>
        <p:nvSpPr>
          <p:cNvPr id="16" name="Rectangle 17">
            <a:extLst>
              <a:ext uri="{FF2B5EF4-FFF2-40B4-BE49-F238E27FC236}">
                <a16:creationId xmlns:a16="http://schemas.microsoft.com/office/drawing/2014/main" id="{6404A448-F533-4B46-B0FF-A40763B24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3151" y="1438366"/>
            <a:ext cx="784493" cy="514685"/>
          </a:xfrm>
          <a:prstGeom prst="rect">
            <a:avLst/>
          </a:prstGeom>
          <a:solidFill>
            <a:srgbClr val="53FB25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4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86047F70-34E5-43F2-96CD-D692D9C3F7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5341" y="1422377"/>
            <a:ext cx="0" cy="53983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4E4E7E3F-518C-4A72-9319-C5029D9CF1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154" y="1424421"/>
            <a:ext cx="0" cy="5364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BA73378D-5B03-49EC-A0CD-0A20D4762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508" y="1932887"/>
            <a:ext cx="1077637" cy="31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Queue</a:t>
            </a:r>
          </a:p>
        </p:txBody>
      </p:sp>
      <p:sp>
        <p:nvSpPr>
          <p:cNvPr id="21" name="Line 23">
            <a:extLst>
              <a:ext uri="{FF2B5EF4-FFF2-40B4-BE49-F238E27FC236}">
                <a16:creationId xmlns:a16="http://schemas.microsoft.com/office/drawing/2014/main" id="{6BF2CB6F-E2AB-4E1E-B5C6-6EE33949B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2699" y="1692293"/>
            <a:ext cx="53298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61151D-6324-4594-A09A-E349DD64C6D6}"/>
              </a:ext>
            </a:extLst>
          </p:cNvPr>
          <p:cNvSpPr/>
          <p:nvPr/>
        </p:nvSpPr>
        <p:spPr>
          <a:xfrm>
            <a:off x="6092045" y="1329265"/>
            <a:ext cx="750416" cy="75041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39C33ABF-866E-4429-8783-7DF86C14E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038" y="2046986"/>
            <a:ext cx="1077637" cy="31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47721312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3DDE-0072-41BC-AE33-13E69C86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Little’s Law Applied to a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4F8F3-1F95-44D1-AC77-01FBCC06F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2335558"/>
          </a:xfrm>
        </p:spPr>
        <p:txBody>
          <a:bodyPr>
            <a:normAutofit/>
          </a:bodyPr>
          <a:lstStyle/>
          <a:p>
            <a:pPr lvl="1"/>
            <a:endParaRPr lang="en-US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When applied to a queue, we get: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068F0-FECC-4967-A21A-9E3491AA5736}"/>
              </a:ext>
            </a:extLst>
          </p:cNvPr>
          <p:cNvGrpSpPr/>
          <p:nvPr/>
        </p:nvGrpSpPr>
        <p:grpSpPr>
          <a:xfrm>
            <a:off x="2076391" y="2372001"/>
            <a:ext cx="8378168" cy="1817733"/>
            <a:chOff x="1069976" y="1624831"/>
            <a:chExt cx="7198383" cy="1817733"/>
          </a:xfrm>
        </p:grpSpPr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AE4FBADE-DE8E-490E-9356-0E745E4D298D}"/>
                </a:ext>
              </a:extLst>
            </p:cNvPr>
            <p:cNvSpPr txBox="1"/>
            <p:nvPr/>
          </p:nvSpPr>
          <p:spPr>
            <a:xfrm>
              <a:off x="1069976" y="2611567"/>
              <a:ext cx="28276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latin typeface="Gill Sans Light"/>
                </a:rPr>
                <a:t>Average length of the queue</a:t>
              </a: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D9019E3C-69B3-407F-8948-E3753ECD994E}"/>
                </a:ext>
              </a:extLst>
            </p:cNvPr>
            <p:cNvSpPr txBox="1"/>
            <p:nvPr/>
          </p:nvSpPr>
          <p:spPr>
            <a:xfrm>
              <a:off x="4862192" y="1624831"/>
              <a:ext cx="2581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latin typeface="Gill Sans Light"/>
                </a:rPr>
                <a:t>Average Arrival Rate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0ED26E0D-DF88-4558-9FAD-3C06CCD5262B}"/>
                </a:ext>
              </a:extLst>
            </p:cNvPr>
            <p:cNvSpPr txBox="1"/>
            <p:nvPr/>
          </p:nvSpPr>
          <p:spPr>
            <a:xfrm>
              <a:off x="5481142" y="2666569"/>
              <a:ext cx="2787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latin typeface="Gill Sans Light"/>
                </a:rPr>
                <a:t>Average time “waiting”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76308E-AC2D-4B6E-85A0-B0182A3C7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1964265"/>
              <a:ext cx="290192" cy="207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7840EA-C3D7-4D83-B88A-2FEC9BB2E423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991734" y="2578636"/>
              <a:ext cx="489408" cy="318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A17267-8018-4952-8A9D-68A70A9CA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3981" y="2547606"/>
              <a:ext cx="325402" cy="162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A8BC4ADC-F574-41AB-B314-EDC8E2D0D87D}"/>
              </a:ext>
            </a:extLst>
          </p:cNvPr>
          <p:cNvSpPr/>
          <p:nvPr/>
        </p:nvSpPr>
        <p:spPr>
          <a:xfrm>
            <a:off x="4064980" y="2597300"/>
            <a:ext cx="422031" cy="42203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93EA66-2520-4F2E-A7D2-B32B58284B4D}"/>
              </a:ext>
            </a:extLst>
          </p:cNvPr>
          <p:cNvSpPr/>
          <p:nvPr/>
        </p:nvSpPr>
        <p:spPr>
          <a:xfrm>
            <a:off x="3053865" y="2631870"/>
            <a:ext cx="712177" cy="335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98D761-5BF2-4D52-9841-0FAC11CD7317}"/>
              </a:ext>
            </a:extLst>
          </p:cNvPr>
          <p:cNvCxnSpPr/>
          <p:nvPr/>
        </p:nvCxnSpPr>
        <p:spPr>
          <a:xfrm>
            <a:off x="3607780" y="2631870"/>
            <a:ext cx="0" cy="335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576FC9-A207-4AC2-A41C-8FFAD284FDD9}"/>
              </a:ext>
            </a:extLst>
          </p:cNvPr>
          <p:cNvCxnSpPr>
            <a:stCxn id="30" idx="3"/>
            <a:endCxn id="29" idx="2"/>
          </p:cNvCxnSpPr>
          <p:nvPr/>
        </p:nvCxnSpPr>
        <p:spPr>
          <a:xfrm>
            <a:off x="3766042" y="2799519"/>
            <a:ext cx="298938" cy="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B1ECCE-CD26-47A7-BAEC-1BF56F61388C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2636230" y="2799519"/>
            <a:ext cx="417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/>
              <p:nvPr/>
            </p:nvSpPr>
            <p:spPr>
              <a:xfrm>
                <a:off x="5125108" y="2914552"/>
                <a:ext cx="1533433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108" y="2914552"/>
                <a:ext cx="1533433" cy="461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71113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60C-983E-483B-94FA-46D8758A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Some Results from Queuing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6E71C-851C-418B-983E-2671D353A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884445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Assumptions: system in equilibrium, no limit to the queue, time between successive arrivals is random and memoryless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93879A6C-0CC6-43EB-A634-2AA259B36653}"/>
              </a:ext>
            </a:extLst>
          </p:cNvPr>
          <p:cNvGrpSpPr>
            <a:grpSpLocks/>
          </p:cNvGrpSpPr>
          <p:nvPr/>
        </p:nvGrpSpPr>
        <p:grpSpPr bwMode="auto">
          <a:xfrm>
            <a:off x="3026673" y="2477793"/>
            <a:ext cx="5281613" cy="1205944"/>
            <a:chOff x="1089" y="462"/>
            <a:chExt cx="3327" cy="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7D96B06D-2F29-48DC-A4EB-9319A6C09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9" y="764"/>
                  <a:ext cx="874" cy="4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</a:pPr>
                  <a:r>
                    <a:rPr lang="en-US" altLang="en-US" sz="1800" b="0" dirty="0">
                      <a:solidFill>
                        <a:schemeClr val="hlink"/>
                      </a:solidFill>
                      <a:latin typeface="Gill Sans Light"/>
                    </a:rPr>
                    <a:t>Arrival Rate</a:t>
                  </a:r>
                  <a:endParaRPr lang="en-US" altLang="en-US" sz="1800" b="0" dirty="0">
                    <a:solidFill>
                      <a:schemeClr val="hlink"/>
                    </a:solidFill>
                    <a:latin typeface="Gill Sans Light"/>
                    <a:sym typeface="Symbol" panose="05050102010706020507" pitchFamily="18" charset="2"/>
                  </a:endParaRPr>
                </a:p>
                <a:p>
                  <a:pPr algn="ctr">
                    <a:spcBef>
                      <a:spcPct val="0"/>
                    </a:spcBef>
                    <a:buSz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altLang="en-US" sz="1800" b="0" dirty="0">
                    <a:solidFill>
                      <a:schemeClr val="hlink"/>
                    </a:solidFill>
                    <a:latin typeface="Gill Sans Light"/>
                  </a:endParaRPr>
                </a:p>
              </p:txBody>
            </p:sp>
          </mc:Choice>
          <mc:Fallback xmlns="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7D96B06D-2F29-48DC-A4EB-9319A6C090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9" y="764"/>
                  <a:ext cx="874" cy="451"/>
                </a:xfrm>
                <a:prstGeom prst="rect">
                  <a:avLst/>
                </a:prstGeom>
                <a:blipFill>
                  <a:blip r:embed="rId3"/>
                  <a:stretch>
                    <a:fillRect l="-3524" t="-4717" r="-352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CB6B6ACD-513D-4BAE-B510-095E4B0BC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solidFill>
                    <a:schemeClr val="bg1"/>
                  </a:solidFill>
                  <a:latin typeface="Gill Sans Light"/>
                </a:rPr>
                <a:t>Queue</a:t>
              </a: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9D594C2F-9BA1-4467-B00C-1A03B1D4E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F08A53CA-AFD6-44DE-9C0D-20E0CEF4E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A94A2028-0D8B-4CA8-B84E-0E6F385C6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 Light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0173D5D2-9415-4E90-9C83-811CC7689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0" y="764"/>
                  <a:ext cx="947" cy="5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</a:pPr>
                  <a:r>
                    <a:rPr lang="en-US" altLang="en-US" sz="1800" b="0" dirty="0">
                      <a:solidFill>
                        <a:schemeClr val="hlink"/>
                      </a:solidFill>
                      <a:latin typeface="Gill Sans Light"/>
                    </a:rPr>
                    <a:t>Service Rate</a:t>
                  </a:r>
                </a:p>
                <a:p>
                  <a:pPr algn="ctr">
                    <a:spcBef>
                      <a:spcPct val="0"/>
                    </a:spcBef>
                    <a:buSz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  <m:r>
                          <a:rPr lang="en-US" altLang="en-US" sz="18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altLang="en-US" sz="1800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1800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sz="18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𝑆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altLang="en-US" sz="1800" b="0" dirty="0">
                    <a:solidFill>
                      <a:schemeClr val="hlink"/>
                    </a:solidFill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0173D5D2-9415-4E90-9C83-811CC7689A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60" y="764"/>
                  <a:ext cx="947" cy="542"/>
                </a:xfrm>
                <a:prstGeom prst="rect">
                  <a:avLst/>
                </a:prstGeom>
                <a:blipFill>
                  <a:blip r:embed="rId4"/>
                  <a:stretch>
                    <a:fillRect l="-3252" t="-32283" r="-23577" b="-10551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5121" y="3834708"/>
                <a:ext cx="3798679" cy="1738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0" dirty="0">
                    <a:latin typeface="Gill Sans Light"/>
                  </a:rPr>
                  <a:t>: service rate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>
                    <a:latin typeface="Gill Sans Light"/>
                  </a:rPr>
                  <a:t>)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>
                    <a:latin typeface="Gill Sans Light"/>
                  </a:rPr>
                  <a:t>: utilization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b="0" dirty="0">
                    <a:latin typeface="Gill Sans Light"/>
                  </a:rPr>
                  <a:t>)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121" y="3834708"/>
                <a:ext cx="3798679" cy="1738026"/>
              </a:xfrm>
              <a:prstGeom prst="rect">
                <a:avLst/>
              </a:prstGeom>
              <a:blipFill>
                <a:blip r:embed="rId5"/>
                <a:stretch>
                  <a:fillRect t="-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3834707"/>
                <a:ext cx="6848060" cy="199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="0" dirty="0">
                    <a:latin typeface="Gill Sans Light"/>
                  </a:rPr>
                  <a:t>: arrival rate</a:t>
                </a:r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b="0" dirty="0">
                    <a:latin typeface="Gill Sans Light"/>
                  </a:rPr>
                  <a:t>: mean time to service a customer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>
                    <a:latin typeface="Gill Sans Light"/>
                  </a:rPr>
                  <a:t>: squared coefficient of variance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b="0" dirty="0">
                    <a:latin typeface="Gill Sans Light"/>
                  </a:rPr>
                  <a:t>)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834707"/>
                <a:ext cx="6848060" cy="1991411"/>
              </a:xfrm>
              <a:prstGeom prst="rect">
                <a:avLst/>
              </a:prstGeom>
              <a:blipFill>
                <a:blip r:embed="rId6"/>
                <a:stretch>
                  <a:fillRect t="-5199" r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579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60C-983E-483B-94FA-46D8758A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Some Results from Queuing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E71C-851C-418B-983E-2671D353AC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10668000" cy="2819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M</a:t>
                </a:r>
                <a:r>
                  <a:rPr lang="en-US" dirty="0">
                    <a:latin typeface="Gill Sans Light"/>
                  </a:rPr>
                  <a:t>emoryless service distribution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>
                    <a:latin typeface="Gill Sans Light"/>
                  </a:rPr>
                  <a:t>—an “</a:t>
                </a:r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M/M/1 queue</a:t>
                </a:r>
                <a:r>
                  <a:rPr lang="en-US" dirty="0">
                    <a:latin typeface="Gill Sans Light"/>
                  </a:rPr>
                  <a:t>”:</a:t>
                </a:r>
                <a:br>
                  <a:rPr lang="en-US" dirty="0">
                    <a:latin typeface="Gill Sans Light"/>
                  </a:rPr>
                </a:br>
                <a:br>
                  <a:rPr lang="en-US" dirty="0">
                    <a:latin typeface="Gill Sans Ligh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800" dirty="0">
                  <a:latin typeface="Gill Sans Light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G</a:t>
                </a:r>
                <a:r>
                  <a:rPr lang="en-US" dirty="0">
                    <a:latin typeface="Gill Sans Light"/>
                  </a:rPr>
                  <a:t>eneral service distribution (no restrictions)—an “</a:t>
                </a:r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M/G/1 queue</a:t>
                </a:r>
                <a:r>
                  <a:rPr lang="en-US" dirty="0">
                    <a:latin typeface="Gill Sans Light"/>
                  </a:rPr>
                  <a:t>”:</a:t>
                </a:r>
                <a:br>
                  <a:rPr lang="en-US" dirty="0">
                    <a:latin typeface="Gill Sans Light"/>
                  </a:rPr>
                </a:br>
                <a:endParaRPr lang="en-US" dirty="0">
                  <a:latin typeface="Gill Sans Light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E71C-851C-418B-983E-2671D353AC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10668000" cy="2819400"/>
              </a:xfrm>
              <a:blipFill>
                <a:blip r:embed="rId3"/>
                <a:stretch>
                  <a:fillRect l="-800" t="-4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26521" y="4191000"/>
                <a:ext cx="3798679" cy="1738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0" dirty="0">
                    <a:latin typeface="Gill Sans Light"/>
                  </a:rPr>
                  <a:t>: service rate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>
                    <a:latin typeface="Gill Sans Light"/>
                  </a:rPr>
                  <a:t>)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>
                    <a:latin typeface="Gill Sans Light"/>
                  </a:rPr>
                  <a:t>: utilization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b="0" dirty="0">
                    <a:latin typeface="Gill Sans Light"/>
                  </a:rPr>
                  <a:t>)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521" y="4191000"/>
                <a:ext cx="3798679" cy="1738026"/>
              </a:xfrm>
              <a:prstGeom prst="rect">
                <a:avLst/>
              </a:prstGeom>
              <a:blipFill>
                <a:blip r:embed="rId4"/>
                <a:stretch>
                  <a:fillRect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121" y="4191000"/>
                <a:ext cx="6869322" cy="199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="0" dirty="0">
                    <a:latin typeface="Gill Sans Light"/>
                  </a:rPr>
                  <a:t>: arrival rate</a:t>
                </a:r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b="0" dirty="0">
                    <a:latin typeface="Gill Sans Light"/>
                  </a:rPr>
                  <a:t>: mean time to service a customer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>
                    <a:latin typeface="Gill Sans Light"/>
                  </a:rPr>
                  <a:t>: squared coefficient of variance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b="0" dirty="0">
                    <a:latin typeface="Gill Sans Light"/>
                  </a:rPr>
                  <a:t>)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" y="4191000"/>
                <a:ext cx="6869322" cy="1991411"/>
              </a:xfrm>
              <a:prstGeom prst="rect">
                <a:avLst/>
              </a:prstGeom>
              <a:blipFill>
                <a:blip r:embed="rId5"/>
                <a:stretch>
                  <a:fillRect t="-5521"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20792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ECEF-6B62-4622-B966-4F63CBA8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Results from Queuing Theory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2159F-C8A8-4D1D-911A-79DE57C0D8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3200" dirty="0"/>
                  <a:t> (memoryless service distribution)</a:t>
                </a:r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3200" dirty="0"/>
                  <a:t> (by Little’s Law)</a:t>
                </a:r>
              </a:p>
              <a:p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Utilization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3200" dirty="0"/>
                  <a:t>, so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3200" dirty="0"/>
                  <a:t> (for a single server)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2159F-C8A8-4D1D-911A-79DE57C0D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2" t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155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Ideal System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/>
              <p:nvPr/>
            </p:nvSpPr>
            <p:spPr>
              <a:xfrm>
                <a:off x="4403693" y="3954850"/>
                <a:ext cx="4773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Request Rate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) - “offered load”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693" y="3954850"/>
                <a:ext cx="4773743" cy="461665"/>
              </a:xfrm>
              <a:prstGeom prst="rect">
                <a:avLst/>
              </a:prstGeom>
              <a:blipFill>
                <a:blip r:embed="rId3"/>
                <a:stretch>
                  <a:fillRect l="-1916" t="-9333" r="-127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/>
              <p:nvPr/>
            </p:nvSpPr>
            <p:spPr>
              <a:xfrm rot="16200000">
                <a:off x="336252" y="1592236"/>
                <a:ext cx="24190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Service Rate (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 - “delivered load”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36252" y="1592236"/>
                <a:ext cx="2419059" cy="1200329"/>
              </a:xfrm>
              <a:prstGeom prst="rect">
                <a:avLst/>
              </a:prstGeom>
              <a:blipFill>
                <a:blip r:embed="rId4"/>
                <a:stretch>
                  <a:fillRect l="-3553" t="-6045" r="-11168" b="-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/>
              <p:nvPr/>
            </p:nvSpPr>
            <p:spPr>
              <a:xfrm>
                <a:off x="2820000" y="2284191"/>
                <a:ext cx="841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000" y="2284191"/>
                <a:ext cx="841577" cy="461665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25276F3-EA96-4874-AFF4-3C4A7BBA45E7}"/>
              </a:ext>
            </a:extLst>
          </p:cNvPr>
          <p:cNvGrpSpPr/>
          <p:nvPr/>
        </p:nvGrpSpPr>
        <p:grpSpPr>
          <a:xfrm>
            <a:off x="2794352" y="1409508"/>
            <a:ext cx="5535592" cy="2532103"/>
            <a:chOff x="2453052" y="1591408"/>
            <a:chExt cx="3795348" cy="2532103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0C984EA-6D68-4F96-97EC-004955D9580F}"/>
                </a:ext>
              </a:extLst>
            </p:cNvPr>
            <p:cNvCxnSpPr>
              <a:cxnSpLocks/>
            </p:cNvCxnSpPr>
            <p:nvPr/>
          </p:nvCxnSpPr>
          <p:spPr>
            <a:xfrm>
              <a:off x="2453052" y="4106008"/>
              <a:ext cx="379534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C31EFC-B058-4703-BB47-1E614114FAE2}"/>
                </a:ext>
              </a:extLst>
            </p:cNvPr>
            <p:cNvCxnSpPr/>
            <p:nvPr/>
          </p:nvCxnSpPr>
          <p:spPr>
            <a:xfrm flipV="1">
              <a:off x="2453052" y="1591408"/>
              <a:ext cx="0" cy="2514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/>
                <p:nvPr/>
              </p:nvSpPr>
              <p:spPr>
                <a:xfrm>
                  <a:off x="4070837" y="3661846"/>
                  <a:ext cx="57700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sz="2400" b="0" dirty="0">
                    <a:latin typeface="Gill Sans Light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837" y="3661846"/>
                  <a:ext cx="577007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1C4E3B1-DFC2-43D2-9193-7F457FA07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6CFE5DA-2FF4-4709-B9D5-1B241EA6F333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19870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72FA916-B27C-4AFE-959B-01D7183910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3052" y="2988214"/>
              <a:ext cx="210299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408EEB8-D719-44F3-ABAE-7E75D9AFF7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1914573"/>
              <a:ext cx="0" cy="21914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D7F4F1BB-1F5F-464C-9477-6FDC94FBDFA4}"/>
                </a:ext>
              </a:extLst>
            </p:cNvPr>
            <p:cNvSpPr/>
            <p:nvPr/>
          </p:nvSpPr>
          <p:spPr>
            <a:xfrm>
              <a:off x="2470638" y="2628522"/>
              <a:ext cx="3587262" cy="1459901"/>
            </a:xfrm>
            <a:custGeom>
              <a:avLst/>
              <a:gdLst>
                <a:gd name="connsiteX0" fmla="*/ 0 w 3587262"/>
                <a:gd name="connsiteY0" fmla="*/ 1459901 h 1459901"/>
                <a:gd name="connsiteX1" fmla="*/ 633047 w 3587262"/>
                <a:gd name="connsiteY1" fmla="*/ 844440 h 1459901"/>
                <a:gd name="connsiteX2" fmla="*/ 1195754 w 3587262"/>
                <a:gd name="connsiteY2" fmla="*/ 431201 h 1459901"/>
                <a:gd name="connsiteX3" fmla="*/ 1705708 w 3587262"/>
                <a:gd name="connsiteY3" fmla="*/ 176224 h 1459901"/>
                <a:gd name="connsiteX4" fmla="*/ 2118947 w 3587262"/>
                <a:gd name="connsiteY4" fmla="*/ 61924 h 1459901"/>
                <a:gd name="connsiteX5" fmla="*/ 2532185 w 3587262"/>
                <a:gd name="connsiteY5" fmla="*/ 9170 h 1459901"/>
                <a:gd name="connsiteX6" fmla="*/ 3587262 w 3587262"/>
                <a:gd name="connsiteY6" fmla="*/ 378 h 145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7262" h="1459901">
                  <a:moveTo>
                    <a:pt x="0" y="1459901"/>
                  </a:moveTo>
                  <a:cubicBezTo>
                    <a:pt x="216877" y="1237895"/>
                    <a:pt x="433755" y="1015890"/>
                    <a:pt x="633047" y="844440"/>
                  </a:cubicBezTo>
                  <a:cubicBezTo>
                    <a:pt x="832339" y="672990"/>
                    <a:pt x="1016977" y="542570"/>
                    <a:pt x="1195754" y="431201"/>
                  </a:cubicBezTo>
                  <a:cubicBezTo>
                    <a:pt x="1374531" y="319832"/>
                    <a:pt x="1551843" y="237770"/>
                    <a:pt x="1705708" y="176224"/>
                  </a:cubicBezTo>
                  <a:cubicBezTo>
                    <a:pt x="1859573" y="114678"/>
                    <a:pt x="1981201" y="89766"/>
                    <a:pt x="2118947" y="61924"/>
                  </a:cubicBezTo>
                  <a:cubicBezTo>
                    <a:pt x="2256693" y="34082"/>
                    <a:pt x="2287466" y="19428"/>
                    <a:pt x="2532185" y="9170"/>
                  </a:cubicBezTo>
                  <a:cubicBezTo>
                    <a:pt x="2776904" y="-1088"/>
                    <a:pt x="3182083" y="-355"/>
                    <a:pt x="3587262" y="37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6B47DA-A9BE-4389-8E84-60E727BF9C96}"/>
              </a:ext>
            </a:extLst>
          </p:cNvPr>
          <p:cNvGrpSpPr/>
          <p:nvPr/>
        </p:nvGrpSpPr>
        <p:grpSpPr>
          <a:xfrm>
            <a:off x="2810887" y="982872"/>
            <a:ext cx="3904770" cy="2612571"/>
            <a:chOff x="2471057" y="1502229"/>
            <a:chExt cx="3904770" cy="2612571"/>
          </a:xfrm>
        </p:grpSpPr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1FC468C2-AC32-4AA5-80EF-EDA1B03A8FEF}"/>
                </a:ext>
              </a:extLst>
            </p:cNvPr>
            <p:cNvSpPr/>
            <p:nvPr/>
          </p:nvSpPr>
          <p:spPr>
            <a:xfrm>
              <a:off x="2471057" y="1502229"/>
              <a:ext cx="2120644" cy="2612571"/>
            </a:xfrm>
            <a:custGeom>
              <a:avLst/>
              <a:gdLst>
                <a:gd name="connsiteX0" fmla="*/ 0 w 2307772"/>
                <a:gd name="connsiteY0" fmla="*/ 2612571 h 2612571"/>
                <a:gd name="connsiteX1" fmla="*/ 424543 w 2307772"/>
                <a:gd name="connsiteY1" fmla="*/ 2601685 h 2612571"/>
                <a:gd name="connsiteX2" fmla="*/ 892629 w 2307772"/>
                <a:gd name="connsiteY2" fmla="*/ 2569028 h 2612571"/>
                <a:gd name="connsiteX3" fmla="*/ 1349829 w 2307772"/>
                <a:gd name="connsiteY3" fmla="*/ 2438400 h 2612571"/>
                <a:gd name="connsiteX4" fmla="*/ 1676400 w 2307772"/>
                <a:gd name="connsiteY4" fmla="*/ 2198914 h 2612571"/>
                <a:gd name="connsiteX5" fmla="*/ 1905000 w 2307772"/>
                <a:gd name="connsiteY5" fmla="*/ 1883228 h 2612571"/>
                <a:gd name="connsiteX6" fmla="*/ 2122714 w 2307772"/>
                <a:gd name="connsiteY6" fmla="*/ 1458685 h 2612571"/>
                <a:gd name="connsiteX7" fmla="*/ 2231572 w 2307772"/>
                <a:gd name="connsiteY7" fmla="*/ 968828 h 2612571"/>
                <a:gd name="connsiteX8" fmla="*/ 2307772 w 2307772"/>
                <a:gd name="connsiteY8" fmla="*/ 0 h 261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772" h="2612571">
                  <a:moveTo>
                    <a:pt x="0" y="2612571"/>
                  </a:moveTo>
                  <a:cubicBezTo>
                    <a:pt x="137886" y="2610756"/>
                    <a:pt x="275772" y="2608942"/>
                    <a:pt x="424543" y="2601685"/>
                  </a:cubicBezTo>
                  <a:cubicBezTo>
                    <a:pt x="573315" y="2594428"/>
                    <a:pt x="738415" y="2596242"/>
                    <a:pt x="892629" y="2569028"/>
                  </a:cubicBezTo>
                  <a:cubicBezTo>
                    <a:pt x="1046843" y="2541814"/>
                    <a:pt x="1219201" y="2500086"/>
                    <a:pt x="1349829" y="2438400"/>
                  </a:cubicBezTo>
                  <a:cubicBezTo>
                    <a:pt x="1480458" y="2376714"/>
                    <a:pt x="1583872" y="2291443"/>
                    <a:pt x="1676400" y="2198914"/>
                  </a:cubicBezTo>
                  <a:cubicBezTo>
                    <a:pt x="1768928" y="2106385"/>
                    <a:pt x="1830614" y="2006599"/>
                    <a:pt x="1905000" y="1883228"/>
                  </a:cubicBezTo>
                  <a:cubicBezTo>
                    <a:pt x="1979386" y="1759857"/>
                    <a:pt x="2068285" y="1611085"/>
                    <a:pt x="2122714" y="1458685"/>
                  </a:cubicBezTo>
                  <a:cubicBezTo>
                    <a:pt x="2177143" y="1306285"/>
                    <a:pt x="2200729" y="1211942"/>
                    <a:pt x="2231572" y="968828"/>
                  </a:cubicBezTo>
                  <a:cubicBezTo>
                    <a:pt x="2262415" y="725714"/>
                    <a:pt x="2285093" y="362857"/>
                    <a:pt x="230777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8ACFEDD-B42E-46DE-8D0A-D9984EDC9938}"/>
                    </a:ext>
                  </a:extLst>
                </p:cNvPr>
                <p:cNvSpPr txBox="1"/>
                <p:nvPr/>
              </p:nvSpPr>
              <p:spPr>
                <a:xfrm>
                  <a:off x="4658241" y="1502229"/>
                  <a:ext cx="17175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solidFill>
                        <a:srgbClr val="FF0000"/>
                      </a:solidFill>
                      <a:latin typeface="Gill Sans Light"/>
                    </a:rPr>
                    <a:t>Latency (</a:t>
                  </a:r>
                  <a14:m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400" b="0" dirty="0">
                      <a:solidFill>
                        <a:srgbClr val="FF0000"/>
                      </a:solidFill>
                      <a:latin typeface="Gill Sans Ligh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8ACFEDD-B42E-46DE-8D0A-D9984EDC99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8241" y="1502229"/>
                  <a:ext cx="171758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5674" t="-9211" r="-4610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16067D7-C847-4C5D-98F2-500C6B75B7F2}"/>
              </a:ext>
            </a:extLst>
          </p:cNvPr>
          <p:cNvCxnSpPr/>
          <p:nvPr/>
        </p:nvCxnSpPr>
        <p:spPr>
          <a:xfrm flipV="1">
            <a:off x="2794352" y="1461762"/>
            <a:ext cx="0" cy="2444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C8C5F7-CDAB-4F13-93B3-B87048BEEE28}"/>
              </a:ext>
            </a:extLst>
          </p:cNvPr>
          <p:cNvGrpSpPr/>
          <p:nvPr/>
        </p:nvGrpSpPr>
        <p:grpSpPr>
          <a:xfrm>
            <a:off x="2267226" y="1470555"/>
            <a:ext cx="462361" cy="2444761"/>
            <a:chOff x="6487961" y="1981119"/>
            <a:chExt cx="462361" cy="2444761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31F558C-4CDC-4336-B8ED-2089FD62DFD2}"/>
                </a:ext>
              </a:extLst>
            </p:cNvPr>
            <p:cNvCxnSpPr/>
            <p:nvPr/>
          </p:nvCxnSpPr>
          <p:spPr>
            <a:xfrm flipV="1">
              <a:off x="6950322" y="1981119"/>
              <a:ext cx="0" cy="24447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8FA32FB-7DFA-4839-9868-1889C5A4A425}"/>
                </a:ext>
              </a:extLst>
            </p:cNvPr>
            <p:cNvSpPr txBox="1"/>
            <p:nvPr/>
          </p:nvSpPr>
          <p:spPr>
            <a:xfrm rot="16200000">
              <a:off x="6289926" y="2761140"/>
              <a:ext cx="857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FF0000"/>
                  </a:solidFill>
                  <a:latin typeface="Gill Sans Light"/>
                </a:rPr>
                <a:t>Time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FC1670-A391-4838-8521-7DFDDC56DA31}"/>
              </a:ext>
            </a:extLst>
          </p:cNvPr>
          <p:cNvGrpSpPr/>
          <p:nvPr/>
        </p:nvGrpSpPr>
        <p:grpSpPr>
          <a:xfrm>
            <a:off x="5238032" y="2026206"/>
            <a:ext cx="1186510" cy="947186"/>
            <a:chOff x="5299634" y="2499360"/>
            <a:chExt cx="1186510" cy="947186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D29C067-71B2-4C23-93D0-8903E5E7EC28}"/>
                </a:ext>
              </a:extLst>
            </p:cNvPr>
            <p:cNvCxnSpPr/>
            <p:nvPr/>
          </p:nvCxnSpPr>
          <p:spPr>
            <a:xfrm>
              <a:off x="5364480" y="2499360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FAFB816-91DF-4E3A-B379-200206687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9634" y="2516906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/>
              <p:nvPr/>
            </p:nvSpPr>
            <p:spPr>
              <a:xfrm flipH="1">
                <a:off x="8459902" y="762000"/>
                <a:ext cx="3579698" cy="3955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dirty="0">
                  <a:solidFill>
                    <a:srgbClr val="FF0000"/>
                  </a:solidFill>
                  <a:latin typeface="Gill Sans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Why does latency blow up as we approach 100% utilization?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Queue builds up on each burst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But very rarely (or never) gets a chance to drain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59902" y="762000"/>
                <a:ext cx="3579698" cy="3955506"/>
              </a:xfrm>
              <a:prstGeom prst="rect">
                <a:avLst/>
              </a:prstGeom>
              <a:blipFill>
                <a:blip r:embed="rId8"/>
                <a:stretch>
                  <a:fillRect l="-2385" t="-154" r="-4770" b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113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6BE6-2816-4097-A99B-A57C4C5E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582400" cy="533400"/>
          </a:xfrm>
        </p:spPr>
        <p:txBody>
          <a:bodyPr/>
          <a:lstStyle/>
          <a:p>
            <a:r>
              <a:rPr lang="en-US" dirty="0"/>
              <a:t>Ways of Measuring Performance: Times (s) and Rates (op/s)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9989-1470-498E-99A2-0FADB501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0566400" cy="5562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Response Time </a:t>
            </a:r>
            <a:r>
              <a:rPr lang="en-US" b="1" i="1" dirty="0"/>
              <a:t>or </a:t>
            </a:r>
            <a:r>
              <a:rPr lang="en-US" b="1" i="1" dirty="0">
                <a:solidFill>
                  <a:srgbClr val="FF0000"/>
                </a:solidFill>
              </a:rPr>
              <a:t>Latency </a:t>
            </a:r>
            <a:r>
              <a:rPr lang="en-US" dirty="0"/>
              <a:t>- time to complete a task</a:t>
            </a:r>
          </a:p>
          <a:p>
            <a:pPr lvl="1"/>
            <a:r>
              <a:rPr lang="en-US" dirty="0"/>
              <a:t>Measured in units of time (s, </a:t>
            </a:r>
            <a:r>
              <a:rPr lang="en-US" dirty="0" err="1"/>
              <a:t>ms</a:t>
            </a:r>
            <a:r>
              <a:rPr lang="en-US" dirty="0"/>
              <a:t>, us, …, hours, years)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Throughput</a:t>
            </a:r>
            <a:r>
              <a:rPr lang="en-US" b="1" i="1" dirty="0"/>
              <a:t> </a:t>
            </a:r>
            <a:r>
              <a:rPr lang="en-US" dirty="0"/>
              <a:t>or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Bandwidth</a:t>
            </a:r>
            <a:r>
              <a:rPr lang="en-US" dirty="0"/>
              <a:t> – rate at which tasks are performed</a:t>
            </a:r>
          </a:p>
          <a:p>
            <a:pPr lvl="1"/>
            <a:r>
              <a:rPr lang="en-US" dirty="0"/>
              <a:t>Measured in units of things per unit time (ops/s, GFLOP/s)</a:t>
            </a:r>
          </a:p>
          <a:p>
            <a:pPr lvl="1"/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Start up </a:t>
            </a:r>
            <a:r>
              <a:rPr lang="en-US" b="1" i="1" dirty="0"/>
              <a:t>or </a:t>
            </a:r>
            <a:r>
              <a:rPr lang="en-US" b="1" i="1" dirty="0">
                <a:solidFill>
                  <a:srgbClr val="FF0000"/>
                </a:solidFill>
              </a:rPr>
              <a:t>Overhead </a:t>
            </a:r>
            <a:r>
              <a:rPr lang="en-US" b="1" i="1" dirty="0"/>
              <a:t>– </a:t>
            </a:r>
            <a:r>
              <a:rPr lang="en-US" dirty="0"/>
              <a:t>time to initiate an operation</a:t>
            </a:r>
          </a:p>
          <a:p>
            <a:endParaRPr lang="en-US" dirty="0"/>
          </a:p>
          <a:p>
            <a:r>
              <a:rPr lang="en-US" dirty="0"/>
              <a:t>Most I/O operations are roughly linear in </a:t>
            </a:r>
            <a:r>
              <a:rPr lang="en-US" i="1" dirty="0"/>
              <a:t>b</a:t>
            </a:r>
            <a:r>
              <a:rPr lang="en-US" dirty="0"/>
              <a:t> bytes</a:t>
            </a:r>
          </a:p>
          <a:p>
            <a:pPr lvl="1"/>
            <a:r>
              <a:rPr lang="en-US" dirty="0"/>
              <a:t>Latency(b) = Overhead + b/</a:t>
            </a:r>
            <a:r>
              <a:rPr lang="en-US" dirty="0" err="1"/>
              <a:t>TransferCapacity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78194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A Little Queuing Theory: An Example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10287000" cy="61722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Example Usage Statistics: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User requests 10 x 8KB disk I/</a:t>
            </a:r>
            <a:r>
              <a:rPr lang="en-US" altLang="ko-KR" dirty="0" err="1">
                <a:ea typeface="Gulim" panose="020B0600000101010101" pitchFamily="34" charset="-127"/>
              </a:rPr>
              <a:t>Os</a:t>
            </a:r>
            <a:r>
              <a:rPr lang="en-US" altLang="ko-KR" dirty="0">
                <a:ea typeface="Gulim" panose="020B0600000101010101" pitchFamily="34" charset="-127"/>
              </a:rPr>
              <a:t> per second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Requests &amp; service exponentially distributed (C=1.0)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Avg. service = 20 </a:t>
            </a:r>
            <a:r>
              <a:rPr lang="en-US" altLang="ko-KR" dirty="0" err="1">
                <a:ea typeface="Gulim" panose="020B0600000101010101" pitchFamily="34" charset="-127"/>
              </a:rPr>
              <a:t>ms</a:t>
            </a:r>
            <a:r>
              <a:rPr lang="en-US" altLang="ko-KR" dirty="0">
                <a:ea typeface="Gulim" panose="020B0600000101010101" pitchFamily="34" charset="-127"/>
              </a:rPr>
              <a:t> (From </a:t>
            </a:r>
            <a:r>
              <a:rPr lang="en-US" altLang="ko-KR" dirty="0" err="1">
                <a:ea typeface="Gulim" panose="020B0600000101010101" pitchFamily="34" charset="-127"/>
              </a:rPr>
              <a:t>controller+seek+rot+trans</a:t>
            </a:r>
            <a:r>
              <a:rPr lang="en-US" altLang="ko-KR" dirty="0">
                <a:ea typeface="Gulim" panose="020B0600000101010101" pitchFamily="34" charset="-127"/>
              </a:rPr>
              <a:t>)</a:t>
            </a:r>
          </a:p>
          <a:p>
            <a:pPr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Questions: 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How utilized is the disk?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>
                <a:ea typeface="Gulim" panose="020B0600000101010101" pitchFamily="34" charset="-127"/>
              </a:rPr>
              <a:t>Ans</a:t>
            </a:r>
            <a:r>
              <a:rPr lang="en-US" altLang="ko-KR" dirty="0">
                <a:ea typeface="Gulim" panose="020B0600000101010101" pitchFamily="34" charset="-127"/>
              </a:rPr>
              <a:t>: server utilization,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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 =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dirty="0" err="1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baseline="-25000" dirty="0" err="1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ser</a:t>
            </a:r>
            <a:endParaRPr lang="en-US" altLang="ko-KR" dirty="0">
              <a:solidFill>
                <a:schemeClr val="hlink"/>
              </a:solidFill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What is the average time spent in the queue?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>
                <a:ea typeface="Gulim" panose="020B0600000101010101" pitchFamily="34" charset="-127"/>
              </a:rPr>
              <a:t>Ans</a:t>
            </a:r>
            <a:r>
              <a:rPr lang="en-US" altLang="ko-KR" dirty="0">
                <a:ea typeface="Gulim" panose="020B0600000101010101" pitchFamily="34" charset="-127"/>
              </a:rPr>
              <a:t>: </a:t>
            </a:r>
            <a:r>
              <a:rPr lang="en-US" altLang="ko-KR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dirty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What is the number of requests in the queue?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>
                <a:ea typeface="Gulim" panose="020B0600000101010101" pitchFamily="34" charset="-127"/>
              </a:rPr>
              <a:t>Ans</a:t>
            </a:r>
            <a:r>
              <a:rPr lang="en-US" altLang="ko-KR" dirty="0">
                <a:ea typeface="Gulim" panose="020B0600000101010101" pitchFamily="34" charset="-127"/>
              </a:rPr>
              <a:t>: </a:t>
            </a:r>
            <a:r>
              <a:rPr lang="en-US" altLang="ko-KR" dirty="0" err="1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dirty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What is the </a:t>
            </a:r>
            <a:r>
              <a:rPr lang="en-US" altLang="ko-KR" dirty="0" err="1">
                <a:ea typeface="Gulim" panose="020B0600000101010101" pitchFamily="34" charset="-127"/>
              </a:rPr>
              <a:t>avg</a:t>
            </a:r>
            <a:r>
              <a:rPr lang="en-US" altLang="ko-KR" dirty="0">
                <a:ea typeface="Gulim" panose="020B0600000101010101" pitchFamily="34" charset="-127"/>
              </a:rPr>
              <a:t> response time for disk request?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>
                <a:ea typeface="Gulim" panose="020B0600000101010101" pitchFamily="34" charset="-127"/>
              </a:rPr>
              <a:t>Ans</a:t>
            </a:r>
            <a:r>
              <a:rPr lang="en-US" altLang="ko-KR" dirty="0">
                <a:ea typeface="Gulim" panose="020B0600000101010101" pitchFamily="34" charset="-127"/>
              </a:rPr>
              <a:t>: </a:t>
            </a:r>
            <a:r>
              <a:rPr lang="en-US" altLang="ko-KR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baseline="-25000" dirty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= </a:t>
            </a:r>
            <a:r>
              <a:rPr lang="en-US" altLang="ko-KR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baseline="-25000" dirty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+ </a:t>
            </a:r>
            <a:r>
              <a:rPr lang="en-US" altLang="ko-KR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dirty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Computation: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	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	(</a:t>
            </a:r>
            <a:r>
              <a:rPr lang="en-US" altLang="ko-KR" dirty="0" err="1">
                <a:ea typeface="Gulim" panose="020B0600000101010101" pitchFamily="34" charset="-127"/>
              </a:rPr>
              <a:t>avg</a:t>
            </a:r>
            <a:r>
              <a:rPr lang="en-US" altLang="ko-KR" dirty="0">
                <a:ea typeface="Gulim" panose="020B0600000101010101" pitchFamily="34" charset="-127"/>
              </a:rPr>
              <a:t> # arriving customers/s) = 10/s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baseline="-25000" dirty="0">
                <a:ea typeface="Gulim" panose="020B0600000101010101" pitchFamily="34" charset="-127"/>
              </a:rPr>
              <a:t>	</a:t>
            </a:r>
            <a:r>
              <a:rPr lang="en-US" altLang="ko-KR" dirty="0"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ea typeface="Gulim" panose="020B0600000101010101" pitchFamily="34" charset="-127"/>
              </a:rPr>
              <a:t>avg</a:t>
            </a:r>
            <a:r>
              <a:rPr lang="en-US" altLang="ko-KR" dirty="0">
                <a:ea typeface="Gulim" panose="020B0600000101010101" pitchFamily="34" charset="-127"/>
              </a:rPr>
              <a:t> time to service customer) = 20 </a:t>
            </a:r>
            <a:r>
              <a:rPr lang="en-US" altLang="ko-KR" dirty="0" err="1">
                <a:ea typeface="Gulim" panose="020B0600000101010101" pitchFamily="34" charset="-127"/>
              </a:rPr>
              <a:t>ms</a:t>
            </a:r>
            <a:r>
              <a:rPr lang="en-US" altLang="ko-KR" dirty="0">
                <a:ea typeface="Gulim" panose="020B0600000101010101" pitchFamily="34" charset="-127"/>
              </a:rPr>
              <a:t> (0.02s)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</a:t>
            </a:r>
            <a:r>
              <a:rPr lang="en-US" altLang="ko-KR" dirty="0">
                <a:ea typeface="Gulim" panose="020B0600000101010101" pitchFamily="34" charset="-127"/>
              </a:rPr>
              <a:t> 	(server utilization) =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dirty="0">
                <a:ea typeface="Gulim" panose="020B0600000101010101" pitchFamily="34" charset="-127"/>
              </a:rPr>
              <a:t> x 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dirty="0">
                <a:ea typeface="Gulim" panose="020B0600000101010101" pitchFamily="34" charset="-127"/>
              </a:rPr>
              <a:t>= 10/s x .02s = 0.2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baseline="-25000" dirty="0">
                <a:ea typeface="Gulim" panose="020B0600000101010101" pitchFamily="34" charset="-127"/>
              </a:rPr>
              <a:t>	</a:t>
            </a:r>
            <a:r>
              <a:rPr lang="en-US" altLang="ko-KR" dirty="0"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ea typeface="Gulim" panose="020B0600000101010101" pitchFamily="34" charset="-127"/>
              </a:rPr>
              <a:t>avg</a:t>
            </a:r>
            <a:r>
              <a:rPr lang="en-US" altLang="ko-KR" dirty="0">
                <a:ea typeface="Gulim" panose="020B0600000101010101" pitchFamily="34" charset="-127"/>
              </a:rPr>
              <a:t> time/customer in queue) = 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dirty="0">
                <a:ea typeface="Gulim" panose="020B0600000101010101" pitchFamily="34" charset="-127"/>
              </a:rPr>
              <a:t> x u/(1 – u) </a:t>
            </a:r>
            <a:br>
              <a:rPr lang="en-US" altLang="ko-KR" dirty="0">
                <a:ea typeface="Gulim" panose="020B0600000101010101" pitchFamily="34" charset="-127"/>
              </a:rPr>
            </a:br>
            <a:r>
              <a:rPr lang="en-US" altLang="ko-KR" dirty="0">
                <a:ea typeface="Gulim" panose="020B0600000101010101" pitchFamily="34" charset="-127"/>
              </a:rPr>
              <a:t>	= 20 x 0.2/(1-0.2) = 20 x 0.25 = 5 </a:t>
            </a:r>
            <a:r>
              <a:rPr lang="en-US" altLang="ko-KR" dirty="0" err="1">
                <a:ea typeface="Gulim" panose="020B0600000101010101" pitchFamily="34" charset="-127"/>
              </a:rPr>
              <a:t>ms</a:t>
            </a:r>
            <a:r>
              <a:rPr lang="en-US" altLang="ko-KR" dirty="0">
                <a:ea typeface="Gulim" panose="020B0600000101010101" pitchFamily="34" charset="-127"/>
              </a:rPr>
              <a:t> (0 .005s)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dirty="0">
                <a:ea typeface="Gulim" panose="020B0600000101010101" pitchFamily="34" charset="-127"/>
              </a:rPr>
              <a:t>	(</a:t>
            </a:r>
            <a:r>
              <a:rPr lang="en-US" altLang="ko-KR" dirty="0" err="1">
                <a:ea typeface="Gulim" panose="020B0600000101010101" pitchFamily="34" charset="-127"/>
              </a:rPr>
              <a:t>avg</a:t>
            </a:r>
            <a:r>
              <a:rPr lang="en-US" altLang="ko-KR" dirty="0">
                <a:ea typeface="Gulim" panose="020B0600000101010101" pitchFamily="34" charset="-127"/>
              </a:rPr>
              <a:t> length of queue) =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dirty="0">
                <a:ea typeface="Gulim" panose="020B0600000101010101" pitchFamily="34" charset="-127"/>
              </a:rPr>
              <a:t> x 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q</a:t>
            </a:r>
            <a:r>
              <a:rPr lang="en-US" altLang="ko-KR" dirty="0">
                <a:ea typeface="Gulim" panose="020B0600000101010101" pitchFamily="34" charset="-127"/>
              </a:rPr>
              <a:t>=10/s x .005s = 0.05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baseline="-25000" dirty="0">
                <a:ea typeface="Gulim" panose="020B0600000101010101" pitchFamily="34" charset="-127"/>
              </a:rPr>
              <a:t>	</a:t>
            </a:r>
            <a:r>
              <a:rPr lang="en-US" altLang="ko-KR" dirty="0"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ea typeface="Gulim" panose="020B0600000101010101" pitchFamily="34" charset="-127"/>
              </a:rPr>
              <a:t>avg</a:t>
            </a:r>
            <a:r>
              <a:rPr lang="en-US" altLang="ko-KR" dirty="0">
                <a:ea typeface="Gulim" panose="020B0600000101010101" pitchFamily="34" charset="-127"/>
              </a:rPr>
              <a:t> time/customer in system) =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q</a:t>
            </a:r>
            <a:r>
              <a:rPr lang="en-US" altLang="ko-KR" baseline="-25000" dirty="0">
                <a:ea typeface="Gulim" panose="020B0600000101010101" pitchFamily="34" charset="-127"/>
              </a:rPr>
              <a:t> </a:t>
            </a:r>
            <a:r>
              <a:rPr lang="en-US" altLang="ko-KR" dirty="0">
                <a:ea typeface="Gulim" panose="020B0600000101010101" pitchFamily="34" charset="-127"/>
              </a:rPr>
              <a:t>+ 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dirty="0">
                <a:ea typeface="Gulim" panose="020B0600000101010101" pitchFamily="34" charset="-127"/>
              </a:rPr>
              <a:t>= 25 </a:t>
            </a:r>
            <a:r>
              <a:rPr lang="en-US" altLang="ko-KR" dirty="0" err="1">
                <a:ea typeface="Gulim" panose="020B0600000101010101" pitchFamily="34" charset="-127"/>
              </a:rPr>
              <a:t>ms</a:t>
            </a:r>
            <a:br>
              <a:rPr lang="en-US" altLang="ko-KR" dirty="0">
                <a:ea typeface="Gulim" panose="020B0600000101010101" pitchFamily="34" charset="-127"/>
              </a:rPr>
            </a:br>
            <a:r>
              <a:rPr lang="en-US" altLang="ko-KR" dirty="0">
                <a:ea typeface="Gulim" panose="020B0600000101010101" pitchFamily="34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33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uiExpand="1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D73C-62BF-4C87-911D-93216982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42A71-5FEB-4FC7-AFA9-C16B307C1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types of storage devices: </a:t>
            </a:r>
          </a:p>
          <a:p>
            <a:pPr lvl="1"/>
            <a:r>
              <a:rPr lang="en-US" dirty="0"/>
              <a:t>HDDs,  which are organized as a set of platters split into tracks, which are being </a:t>
            </a:r>
            <a:r>
              <a:rPr lang="en-US" dirty="0" err="1"/>
              <a:t>spinned</a:t>
            </a:r>
            <a:r>
              <a:rPr lang="en-US" dirty="0"/>
              <a:t> by a motor. HDDs have suffer from rotational delay and high seek latency</a:t>
            </a:r>
          </a:p>
          <a:p>
            <a:pPr lvl="1"/>
            <a:r>
              <a:rPr lang="en-US" dirty="0"/>
              <a:t>SDDs are built on top of flash technology. Flash offers three operations: read, write, program</a:t>
            </a:r>
          </a:p>
          <a:p>
            <a:pPr lvl="1"/>
            <a:r>
              <a:rPr lang="en-US" dirty="0"/>
              <a:t>SDDs do not suffer from seek/rotation delay but suffer from wear out.</a:t>
            </a:r>
          </a:p>
          <a:p>
            <a:pPr lvl="1"/>
            <a:endParaRPr lang="en-US" dirty="0"/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Bottleneck &amp; queueing delay</a:t>
            </a:r>
          </a:p>
          <a:p>
            <a:pPr lvl="1"/>
            <a:r>
              <a:rPr lang="en-US" dirty="0"/>
              <a:t>Model arrival/departure rate as </a:t>
            </a:r>
            <a:r>
              <a:rPr lang="en-US"/>
              <a:t>probability distributions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48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762000"/>
            <a:ext cx="7924800" cy="5943600"/>
          </a:xfrm>
        </p:spPr>
        <p:txBody>
          <a:bodyPr>
            <a:normAutofit/>
          </a:bodyPr>
          <a:lstStyle/>
          <a:p>
            <a:r>
              <a:rPr lang="en-US" dirty="0"/>
              <a:t>Magnetic disks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Large capacity at low cost</a:t>
            </a:r>
          </a:p>
          <a:p>
            <a:pPr lvl="1"/>
            <a:r>
              <a:rPr lang="en-US" dirty="0"/>
              <a:t>Block level random access (except for SMR – later!)</a:t>
            </a:r>
          </a:p>
          <a:p>
            <a:pPr lvl="1"/>
            <a:r>
              <a:rPr lang="en-US" dirty="0"/>
              <a:t>Slow performance for random access</a:t>
            </a:r>
          </a:p>
          <a:p>
            <a:pPr lvl="1"/>
            <a:r>
              <a:rPr lang="en-US" dirty="0"/>
              <a:t>Better performance for sequential access</a:t>
            </a:r>
          </a:p>
          <a:p>
            <a:pPr lvl="1"/>
            <a:endParaRPr lang="en-US" dirty="0"/>
          </a:p>
          <a:p>
            <a:r>
              <a:rPr lang="en-US" dirty="0"/>
              <a:t>Flash memory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Capacity at intermediate cost (5-20x disk)</a:t>
            </a:r>
          </a:p>
          <a:p>
            <a:pPr lvl="1"/>
            <a:r>
              <a:rPr lang="en-US" dirty="0"/>
              <a:t>Block level random access</a:t>
            </a:r>
          </a:p>
          <a:p>
            <a:pPr lvl="1"/>
            <a:r>
              <a:rPr lang="en-US" dirty="0"/>
              <a:t>Good performance for reads; worse for random writes</a:t>
            </a:r>
          </a:p>
          <a:p>
            <a:pPr lvl="1"/>
            <a:r>
              <a:rPr lang="en-US" dirty="0"/>
              <a:t>Wear patterns issue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88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5D95-2F49-4886-8B74-ABB0A397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 Drives (HDDs)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D6CDF651-6EB6-4DE4-856F-0CF661EB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78" y="1599587"/>
            <a:ext cx="4941887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3">
            <a:extLst>
              <a:ext uri="{FF2B5EF4-FFF2-40B4-BE49-F238E27FC236}">
                <a16:creationId xmlns:a16="http://schemas.microsoft.com/office/drawing/2014/main" id="{CEDDC980-4B96-4141-8C97-FA615F485C1F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219200"/>
            <a:ext cx="4111625" cy="2409825"/>
            <a:chOff x="3360" y="480"/>
            <a:chExt cx="2590" cy="1518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BF604E4D-A21A-49E8-A627-86F594D3E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480"/>
              <a:ext cx="2064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5C91A8DF-CBF4-40BF-8613-D3BC14FDF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728"/>
              <a:ext cx="259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Gill Sans"/>
                  <a:cs typeface="Courier New" panose="02070309020205020404" pitchFamily="49" charset="0"/>
                </a:rPr>
                <a:t>Read/Write Head Side View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A4D0AB-FF26-4674-BF8B-DF8D0011EE5A}"/>
              </a:ext>
            </a:extLst>
          </p:cNvPr>
          <p:cNvSpPr/>
          <p:nvPr/>
        </p:nvSpPr>
        <p:spPr bwMode="auto">
          <a:xfrm>
            <a:off x="7467600" y="4419600"/>
            <a:ext cx="4038600" cy="16764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IBM Personal Computer 1986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Gill Sans Ligh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30MB Hard Disk for 500 dollars</a:t>
            </a:r>
          </a:p>
        </p:txBody>
      </p:sp>
    </p:spTree>
    <p:extLst>
      <p:ext uri="{BB962C8B-B14F-4D97-AF65-F5344CB8AC3E}">
        <p14:creationId xmlns:p14="http://schemas.microsoft.com/office/powerpoint/2010/main" val="7355413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47F2-C195-4C6B-BA94-1411286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8518-6847-4516-9F3B-0A3749A6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0935" cy="4351338"/>
          </a:xfrm>
        </p:spPr>
        <p:txBody>
          <a:bodyPr>
            <a:normAutofit/>
          </a:bodyPr>
          <a:lstStyle/>
          <a:p>
            <a:r>
              <a:rPr lang="en-US" dirty="0"/>
              <a:t>Store data magnetically on thin metallic film bonded to rotating disk of glass, ceramic, or aluminum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Content Placeholder 3" descr="disk-2.pdf">
            <a:extLst>
              <a:ext uri="{FF2B5EF4-FFF2-40B4-BE49-F238E27FC236}">
                <a16:creationId xmlns:a16="http://schemas.microsoft.com/office/drawing/2014/main" id="{E6F664B7-0BA2-4384-876E-012B629F1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218" r="-924"/>
          <a:stretch/>
        </p:blipFill>
        <p:spPr>
          <a:xfrm>
            <a:off x="4800600" y="907586"/>
            <a:ext cx="6705600" cy="50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16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60</Pages>
  <Words>4006</Words>
  <Application>Microsoft Office PowerPoint</Application>
  <PresentationFormat>Widescreen</PresentationFormat>
  <Paragraphs>742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Cambria Math</vt:lpstr>
      <vt:lpstr>Comic Sans MS</vt:lpstr>
      <vt:lpstr>Consolas</vt:lpstr>
      <vt:lpstr>Courier New</vt:lpstr>
      <vt:lpstr>Gill Sans</vt:lpstr>
      <vt:lpstr>Gill Sans Light</vt:lpstr>
      <vt:lpstr>Times New Roman</vt:lpstr>
      <vt:lpstr>Office</vt:lpstr>
      <vt:lpstr>CS162 Operating Systems and Systems Programming Lecture 18  Storage Devices, Performance, Queuing Theory</vt:lpstr>
      <vt:lpstr>Recall : Simplified IO architecture</vt:lpstr>
      <vt:lpstr>Recall: How does the processor talk to devices?</vt:lpstr>
      <vt:lpstr>Recall: Device Drivers</vt:lpstr>
      <vt:lpstr>Recall: Life Cycle of An I/O Request</vt:lpstr>
      <vt:lpstr>Ways of Measuring Performance: Times (s) and Rates (op/s)</vt:lpstr>
      <vt:lpstr>Storage Devices</vt:lpstr>
      <vt:lpstr>Hard Disk Drives (HDDs)</vt:lpstr>
      <vt:lpstr>The Amazing Magnetic Disk</vt:lpstr>
      <vt:lpstr>The Amazing Magnetic Disk</vt:lpstr>
      <vt:lpstr>The Amazing Magnetic Disk</vt:lpstr>
      <vt:lpstr>The Amazing Magnetic Disk</vt:lpstr>
      <vt:lpstr>Typical Numbers for Magnetic Disk</vt:lpstr>
      <vt:lpstr>Disk Performance Example</vt:lpstr>
      <vt:lpstr>Disk Performance Example</vt:lpstr>
      <vt:lpstr>Lots of Intelligence in the Controller</vt:lpstr>
      <vt:lpstr>Hard Drive Prices over Time</vt:lpstr>
      <vt:lpstr>Example of Current HDDs</vt:lpstr>
      <vt:lpstr>Solid State Drives</vt:lpstr>
      <vt:lpstr>The Flash Cell</vt:lpstr>
      <vt:lpstr>Of banks, blocks, cells</vt:lpstr>
      <vt:lpstr>Low-level flash operations</vt:lpstr>
      <vt:lpstr>Low-level flash operations</vt:lpstr>
      <vt:lpstr>Low-level flash operations</vt:lpstr>
      <vt:lpstr>SSD Architecture</vt:lpstr>
      <vt:lpstr>SSD Architecture (Simplified)</vt:lpstr>
      <vt:lpstr>Flash Translation Layer (FTL)</vt:lpstr>
      <vt:lpstr>FTL – Two Systems Principles</vt:lpstr>
      <vt:lpstr>FTL – Two Systems Principles</vt:lpstr>
      <vt:lpstr>FTL Example</vt:lpstr>
      <vt:lpstr>Some “Current” (large) 3.5in SSDs</vt:lpstr>
      <vt:lpstr>HDD vs. SSD Comparison</vt:lpstr>
      <vt:lpstr>Recall: Overall Performance for I/O Path</vt:lpstr>
      <vt:lpstr>Sequential Server Performance</vt:lpstr>
      <vt:lpstr>Single Pipelined Server</vt:lpstr>
      <vt:lpstr>Multiple Servers</vt:lpstr>
      <vt:lpstr>A Simple Systems Performance Model</vt:lpstr>
      <vt:lpstr>A Simple Systems Performance Model</vt:lpstr>
      <vt:lpstr>A Simple Systems Performance Model</vt:lpstr>
      <vt:lpstr>Little’s Law (B  λ)</vt:lpstr>
      <vt:lpstr>A Simple Systems Performance Model</vt:lpstr>
      <vt:lpstr>Ideal System Performance</vt:lpstr>
      <vt:lpstr>Two Related Questions</vt:lpstr>
      <vt:lpstr>Bottleneck Analysis</vt:lpstr>
      <vt:lpstr>Bottleneck Analysis</vt:lpstr>
      <vt:lpstr>Bottleneck Analysis</vt:lpstr>
      <vt:lpstr>Example: Servicing a Highly Contended Lock</vt:lpstr>
      <vt:lpstr>Two Related Questions</vt:lpstr>
      <vt:lpstr>Queuing</vt:lpstr>
      <vt:lpstr>A Simple, Deterministic World</vt:lpstr>
      <vt:lpstr>A Simple, Deterministic World</vt:lpstr>
      <vt:lpstr>A Bursty World</vt:lpstr>
      <vt:lpstr>How to model burstiness of arrival?</vt:lpstr>
      <vt:lpstr>Steady State Queuing Theory</vt:lpstr>
      <vt:lpstr>Little’s Law Applied to a Queue</vt:lpstr>
      <vt:lpstr>Some Results from Queuing Theory</vt:lpstr>
      <vt:lpstr>Some Results from Queuing Theory</vt:lpstr>
      <vt:lpstr>Some Results from Queuing Theory (con’t)</vt:lpstr>
      <vt:lpstr>Ideal System Performance</vt:lpstr>
      <vt:lpstr>A Little Queuing Theory: An Example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2021-04-01T21:49:52Z</dcterms:created>
  <dcterms:modified xsi:type="dcterms:W3CDTF">2021-04-01T21:52:59Z</dcterms:modified>
</cp:coreProperties>
</file>