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1839" r:id="rId3"/>
    <p:sldId id="1805" r:id="rId4"/>
    <p:sldId id="1840" r:id="rId5"/>
    <p:sldId id="1790" r:id="rId6"/>
    <p:sldId id="1841" r:id="rId7"/>
    <p:sldId id="1789" r:id="rId8"/>
    <p:sldId id="1806" r:id="rId9"/>
    <p:sldId id="1842" r:id="rId10"/>
    <p:sldId id="1843" r:id="rId11"/>
    <p:sldId id="1786" r:id="rId12"/>
    <p:sldId id="1809" r:id="rId13"/>
    <p:sldId id="1844" r:id="rId14"/>
    <p:sldId id="1783" r:id="rId15"/>
    <p:sldId id="1811" r:id="rId16"/>
    <p:sldId id="1812" r:id="rId17"/>
    <p:sldId id="1813" r:id="rId18"/>
    <p:sldId id="1846" r:id="rId19"/>
    <p:sldId id="1847" r:id="rId20"/>
    <p:sldId id="1815" r:id="rId21"/>
    <p:sldId id="1849" r:id="rId22"/>
    <p:sldId id="1848" r:id="rId23"/>
    <p:sldId id="1850" r:id="rId24"/>
    <p:sldId id="1794" r:id="rId25"/>
    <p:sldId id="1851" r:id="rId26"/>
    <p:sldId id="1797" r:id="rId27"/>
    <p:sldId id="1798" r:id="rId28"/>
    <p:sldId id="1804" r:id="rId29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AA"/>
    <a:srgbClr val="FF0000"/>
    <a:srgbClr val="2A40E2"/>
    <a:srgbClr val="BCFFBC"/>
    <a:srgbClr val="F430AB"/>
    <a:srgbClr val="A18623"/>
    <a:srgbClr val="9E7800"/>
    <a:srgbClr val="C49500"/>
    <a:srgbClr val="E6E703"/>
    <a:srgbClr val="72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6"/>
    <p:restoredTop sz="79604" autoAdjust="0"/>
  </p:normalViewPr>
  <p:slideViewPr>
    <p:cSldViewPr>
      <p:cViewPr varScale="1">
        <p:scale>
          <a:sx n="132" d="100"/>
          <a:sy n="132" d="100"/>
        </p:scale>
        <p:origin x="178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7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13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7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13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3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2" tIns="46975" rIns="95622" bIns="46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33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12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4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74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12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9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22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93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52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8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78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24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88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93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53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81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595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8578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01163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02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29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3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305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56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7574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7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7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0761661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17.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779358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30/3/21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3320374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Crooks &amp; Joseph CS162 © UCB Spring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17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General I/O, Storage Devices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BCF93-349A-4ADE-A9D4-925B19C0B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URWPalladioL-Roma"/>
              </a:rPr>
              <a:t>Intel’s Z270 Chipset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B0DED-930A-4FF0-AE6F-D8FB05DEE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143000"/>
            <a:ext cx="5573210" cy="464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320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Sky Lake I/O: PCH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952500"/>
            <a:ext cx="4876800" cy="54483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Platform Controller Hub</a:t>
            </a:r>
          </a:p>
          <a:p>
            <a:pPr lvl="1"/>
            <a:r>
              <a:rPr lang="en-US" sz="2400" dirty="0"/>
              <a:t>Connected to processor with proprietary bus</a:t>
            </a:r>
          </a:p>
          <a:p>
            <a:pPr lvl="2"/>
            <a:r>
              <a:rPr lang="en-US" dirty="0"/>
              <a:t>Direct Media Interface</a:t>
            </a:r>
          </a:p>
          <a:p>
            <a:r>
              <a:rPr lang="en-US" dirty="0"/>
              <a:t>Types of I/O on PCH:</a:t>
            </a:r>
          </a:p>
          <a:p>
            <a:pPr lvl="1"/>
            <a:r>
              <a:rPr lang="en-US" sz="2400" dirty="0"/>
              <a:t>USB, Ethernet</a:t>
            </a:r>
          </a:p>
          <a:p>
            <a:pPr lvl="1"/>
            <a:r>
              <a:rPr lang="en-US" sz="2400" dirty="0"/>
              <a:t>Thunderbolt 3</a:t>
            </a:r>
          </a:p>
          <a:p>
            <a:pPr lvl="1"/>
            <a:r>
              <a:rPr lang="en-US" sz="2400" dirty="0"/>
              <a:t>Audio, BIOS support</a:t>
            </a:r>
          </a:p>
          <a:p>
            <a:pPr lvl="1"/>
            <a:r>
              <a:rPr lang="en-US" sz="2400" dirty="0"/>
              <a:t>More PCI Express (lower speed than on Processor)</a:t>
            </a:r>
          </a:p>
          <a:p>
            <a:pPr lvl="1"/>
            <a:r>
              <a:rPr lang="en-US" sz="2400" dirty="0"/>
              <a:t>SATA (for Disks)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6404" y="5105400"/>
            <a:ext cx="41024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latin typeface="Gill Sans" charset="0"/>
                <a:ea typeface="Gill Sans" charset="0"/>
                <a:cs typeface="Gill Sans" charset="0"/>
              </a:rPr>
              <a:t>Sky Lake</a:t>
            </a:r>
          </a:p>
          <a:p>
            <a:pPr algn="ctr"/>
            <a:r>
              <a:rPr lang="en-US" sz="3200" b="0" dirty="0">
                <a:latin typeface="Gill Sans" charset="0"/>
                <a:ea typeface="Gill Sans" charset="0"/>
                <a:cs typeface="Gill Sans" charset="0"/>
              </a:rPr>
              <a:t>System Configuration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90600"/>
            <a:ext cx="4818814" cy="371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21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768B-26BF-4C77-A454-212374B4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11887200" cy="533400"/>
          </a:xfrm>
        </p:spPr>
        <p:txBody>
          <a:bodyPr/>
          <a:lstStyle/>
          <a:p>
            <a:r>
              <a:rPr lang="en-US" dirty="0"/>
              <a:t>Example: Device Transfer Rates in Mb/s (Sun Enterprise 6000)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1C5B6-6F78-4A8F-B666-021B6F949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0" y="2819400"/>
            <a:ext cx="5181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Device rates vary over 12 orders of magnitude!!!</a:t>
            </a:r>
          </a:p>
        </p:txBody>
      </p:sp>
      <p:pic>
        <p:nvPicPr>
          <p:cNvPr id="11" name="Content Placeholder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56CB0F-9345-42C7-8BC0-A95DF756A2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95400"/>
            <a:ext cx="5041392" cy="4133088"/>
          </a:xfrm>
        </p:spPr>
      </p:pic>
    </p:spTree>
    <p:extLst>
      <p:ext uri="{BB962C8B-B14F-4D97-AF65-F5344CB8AC3E}">
        <p14:creationId xmlns:p14="http://schemas.microsoft.com/office/powerpoint/2010/main" val="38183335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9371-4245-4602-BAEB-B654D0A8A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80947-6860-4489-854B-346C9AA35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0" y="2209800"/>
            <a:ext cx="10617200" cy="3810000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What is a bus?</a:t>
            </a:r>
          </a:p>
          <a:p>
            <a:endParaRPr lang="en-US" dirty="0">
              <a:latin typeface="Gill Sans Light"/>
            </a:endParaRPr>
          </a:p>
          <a:p>
            <a:r>
              <a:rPr lang="en-US" dirty="0">
                <a:latin typeface="Gill Sans Light"/>
              </a:rPr>
              <a:t>How does the processor talk to the devices?</a:t>
            </a:r>
          </a:p>
        </p:txBody>
      </p:sp>
    </p:spTree>
    <p:extLst>
      <p:ext uri="{BB962C8B-B14F-4D97-AF65-F5344CB8AC3E}">
        <p14:creationId xmlns:p14="http://schemas.microsoft.com/office/powerpoint/2010/main" val="355396381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000C-FB28-B048-9358-E001D93EE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bus?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D5F22-E3EF-7B49-ADC8-37DC56D7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505199"/>
            <a:ext cx="10439400" cy="2916115"/>
          </a:xfrm>
        </p:spPr>
        <p:txBody>
          <a:bodyPr>
            <a:normAutofit/>
          </a:bodyPr>
          <a:lstStyle/>
          <a:p>
            <a:r>
              <a:rPr lang="en-US" dirty="0"/>
              <a:t>Common set of wires for communication among hardware devices plus protocols for carrying out data transfer transactions</a:t>
            </a:r>
          </a:p>
          <a:p>
            <a:endParaRPr lang="en-US" dirty="0"/>
          </a:p>
          <a:p>
            <a:r>
              <a:rPr lang="en-US" dirty="0"/>
              <a:t>Split into three parts: data bus, address bus, and control bus</a:t>
            </a:r>
          </a:p>
          <a:p>
            <a:endParaRPr lang="en-US" dirty="0"/>
          </a:p>
          <a:p>
            <a:r>
              <a:rPr lang="en-US" dirty="0"/>
              <a:t>Protocol: initiator requests access, arbitration to grant, identification of recipient, handshake to convey address, length, data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5B6B1F73-1A31-6646-A24D-196435A8054F}"/>
              </a:ext>
            </a:extLst>
          </p:cNvPr>
          <p:cNvSpPr/>
          <p:nvPr/>
        </p:nvSpPr>
        <p:spPr bwMode="auto">
          <a:xfrm>
            <a:off x="2819400" y="1371600"/>
            <a:ext cx="6248400" cy="762000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F5D5D-F2F1-D34C-BE3B-2E8DD87BF4FD}"/>
              </a:ext>
            </a:extLst>
          </p:cNvPr>
          <p:cNvSpPr/>
          <p:nvPr/>
        </p:nvSpPr>
        <p:spPr bwMode="auto">
          <a:xfrm>
            <a:off x="3657600" y="23622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C8C0B7-2316-9044-8005-414A0BFA6972}"/>
              </a:ext>
            </a:extLst>
          </p:cNvPr>
          <p:cNvSpPr/>
          <p:nvPr/>
        </p:nvSpPr>
        <p:spPr bwMode="auto">
          <a:xfrm>
            <a:off x="4724400" y="23622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D36552-D788-C64A-AAB9-2D1C6B4D6649}"/>
              </a:ext>
            </a:extLst>
          </p:cNvPr>
          <p:cNvSpPr/>
          <p:nvPr/>
        </p:nvSpPr>
        <p:spPr bwMode="auto">
          <a:xfrm>
            <a:off x="7322747" y="23622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8A81C6-BC51-5749-A432-9C3B9D2B4402}"/>
              </a:ext>
            </a:extLst>
          </p:cNvPr>
          <p:cNvCxnSpPr>
            <a:stCxn id="5" idx="0"/>
          </p:cNvCxnSpPr>
          <p:nvPr/>
        </p:nvCxnSpPr>
        <p:spPr bwMode="auto">
          <a:xfrm flipV="1">
            <a:off x="3962400" y="1981200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EFB432-8A1E-FE42-A81B-0BA0E67BB53A}"/>
              </a:ext>
            </a:extLst>
          </p:cNvPr>
          <p:cNvCxnSpPr/>
          <p:nvPr/>
        </p:nvCxnSpPr>
        <p:spPr bwMode="auto">
          <a:xfrm flipV="1">
            <a:off x="5039762" y="1958566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7F3755-D68A-EB4A-A313-C7153C720401}"/>
              </a:ext>
            </a:extLst>
          </p:cNvPr>
          <p:cNvCxnSpPr/>
          <p:nvPr/>
        </p:nvCxnSpPr>
        <p:spPr bwMode="auto">
          <a:xfrm flipV="1">
            <a:off x="7627547" y="1958566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528153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0C20-0A24-498B-98E2-1FA8B6D0D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Bus?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BD99C3-60B0-401C-A0A6-3F5DCBFA72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1828800"/>
                <a:ext cx="10566400" cy="4191000"/>
              </a:xfrm>
            </p:spPr>
            <p:txBody>
              <a:bodyPr/>
              <a:lstStyle/>
              <a:p>
                <a:r>
                  <a:rPr lang="en-US" dirty="0"/>
                  <a:t>Buses let us connect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devices over a single set of wires, connections, and protocols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relationships with 1 set of wires (!)</a:t>
                </a:r>
              </a:p>
              <a:p>
                <a:endParaRPr lang="en-US" dirty="0"/>
              </a:p>
              <a:p>
                <a:r>
                  <a:rPr lang="en-US" dirty="0"/>
                  <a:t>Downside: Only one transaction at a time</a:t>
                </a:r>
              </a:p>
              <a:p>
                <a:pPr lvl="1"/>
                <a:r>
                  <a:rPr lang="en-US" dirty="0"/>
                  <a:t>The rest must wait</a:t>
                </a:r>
              </a:p>
              <a:p>
                <a:pPr lvl="1"/>
                <a:r>
                  <a:rPr lang="en-US" dirty="0"/>
                  <a:t>“Arbitration” aspect of bus protocol ensures the rest wait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BD99C3-60B0-401C-A0A6-3F5DCBFA7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1828800"/>
                <a:ext cx="10566400" cy="4191000"/>
              </a:xfrm>
              <a:blipFill>
                <a:blip r:embed="rId3"/>
                <a:stretch>
                  <a:fillRect l="-1038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73328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C6FF3-14DD-44F2-A7D9-36BB8E00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 Bus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1B634-E1FA-4896-AAF0-26D9D82CC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1461"/>
            <a:ext cx="10515600" cy="2613163"/>
          </a:xfrm>
        </p:spPr>
        <p:txBody>
          <a:bodyPr>
            <a:normAutofit/>
          </a:bodyPr>
          <a:lstStyle/>
          <a:p>
            <a:r>
              <a:rPr lang="en-US" dirty="0"/>
              <a:t>PCI started life out</a:t>
            </a:r>
            <a:br>
              <a:rPr lang="en-US" dirty="0"/>
            </a:br>
            <a:r>
              <a:rPr lang="en-US" dirty="0"/>
              <a:t>as a parallel bus</a:t>
            </a:r>
          </a:p>
          <a:p>
            <a:r>
              <a:rPr lang="en-US" dirty="0"/>
              <a:t>But a parallel bus has many limitations</a:t>
            </a:r>
          </a:p>
          <a:p>
            <a:pPr lvl="1"/>
            <a:r>
              <a:rPr lang="en-US" dirty="0"/>
              <a:t>Multiplexing address/data for many requests</a:t>
            </a:r>
          </a:p>
          <a:p>
            <a:pPr lvl="1"/>
            <a:r>
              <a:rPr lang="en-US" dirty="0"/>
              <a:t>Slowest devices must be able to tell what’s happening (e.g., for arbitration)</a:t>
            </a:r>
          </a:p>
          <a:p>
            <a:pPr lvl="1"/>
            <a:r>
              <a:rPr lang="en-US" b="1" dirty="0"/>
              <a:t>Bus speed is set to that of the slowest device</a:t>
            </a:r>
          </a:p>
        </p:txBody>
      </p:sp>
      <p:pic>
        <p:nvPicPr>
          <p:cNvPr id="7" name="Picture 2" descr="File:PCI und PCIe Slots.jpg">
            <a:extLst>
              <a:ext uri="{FF2B5EF4-FFF2-40B4-BE49-F238E27FC236}">
                <a16:creationId xmlns:a16="http://schemas.microsoft.com/office/drawing/2014/main" id="{AA365401-55B9-4EA8-825A-5C31B23E0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4400"/>
            <a:ext cx="76200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051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7A36-39A4-453A-AFFC-0D7DBC780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 Express “Bus”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3AE2F-4139-4FBE-ACC7-1BEAC2D88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longer a parallel bus</a:t>
            </a:r>
          </a:p>
          <a:p>
            <a:endParaRPr lang="en-US" dirty="0"/>
          </a:p>
          <a:p>
            <a:r>
              <a:rPr lang="en-US" dirty="0"/>
              <a:t>Really a </a:t>
            </a:r>
            <a:r>
              <a:rPr lang="en-US" b="1" dirty="0"/>
              <a:t>collection of fast serial channels</a:t>
            </a:r>
            <a:r>
              <a:rPr lang="en-US" dirty="0"/>
              <a:t> or “lanes”</a:t>
            </a:r>
          </a:p>
          <a:p>
            <a:r>
              <a:rPr lang="en-US" dirty="0"/>
              <a:t>Devices can use as many as they need to achieve a desired bandwidth</a:t>
            </a:r>
          </a:p>
          <a:p>
            <a:endParaRPr lang="en-US" dirty="0"/>
          </a:p>
          <a:p>
            <a:r>
              <a:rPr lang="en-US" dirty="0"/>
              <a:t>Slow devices don’t have to share with fast ones</a:t>
            </a:r>
          </a:p>
          <a:p>
            <a:endParaRPr lang="en-US" dirty="0"/>
          </a:p>
          <a:p>
            <a:r>
              <a:rPr lang="en-US" dirty="0"/>
              <a:t>One of the successes of device abstraction in Linux was the ability to migrate from PCI to PCI Express</a:t>
            </a:r>
          </a:p>
          <a:p>
            <a:pPr lvl="1"/>
            <a:r>
              <a:rPr lang="en-US" dirty="0"/>
              <a:t>The physical interconnect changed completely, but the old API still worked</a:t>
            </a:r>
          </a:p>
        </p:txBody>
      </p:sp>
    </p:spTree>
    <p:extLst>
      <p:ext uri="{BB962C8B-B14F-4D97-AF65-F5344CB8AC3E}">
        <p14:creationId xmlns:p14="http://schemas.microsoft.com/office/powerpoint/2010/main" val="3544074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A1AFF-ADB8-4FEB-B31F-8FF52C0D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processor talk to devices?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82184-2A0E-4B6E-8D38-3CE55894D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5435600" cy="609600"/>
          </a:xfrm>
        </p:spPr>
        <p:txBody>
          <a:bodyPr/>
          <a:lstStyle/>
          <a:p>
            <a:r>
              <a:rPr lang="en-US" dirty="0"/>
              <a:t>Remember, it’s all about abstractions!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563E14-C177-4906-BA53-7575F5B12A45}"/>
              </a:ext>
            </a:extLst>
          </p:cNvPr>
          <p:cNvSpPr/>
          <p:nvPr/>
        </p:nvSpPr>
        <p:spPr bwMode="auto">
          <a:xfrm>
            <a:off x="3829050" y="2133600"/>
            <a:ext cx="4533900" cy="30480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It’s a file!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Gill Sans Ligh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Gill Sans Light"/>
              </a:rPr>
              <a:t>(What the user sees)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88617B-CB91-4290-9655-076449471313}"/>
              </a:ext>
            </a:extLst>
          </p:cNvPr>
          <p:cNvSpPr/>
          <p:nvPr/>
        </p:nvSpPr>
        <p:spPr bwMode="auto">
          <a:xfrm>
            <a:off x="3810000" y="2133600"/>
            <a:ext cx="4533900" cy="15240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Interface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Gill Sans Light"/>
              </a:rPr>
              <a:t>(What the OS sees)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D3E125-475F-40A4-B71F-459582202DC7}"/>
              </a:ext>
            </a:extLst>
          </p:cNvPr>
          <p:cNvSpPr/>
          <p:nvPr/>
        </p:nvSpPr>
        <p:spPr bwMode="auto">
          <a:xfrm>
            <a:off x="3815080" y="3657600"/>
            <a:ext cx="4533900" cy="15240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Internals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Gill Sans Light"/>
              </a:rPr>
              <a:t>(What is needed to implement the abstraction)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A90D0B-BFE7-4F23-9089-007E02D992D8}"/>
              </a:ext>
            </a:extLst>
          </p:cNvPr>
          <p:cNvSpPr txBox="1"/>
          <p:nvPr/>
        </p:nvSpPr>
        <p:spPr>
          <a:xfrm>
            <a:off x="8686800" y="2438400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Hardware interface device presents to OS 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C14DF4-E40F-4CDA-9319-84AC3493DB39}"/>
              </a:ext>
            </a:extLst>
          </p:cNvPr>
          <p:cNvSpPr txBox="1"/>
          <p:nvPr/>
        </p:nvSpPr>
        <p:spPr>
          <a:xfrm>
            <a:off x="8686800" y="4038600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Hardware interface device presents to OS 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421152F-949E-4219-BB37-E4F6F83BDD8B}"/>
              </a:ext>
            </a:extLst>
          </p:cNvPr>
          <p:cNvSpPr/>
          <p:nvPr/>
        </p:nvSpPr>
        <p:spPr bwMode="auto">
          <a:xfrm>
            <a:off x="4013200" y="4800600"/>
            <a:ext cx="1193800" cy="321409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Gill Sans Light"/>
              </a:rPr>
              <a:t>Microcontroller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0FB4BA5-CDC4-4CA3-AF64-7B0E2EEC4539}"/>
              </a:ext>
            </a:extLst>
          </p:cNvPr>
          <p:cNvSpPr/>
          <p:nvPr/>
        </p:nvSpPr>
        <p:spPr bwMode="auto">
          <a:xfrm>
            <a:off x="5499100" y="4783991"/>
            <a:ext cx="1193800" cy="321409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Gill Sans Light"/>
              </a:rPr>
              <a:t>Memory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9DA115A-98C1-41C4-92BB-3EF0A6008BF5}"/>
              </a:ext>
            </a:extLst>
          </p:cNvPr>
          <p:cNvSpPr/>
          <p:nvPr/>
        </p:nvSpPr>
        <p:spPr bwMode="auto">
          <a:xfrm>
            <a:off x="6985000" y="4783990"/>
            <a:ext cx="1193800" cy="321409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Gill Sans Light"/>
              </a:rPr>
              <a:t>Other chips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0C7D1-79C6-40C9-85F8-E0B918DF7155}"/>
              </a:ext>
            </a:extLst>
          </p:cNvPr>
          <p:cNvSpPr txBox="1"/>
          <p:nvPr/>
        </p:nvSpPr>
        <p:spPr>
          <a:xfrm>
            <a:off x="4572000" y="1764268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Device Controller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12943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 animBg="1"/>
      <p:bldP spid="11" grpId="0" animBg="1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A1AFF-ADB8-4FEB-B31F-8FF52C0D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processor talk to devices?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88617B-CB91-4290-9655-076449471313}"/>
              </a:ext>
            </a:extLst>
          </p:cNvPr>
          <p:cNvSpPr/>
          <p:nvPr/>
        </p:nvSpPr>
        <p:spPr bwMode="auto">
          <a:xfrm>
            <a:off x="3048000" y="1524000"/>
            <a:ext cx="6096000" cy="24003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Interface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(What the OS sees)</a:t>
            </a:r>
          </a:p>
          <a:p>
            <a:pPr algn="ctr"/>
            <a:endParaRPr lang="en-US" dirty="0">
              <a:solidFill>
                <a:schemeClr val="tx1"/>
              </a:solidFill>
              <a:latin typeface="Gill Sans Light"/>
            </a:endParaRPr>
          </a:p>
          <a:p>
            <a:pPr algn="ctr"/>
            <a:endParaRPr lang="en-US" dirty="0">
              <a:solidFill>
                <a:schemeClr val="tx1"/>
              </a:solidFill>
              <a:latin typeface="Gill Sans Light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Registers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3344052-FE90-4BEA-AB41-EAD14E8838CB}"/>
              </a:ext>
            </a:extLst>
          </p:cNvPr>
          <p:cNvSpPr/>
          <p:nvPr/>
        </p:nvSpPr>
        <p:spPr bwMode="auto">
          <a:xfrm>
            <a:off x="3200400" y="3143250"/>
            <a:ext cx="1600200" cy="4953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Status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80AAC3F-C51E-4755-A89D-322D65BC7094}"/>
              </a:ext>
            </a:extLst>
          </p:cNvPr>
          <p:cNvSpPr/>
          <p:nvPr/>
        </p:nvSpPr>
        <p:spPr bwMode="auto">
          <a:xfrm>
            <a:off x="5257800" y="3143250"/>
            <a:ext cx="1600200" cy="4953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Command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D0D70AF-888D-446A-8C6A-8737AAC9A087}"/>
              </a:ext>
            </a:extLst>
          </p:cNvPr>
          <p:cNvSpPr/>
          <p:nvPr/>
        </p:nvSpPr>
        <p:spPr bwMode="auto">
          <a:xfrm>
            <a:off x="7226300" y="3143250"/>
            <a:ext cx="1600200" cy="4953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Data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C963FD-8420-4667-88C3-9086FA65DBED}"/>
              </a:ext>
            </a:extLst>
          </p:cNvPr>
          <p:cNvSpPr txBox="1"/>
          <p:nvPr/>
        </p:nvSpPr>
        <p:spPr>
          <a:xfrm>
            <a:off x="0" y="4876800"/>
            <a:ext cx="6105236" cy="1070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latin typeface="Gill Sans Light"/>
                <a:ea typeface="굴림" charset="-127"/>
              </a:rPr>
              <a:t>Port-Mapped I/O: </a:t>
            </a:r>
          </a:p>
          <a:p>
            <a:pPr lvl="1" algn="ctr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latin typeface="Gill Sans Light"/>
                <a:ea typeface="굴림" charset="-127"/>
              </a:rPr>
              <a:t>Privileged</a:t>
            </a:r>
            <a:r>
              <a:rPr lang="en-US" altLang="ko-KR" dirty="0">
                <a:solidFill>
                  <a:schemeClr val="hlink"/>
                </a:solidFill>
                <a:latin typeface="Gill Sans Light"/>
                <a:ea typeface="굴림" charset="-127"/>
              </a:rPr>
              <a:t> </a:t>
            </a:r>
            <a:r>
              <a:rPr lang="en-US" altLang="ko-KR" dirty="0">
                <a:latin typeface="Gill Sans Light"/>
                <a:ea typeface="굴림" charset="-127"/>
              </a:rPr>
              <a:t>in/out instructions</a:t>
            </a:r>
          </a:p>
          <a:p>
            <a:pPr lvl="1" algn="ctr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solidFill>
                <a:schemeClr val="hlink"/>
              </a:solidFill>
              <a:latin typeface="Gill Sans Light"/>
              <a:ea typeface="굴림" charset="-127"/>
            </a:endParaRPr>
          </a:p>
          <a:p>
            <a:pPr lvl="2" algn="ctr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latin typeface="Gill Sans Light"/>
                <a:ea typeface="굴림" charset="-127"/>
              </a:rPr>
              <a:t>Example from the Intel architecture: </a:t>
            </a:r>
            <a:r>
              <a:rPr lang="en-US" altLang="ko-KR" dirty="0">
                <a:latin typeface="Gill Sans Light"/>
                <a:ea typeface="Consolas" charset="0"/>
                <a:cs typeface="Consolas" charset="0"/>
              </a:rPr>
              <a:t>out 0x21,AL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002289-BBEF-4563-8BC6-20133D051BDF}"/>
              </a:ext>
            </a:extLst>
          </p:cNvPr>
          <p:cNvSpPr txBox="1"/>
          <p:nvPr/>
        </p:nvSpPr>
        <p:spPr>
          <a:xfrm>
            <a:off x="4876800" y="4800600"/>
            <a:ext cx="6211454" cy="1070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latin typeface="Gill Sans Light"/>
                <a:ea typeface="굴림" charset="-127"/>
              </a:rPr>
              <a:t>Memory-mapped I/O: </a:t>
            </a:r>
            <a:r>
              <a:rPr lang="en-US" altLang="ko-KR" dirty="0">
                <a:latin typeface="Gill Sans Light"/>
                <a:ea typeface="굴림" charset="-127"/>
              </a:rPr>
              <a:t>load/store instructions</a:t>
            </a:r>
          </a:p>
          <a:p>
            <a:pPr lvl="1" algn="ctr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solidFill>
                <a:schemeClr val="hlink"/>
              </a:solidFill>
              <a:latin typeface="Gill Sans Light"/>
              <a:ea typeface="굴림" charset="-127"/>
            </a:endParaRPr>
          </a:p>
          <a:p>
            <a:pPr lvl="2" algn="ctr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latin typeface="Gill Sans Light"/>
                <a:ea typeface="굴림" charset="-127"/>
              </a:rPr>
              <a:t>Registers/memory appear in physical address space</a:t>
            </a:r>
          </a:p>
          <a:p>
            <a:pPr lvl="2" algn="ctr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latin typeface="Gill Sans Light"/>
                <a:ea typeface="굴림" charset="-127"/>
              </a:rPr>
              <a:t>I/O accomplished with load and store instructions</a:t>
            </a:r>
          </a:p>
        </p:txBody>
      </p:sp>
    </p:spTree>
    <p:extLst>
      <p:ext uri="{BB962C8B-B14F-4D97-AF65-F5344CB8AC3E}">
        <p14:creationId xmlns:p14="http://schemas.microsoft.com/office/powerpoint/2010/main" val="3806249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6C6D2-7850-4869-94F8-42990168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28249-F9E6-4B37-8737-63F994754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/>
              <a:t>Introduction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/>
              <a:t>OS Concepts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/>
              <a:t>Concurrency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/>
              <a:t>Scheduling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/>
              <a:t>Memory Management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/>
              <a:t>Devices and file systems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/>
              <a:t>Reliability, networking and cloud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dirty="0"/>
          </a:p>
        </p:txBody>
      </p:sp>
      <p:pic>
        <p:nvPicPr>
          <p:cNvPr id="6" name="Graphic 5" descr="Train with solid fill">
            <a:extLst>
              <a:ext uri="{FF2B5EF4-FFF2-40B4-BE49-F238E27FC236}">
                <a16:creationId xmlns:a16="http://schemas.microsoft.com/office/drawing/2014/main" id="{435D337A-BF05-4E13-B4D5-5F717CF68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4200" y="1676400"/>
            <a:ext cx="3352800" cy="33528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2F81E4F4-A91C-467A-8FD6-ACCC7EB68026}"/>
              </a:ext>
            </a:extLst>
          </p:cNvPr>
          <p:cNvSpPr/>
          <p:nvPr/>
        </p:nvSpPr>
        <p:spPr bwMode="auto">
          <a:xfrm>
            <a:off x="4953000" y="4495800"/>
            <a:ext cx="1295400" cy="609600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184877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87D6C-1DFD-4D0E-83F8-7EB4735C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75" y="152400"/>
            <a:ext cx="11782450" cy="533400"/>
          </a:xfrm>
        </p:spPr>
        <p:txBody>
          <a:bodyPr/>
          <a:lstStyle/>
          <a:p>
            <a:r>
              <a:rPr lang="en-US" dirty="0"/>
              <a:t>Port-Mapped I/O in Pintos Speaker Driver</a:t>
            </a:r>
          </a:p>
        </p:txBody>
      </p:sp>
      <p:pic>
        <p:nvPicPr>
          <p:cNvPr id="12" name="Content Placeholder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79A5C01-BC6A-4699-B7C7-C8338CB0D5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" y="931723"/>
            <a:ext cx="6024434" cy="5850077"/>
          </a:xfrm>
        </p:spPr>
      </p:pic>
      <p:pic>
        <p:nvPicPr>
          <p:cNvPr id="16" name="Picture 15" descr="A picture containing bird&#10;&#10;Description automatically generated">
            <a:extLst>
              <a:ext uri="{FF2B5EF4-FFF2-40B4-BE49-F238E27FC236}">
                <a16:creationId xmlns:a16="http://schemas.microsoft.com/office/drawing/2014/main" id="{A161AD56-99E1-48E5-85BB-C91770CB98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70" y="1066800"/>
            <a:ext cx="5595210" cy="2047816"/>
          </a:xfrm>
          <a:prstGeom prst="rect">
            <a:avLst/>
          </a:prstGeom>
        </p:spPr>
      </p:pic>
      <p:pic>
        <p:nvPicPr>
          <p:cNvPr id="18" name="Picture 17" descr="A picture containing bird&#10;&#10;Description automatically generated">
            <a:extLst>
              <a:ext uri="{FF2B5EF4-FFF2-40B4-BE49-F238E27FC236}">
                <a16:creationId xmlns:a16="http://schemas.microsoft.com/office/drawing/2014/main" id="{6581E46D-34E7-4B76-9D69-8682CDE973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50" y="3618680"/>
            <a:ext cx="5838850" cy="17153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5F0DC50-F797-4675-881D-7BB72E1225BC}"/>
              </a:ext>
            </a:extLst>
          </p:cNvPr>
          <p:cNvSpPr/>
          <p:nvPr/>
        </p:nvSpPr>
        <p:spPr>
          <a:xfrm>
            <a:off x="1127890" y="3126271"/>
            <a:ext cx="364435" cy="231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ECA450-B003-40BE-B977-8B88039B3BF7}"/>
              </a:ext>
            </a:extLst>
          </p:cNvPr>
          <p:cNvSpPr/>
          <p:nvPr/>
        </p:nvSpPr>
        <p:spPr>
          <a:xfrm>
            <a:off x="2741342" y="3126269"/>
            <a:ext cx="275010" cy="231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95DA70-A47D-4523-A6C6-369D04A3427F}"/>
              </a:ext>
            </a:extLst>
          </p:cNvPr>
          <p:cNvSpPr/>
          <p:nvPr/>
        </p:nvSpPr>
        <p:spPr>
          <a:xfrm>
            <a:off x="877771" y="6144694"/>
            <a:ext cx="364435" cy="231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9F034F-DA33-4967-BF08-EA3670D2CB0F}"/>
              </a:ext>
            </a:extLst>
          </p:cNvPr>
          <p:cNvSpPr/>
          <p:nvPr/>
        </p:nvSpPr>
        <p:spPr>
          <a:xfrm>
            <a:off x="2491223" y="6144692"/>
            <a:ext cx="275010" cy="231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639EB8-D671-4B12-B8E1-206E944AEFD4}"/>
              </a:ext>
            </a:extLst>
          </p:cNvPr>
          <p:cNvSpPr txBox="1"/>
          <p:nvPr/>
        </p:nvSpPr>
        <p:spPr>
          <a:xfrm>
            <a:off x="7748575" y="627942"/>
            <a:ext cx="203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Pintos: threads/</a:t>
            </a:r>
            <a:r>
              <a:rPr lang="en-US" dirty="0" err="1"/>
              <a:t>io.h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6BFA21-D38B-4DED-BCDB-0F9B49AF90FF}"/>
              </a:ext>
            </a:extLst>
          </p:cNvPr>
          <p:cNvSpPr txBox="1"/>
          <p:nvPr/>
        </p:nvSpPr>
        <p:spPr>
          <a:xfrm>
            <a:off x="1368062" y="627942"/>
            <a:ext cx="25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Pintos: devices/</a:t>
            </a:r>
            <a:r>
              <a:rPr lang="en-US" dirty="0" err="1"/>
              <a:t>speaker.c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17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A1AFF-ADB8-4FEB-B31F-8FF52C0D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protocol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40981-BE31-48E3-A41E-449A24AF5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143000"/>
            <a:ext cx="12496800" cy="27431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AED319-8429-4046-9DD8-1B9AB4A384A6}"/>
              </a:ext>
            </a:extLst>
          </p:cNvPr>
          <p:cNvSpPr txBox="1"/>
          <p:nvPr/>
        </p:nvSpPr>
        <p:spPr>
          <a:xfrm>
            <a:off x="-1066800" y="4894262"/>
            <a:ext cx="6211454" cy="820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latin typeface="Gill Sans Light"/>
                <a:ea typeface="굴림" charset="-127"/>
              </a:rPr>
              <a:t>Protocol does a lot of polling!</a:t>
            </a:r>
          </a:p>
          <a:p>
            <a:pPr lvl="1" algn="ctr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latin typeface="Gill Sans Light"/>
              <a:ea typeface="굴림" charset="-127"/>
            </a:endParaRPr>
          </a:p>
          <a:p>
            <a:pPr lvl="1" algn="ctr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latin typeface="Gill Sans Light"/>
                <a:ea typeface="굴림" charset="-127"/>
              </a:rPr>
              <a:t>How can we lower this overhead?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C9F2B-62D4-4B97-B1A1-ACD969DCDEC3}"/>
              </a:ext>
            </a:extLst>
          </p:cNvPr>
          <p:cNvSpPr txBox="1"/>
          <p:nvPr/>
        </p:nvSpPr>
        <p:spPr>
          <a:xfrm>
            <a:off x="5334000" y="4724400"/>
            <a:ext cx="6211454" cy="322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latin typeface="Gill Sans Light"/>
                <a:ea typeface="굴림" charset="-127"/>
              </a:rPr>
              <a:t>CPU is responsible for moving data</a:t>
            </a:r>
          </a:p>
        </p:txBody>
      </p:sp>
    </p:spTree>
    <p:extLst>
      <p:ext uri="{BB962C8B-B14F-4D97-AF65-F5344CB8AC3E}">
        <p14:creationId xmlns:p14="http://schemas.microsoft.com/office/powerpoint/2010/main" val="665009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A1AFF-ADB8-4FEB-B31F-8FF52C0D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vs Interrupt-driven IO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B45327-D490-4153-A1A6-69759B35D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2057400"/>
            <a:ext cx="10566400" cy="3962400"/>
          </a:xfrm>
        </p:spPr>
        <p:txBody>
          <a:bodyPr/>
          <a:lstStyle/>
          <a:p>
            <a:r>
              <a:rPr lang="en-US" dirty="0"/>
              <a:t>Use hardware interrupts: </a:t>
            </a:r>
          </a:p>
          <a:p>
            <a:pPr lvl="1"/>
            <a:r>
              <a:rPr lang="en-US" dirty="0"/>
              <a:t>Allows CPU to process another task. Will get notified when task is done</a:t>
            </a:r>
          </a:p>
          <a:p>
            <a:pPr lvl="1"/>
            <a:r>
              <a:rPr lang="en-US" dirty="0"/>
              <a:t>Interrupt handler will read data &amp; error code</a:t>
            </a:r>
          </a:p>
          <a:p>
            <a:pPr lvl="1"/>
            <a:endParaRPr lang="en-US" dirty="0"/>
          </a:p>
          <a:p>
            <a:r>
              <a:rPr lang="en-US" dirty="0"/>
              <a:t>Is it always better to use interrupts?</a:t>
            </a:r>
          </a:p>
        </p:txBody>
      </p:sp>
    </p:spTree>
    <p:extLst>
      <p:ext uri="{BB962C8B-B14F-4D97-AF65-F5344CB8AC3E}">
        <p14:creationId xmlns:p14="http://schemas.microsoft.com/office/powerpoint/2010/main" val="3471131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A1AFF-ADB8-4FEB-B31F-8FF52C0D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programmed IO to direct memory access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B45327-D490-4153-A1A6-69759B35D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1600200"/>
            <a:ext cx="105664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With programmed IO (simple protocol):</a:t>
            </a:r>
          </a:p>
          <a:p>
            <a:pPr lvl="1"/>
            <a:r>
              <a:rPr lang="en-US" dirty="0"/>
              <a:t>CPU issues read request</a:t>
            </a:r>
          </a:p>
          <a:p>
            <a:pPr lvl="1"/>
            <a:r>
              <a:rPr lang="en-US" dirty="0"/>
              <a:t>Device interrupts CPU with data </a:t>
            </a:r>
          </a:p>
          <a:p>
            <a:pPr lvl="1"/>
            <a:r>
              <a:rPr lang="en-US" dirty="0"/>
              <a:t>CPU writes data to memory</a:t>
            </a:r>
          </a:p>
          <a:p>
            <a:pPr lvl="1"/>
            <a:r>
              <a:rPr lang="en-US" dirty="0"/>
              <a:t>Pros: simple hardware. Cons: Poor CPU is always busy! </a:t>
            </a:r>
          </a:p>
          <a:p>
            <a:pPr lvl="1"/>
            <a:endParaRPr lang="en-US" dirty="0"/>
          </a:p>
          <a:p>
            <a:r>
              <a:rPr lang="en-US" dirty="0"/>
              <a:t>With direct-memory-access (DMA):</a:t>
            </a:r>
          </a:p>
          <a:p>
            <a:pPr lvl="1"/>
            <a:r>
              <a:rPr lang="en-US" dirty="0"/>
              <a:t>CPU sets up DMA request </a:t>
            </a:r>
          </a:p>
          <a:p>
            <a:pPr lvl="2"/>
            <a:r>
              <a:rPr lang="en-US" dirty="0"/>
              <a:t>Gives controller access to memory bus</a:t>
            </a:r>
          </a:p>
          <a:p>
            <a:pPr lvl="1"/>
            <a:r>
              <a:rPr lang="en-US" dirty="0"/>
              <a:t>Device puts data on bus &amp; RAM accepts it </a:t>
            </a:r>
          </a:p>
          <a:p>
            <a:pPr lvl="1"/>
            <a:r>
              <a:rPr lang="en-US" dirty="0"/>
              <a:t>Device interrupts CPU when done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22B152-987B-4B6D-BE77-1A5FA7C9E04F}"/>
              </a:ext>
            </a:extLst>
          </p:cNvPr>
          <p:cNvSpPr/>
          <p:nvPr/>
        </p:nvSpPr>
        <p:spPr bwMode="auto">
          <a:xfrm>
            <a:off x="7010400" y="1905000"/>
            <a:ext cx="1066800" cy="6858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Device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434E88-ACCB-468A-8988-B36CBAFA9C1A}"/>
              </a:ext>
            </a:extLst>
          </p:cNvPr>
          <p:cNvSpPr/>
          <p:nvPr/>
        </p:nvSpPr>
        <p:spPr bwMode="auto">
          <a:xfrm>
            <a:off x="8610600" y="1883004"/>
            <a:ext cx="1066800" cy="6858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CPU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6FE8846-32EE-4358-BF93-CA04E151223B}"/>
              </a:ext>
            </a:extLst>
          </p:cNvPr>
          <p:cNvSpPr/>
          <p:nvPr/>
        </p:nvSpPr>
        <p:spPr bwMode="auto">
          <a:xfrm>
            <a:off x="8610600" y="1905000"/>
            <a:ext cx="1066800" cy="6858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CPU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E8E7E9-69DC-487F-8EB9-2E3579CE7E6E}"/>
              </a:ext>
            </a:extLst>
          </p:cNvPr>
          <p:cNvSpPr/>
          <p:nvPr/>
        </p:nvSpPr>
        <p:spPr bwMode="auto">
          <a:xfrm>
            <a:off x="10217870" y="1883004"/>
            <a:ext cx="1066800" cy="6858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RAM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3654E4-0789-4084-9ECE-5921E1DF2EF2}"/>
              </a:ext>
            </a:extLst>
          </p:cNvPr>
          <p:cNvSpPr/>
          <p:nvPr/>
        </p:nvSpPr>
        <p:spPr bwMode="auto">
          <a:xfrm>
            <a:off x="7939726" y="4111658"/>
            <a:ext cx="1066800" cy="6858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Device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610FF9-68CB-47E7-B564-27AA78459F8D}"/>
              </a:ext>
            </a:extLst>
          </p:cNvPr>
          <p:cNvSpPr/>
          <p:nvPr/>
        </p:nvSpPr>
        <p:spPr bwMode="auto">
          <a:xfrm>
            <a:off x="9539926" y="4092804"/>
            <a:ext cx="1066800" cy="6858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RAM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671C06E1-37F4-47F3-A2B6-2431EACE17B9}"/>
              </a:ext>
            </a:extLst>
          </p:cNvPr>
          <p:cNvSpPr/>
          <p:nvPr/>
        </p:nvSpPr>
        <p:spPr bwMode="auto">
          <a:xfrm>
            <a:off x="8077200" y="2095500"/>
            <a:ext cx="533400" cy="304800"/>
          </a:xfrm>
          <a:prstGeom prst="left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6B8CF791-5B7A-43A6-B2F9-A0FC0377709D}"/>
              </a:ext>
            </a:extLst>
          </p:cNvPr>
          <p:cNvSpPr/>
          <p:nvPr/>
        </p:nvSpPr>
        <p:spPr bwMode="auto">
          <a:xfrm>
            <a:off x="9677400" y="2057400"/>
            <a:ext cx="533400" cy="304800"/>
          </a:xfrm>
          <a:prstGeom prst="left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8E62DAF7-BBAC-451F-9321-B54B2B39B364}"/>
              </a:ext>
            </a:extLst>
          </p:cNvPr>
          <p:cNvSpPr/>
          <p:nvPr/>
        </p:nvSpPr>
        <p:spPr bwMode="auto">
          <a:xfrm>
            <a:off x="9006526" y="4267201"/>
            <a:ext cx="533400" cy="304800"/>
          </a:xfrm>
          <a:prstGeom prst="left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45155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371600"/>
            <a:ext cx="5715000" cy="38131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DMA in more detail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48426" y="1409526"/>
            <a:ext cx="304800" cy="346249"/>
            <a:chOff x="7848600" y="1868382"/>
            <a:chExt cx="304800" cy="346249"/>
          </a:xfrm>
        </p:grpSpPr>
        <p:sp>
          <p:nvSpPr>
            <p:cNvPr id="3" name="Oval 2"/>
            <p:cNvSpPr/>
            <p:nvPr/>
          </p:nvSpPr>
          <p:spPr bwMode="auto">
            <a:xfrm>
              <a:off x="7848600" y="1905000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53318" y="1868382"/>
              <a:ext cx="3000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29226" y="1806574"/>
            <a:ext cx="1549400" cy="2159000"/>
            <a:chOff x="5105400" y="3479800"/>
            <a:chExt cx="1549400" cy="2159000"/>
          </a:xfrm>
        </p:grpSpPr>
        <p:sp>
          <p:nvSpPr>
            <p:cNvPr id="8" name="Freeform 7"/>
            <p:cNvSpPr/>
            <p:nvPr/>
          </p:nvSpPr>
          <p:spPr>
            <a:xfrm>
              <a:off x="5105400" y="3479800"/>
              <a:ext cx="1549400" cy="2159000"/>
            </a:xfrm>
            <a:custGeom>
              <a:avLst/>
              <a:gdLst>
                <a:gd name="connsiteX0" fmla="*/ 368300 w 368300"/>
                <a:gd name="connsiteY0" fmla="*/ 0 h 850900"/>
                <a:gd name="connsiteX1" fmla="*/ 304800 w 368300"/>
                <a:gd name="connsiteY1" fmla="*/ 584200 h 850900"/>
                <a:gd name="connsiteX2" fmla="*/ 0 w 368300"/>
                <a:gd name="connsiteY2" fmla="*/ 850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300" h="850900">
                  <a:moveTo>
                    <a:pt x="368300" y="0"/>
                  </a:moveTo>
                  <a:cubicBezTo>
                    <a:pt x="367241" y="221191"/>
                    <a:pt x="366183" y="442383"/>
                    <a:pt x="304800" y="584200"/>
                  </a:cubicBezTo>
                  <a:cubicBezTo>
                    <a:pt x="243417" y="726017"/>
                    <a:pt x="0" y="850900"/>
                    <a:pt x="0" y="850900"/>
                  </a:cubicBezTo>
                </a:path>
              </a:pathLst>
            </a:custGeom>
            <a:ln w="28575" cmpd="sng">
              <a:solidFill>
                <a:srgbClr val="FF0000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324600" y="4530551"/>
              <a:ext cx="304800" cy="346249"/>
              <a:chOff x="7848600" y="1868382"/>
              <a:chExt cx="304800" cy="346249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900626" y="3203574"/>
            <a:ext cx="304800" cy="811032"/>
            <a:chOff x="4876800" y="4876800"/>
            <a:chExt cx="304800" cy="81103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876800" y="4876800"/>
              <a:ext cx="304800" cy="811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4876800" y="5105400"/>
              <a:ext cx="304800" cy="346249"/>
              <a:chOff x="7848600" y="1868382"/>
              <a:chExt cx="304800" cy="346249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9317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60E67-D825-4A75-875C-0A78EF16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the OS handle </a:t>
            </a:r>
            <a:r>
              <a:rPr lang="en-US" strike="sngStrike" dirty="0"/>
              <a:t>one</a:t>
            </a:r>
            <a:r>
              <a:rPr lang="en-US" dirty="0"/>
              <a:t> all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34845-1D1A-40B0-A9A6-829989519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en-US" sz="2000" dirty="0">
              <a:latin typeface="Gill Sans Light"/>
            </a:endParaRPr>
          </a:p>
          <a:p>
            <a:pPr algn="l"/>
            <a:r>
              <a:rPr lang="en-US" dirty="0">
                <a:latin typeface="Gill Sans Light"/>
              </a:rPr>
              <a:t>H</a:t>
            </a:r>
            <a:r>
              <a:rPr lang="en-US" b="0" i="0" u="none" strike="noStrike" baseline="0" dirty="0">
                <a:latin typeface="Gill Sans Light"/>
              </a:rPr>
              <a:t>ow do we fit devices with specific interfaces into OS, which should remain general?</a:t>
            </a:r>
          </a:p>
          <a:p>
            <a:pPr lvl="1"/>
            <a:r>
              <a:rPr lang="en-US" sz="2400" dirty="0">
                <a:latin typeface="Gill Sans Light"/>
              </a:rPr>
              <a:t>Build a “device neutral” OS and hide details of devices from most of OS</a:t>
            </a:r>
          </a:p>
          <a:p>
            <a:pPr marL="457200" lvl="1" indent="0">
              <a:buNone/>
            </a:pPr>
            <a:endParaRPr lang="en-US" sz="2400" dirty="0">
              <a:latin typeface="Gill Sans Light"/>
            </a:endParaRPr>
          </a:p>
          <a:p>
            <a:r>
              <a:rPr lang="en-US" dirty="0">
                <a:latin typeface="Gill Sans Light"/>
              </a:rPr>
              <a:t>Abstraction to the rescue!</a:t>
            </a:r>
          </a:p>
          <a:p>
            <a:pPr lvl="1"/>
            <a:r>
              <a:rPr lang="en-US" sz="2400" dirty="0">
                <a:latin typeface="Gill Sans Light"/>
              </a:rPr>
              <a:t>Device Drivers encapsulate all specifics of device interaction</a:t>
            </a:r>
          </a:p>
          <a:p>
            <a:pPr lvl="1"/>
            <a:r>
              <a:rPr lang="en-US" sz="2400" dirty="0">
                <a:latin typeface="Gill Sans Light"/>
              </a:rPr>
              <a:t>Implement device neutral interfaces</a:t>
            </a:r>
          </a:p>
          <a:p>
            <a:endParaRPr lang="en-US" sz="2000" dirty="0">
              <a:latin typeface="Gill Sans Light"/>
            </a:endParaRPr>
          </a:p>
          <a:p>
            <a:endParaRPr lang="en-US" sz="2000" dirty="0">
              <a:latin typeface="Gill Sans Light"/>
            </a:endParaRPr>
          </a:p>
          <a:p>
            <a:endParaRPr lang="en-US" sz="200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16281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Device Drivers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10591800" cy="5638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Device Driver: </a:t>
            </a:r>
            <a:r>
              <a:rPr lang="en-US" altLang="ko-KR" dirty="0">
                <a:ea typeface="Gulim" panose="020B0600000101010101" pitchFamily="34" charset="-127"/>
              </a:rPr>
              <a:t>Device-specific code in the kernel that interacts directly with the device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Supports a standard, internal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Special device-specific configuration supported with the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 system call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Device Drivers typically divided into two pieces: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Gulim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half: accessed in call path from system calls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implements a set of 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standard, cross-device calls</a:t>
            </a:r>
            <a:r>
              <a:rPr lang="en-US" altLang="ko-KR" dirty="0">
                <a:ea typeface="Gulim" panose="020B0600000101010101" pitchFamily="34" charset="-127"/>
              </a:rPr>
              <a:t> like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close()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strategy()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This is the kernel’s interface to the device driver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 will </a:t>
            </a:r>
            <a:r>
              <a:rPr lang="en-US" altLang="ko-KR" i="1" dirty="0">
                <a:ea typeface="Gulim" panose="020B0600000101010101" pitchFamily="34" charset="-127"/>
              </a:rPr>
              <a:t>start</a:t>
            </a:r>
            <a:r>
              <a:rPr lang="en-US" altLang="ko-KR" dirty="0">
                <a:ea typeface="Gulim" panose="020B0600000101010101" pitchFamily="34" charset="-127"/>
              </a:rPr>
              <a:t> I/O to device, may put thread to sleep until finished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Bottom half: run as interrupt routine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Gets input or transfers next block of output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May wake sleeping threads if I/O now complete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Your body is 90% water, the OS is 70% device-drivers</a:t>
            </a:r>
          </a:p>
        </p:txBody>
      </p:sp>
    </p:spTree>
    <p:extLst>
      <p:ext uri="{BB962C8B-B14F-4D97-AF65-F5344CB8AC3E}">
        <p14:creationId xmlns:p14="http://schemas.microsoft.com/office/powerpoint/2010/main" val="3921394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Putting it together: Life Cycle of An I/O Request</a:t>
            </a:r>
            <a:endParaRPr lang="en-US" altLang="ko-KR" sz="1800" dirty="0">
              <a:ea typeface="굴림" panose="020B0600000101010101" pitchFamily="34" charset="-127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771526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438400" y="3429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90800" y="349885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438400" y="43434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590800" y="441960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438400" y="5334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854326" y="5486401"/>
            <a:ext cx="1407417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Device</a:t>
            </a:r>
          </a:p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38400" y="17526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767014" y="2209801"/>
            <a:ext cx="1578939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Kernel I/O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963864" y="838201"/>
            <a:ext cx="1266353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137150" y="771526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37150" y="2733677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137150" y="3543302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137150" y="5481535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20000" y="54864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00" y="44196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620000" y="35052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620000" y="18288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651750" y="762001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" name="Diamond 2"/>
          <p:cNvSpPr/>
          <p:nvPr/>
        </p:nvSpPr>
        <p:spPr bwMode="auto">
          <a:xfrm>
            <a:off x="5212080" y="1828801"/>
            <a:ext cx="1341120" cy="685801"/>
          </a:xfrm>
          <a:prstGeom prst="diamond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3" grpId="0" animBg="1"/>
      <p:bldP spid="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626" y="762001"/>
            <a:ext cx="10324374" cy="583530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I/O Devices Types: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Many different speeds (0.1 bytes/sec to </a:t>
            </a:r>
            <a:r>
              <a:rPr lang="en-US" altLang="ko-KR" dirty="0" err="1">
                <a:ea typeface="Gulim" panose="020B0600000101010101" pitchFamily="34" charset="-127"/>
                <a:sym typeface="Symbol" panose="05050102010706020507" pitchFamily="18" charset="2"/>
              </a:rPr>
              <a:t>GBytes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/sec)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Different Access Patterns: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Block Devices, Character Devices, Network Devices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I/O Controllers: Hardware that controls actual device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Processor Accesses through I/O instructions, load/store to special physical memory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Notification mechanisms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Interrupts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Polling: Report results through status register that processor looks at periodically </a:t>
            </a:r>
          </a:p>
          <a:p>
            <a:pPr lvl="1">
              <a:spcBef>
                <a:spcPct val="10000"/>
              </a:spcBef>
            </a:pPr>
            <a:endParaRPr lang="en-US" altLang="ko-KR" dirty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>
              <a:spcBef>
                <a:spcPct val="10000"/>
              </a:spcBef>
            </a:pPr>
            <a:r>
              <a:rPr lang="en-US" dirty="0"/>
              <a:t>Device drivers interface to I/O devices</a:t>
            </a:r>
          </a:p>
          <a:p>
            <a:pPr lvl="1"/>
            <a:r>
              <a:rPr lang="en-US" dirty="0"/>
              <a:t>Provide clean Read/Write interface to OS above</a:t>
            </a:r>
          </a:p>
          <a:p>
            <a:pPr lvl="1"/>
            <a:r>
              <a:rPr lang="en-US" dirty="0"/>
              <a:t>Manipulate devices through PIO, DMA &amp; interrupt handling</a:t>
            </a:r>
          </a:p>
        </p:txBody>
      </p:sp>
    </p:spTree>
    <p:extLst>
      <p:ext uri="{BB962C8B-B14F-4D97-AF65-F5344CB8AC3E}">
        <p14:creationId xmlns:p14="http://schemas.microsoft.com/office/powerpoint/2010/main" val="3156122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85A8-7F87-4296-9677-5470DCB9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Five Components of a Computer</a:t>
            </a:r>
          </a:p>
        </p:txBody>
      </p:sp>
      <p:pic>
        <p:nvPicPr>
          <p:cNvPr id="8" name="Content Placeholder 7" descr="A picture containing photo, sitting, different, old&#10;&#10;Description automatically generated">
            <a:extLst>
              <a:ext uri="{FF2B5EF4-FFF2-40B4-BE49-F238E27FC236}">
                <a16:creationId xmlns:a16="http://schemas.microsoft.com/office/drawing/2014/main" id="{26E34097-6D6C-4499-923F-6ABBD9B21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3940" y="1523998"/>
            <a:ext cx="5890972" cy="4614532"/>
          </a:xfrm>
        </p:spPr>
      </p:pic>
    </p:spTree>
    <p:extLst>
      <p:ext uri="{BB962C8B-B14F-4D97-AF65-F5344CB8AC3E}">
        <p14:creationId xmlns:p14="http://schemas.microsoft.com/office/powerpoint/2010/main" val="42565177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468A-7C3E-4571-A4D8-98E78105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CPU: You need to get out more!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4534B9-C9FC-4D77-9D77-DF470217F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905000"/>
            <a:ext cx="6959600" cy="42672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dirty="0"/>
              <a:t>Input/output is the mechanism through which the computer communicates with the outside world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056D470-FD17-4B20-B276-980A5EC2C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88" y="4191000"/>
            <a:ext cx="81222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0">
            <a:extLst>
              <a:ext uri="{FF2B5EF4-FFF2-40B4-BE49-F238E27FC236}">
                <a16:creationId xmlns:a16="http://schemas.microsoft.com/office/drawing/2014/main" id="{8899C48E-61B4-4B3E-8ECF-918CCD291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1685967" cy="123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7">
            <a:extLst>
              <a:ext uri="{FF2B5EF4-FFF2-40B4-BE49-F238E27FC236}">
                <a16:creationId xmlns:a16="http://schemas.microsoft.com/office/drawing/2014/main" id="{082FD7CC-CF31-4A19-BF59-6830C19D0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240" y="4267200"/>
            <a:ext cx="18288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80">
            <a:extLst>
              <a:ext uri="{FF2B5EF4-FFF2-40B4-BE49-F238E27FC236}">
                <a16:creationId xmlns:a16="http://schemas.microsoft.com/office/drawing/2014/main" id="{0B31FC71-65CD-49E6-8319-747473AD74E1}"/>
              </a:ext>
            </a:extLst>
          </p:cNvPr>
          <p:cNvGrpSpPr>
            <a:grpSpLocks/>
          </p:cNvGrpSpPr>
          <p:nvPr/>
        </p:nvGrpSpPr>
        <p:grpSpPr bwMode="auto">
          <a:xfrm>
            <a:off x="3247570" y="3886200"/>
            <a:ext cx="1428750" cy="2072644"/>
            <a:chOff x="432" y="1933"/>
            <a:chExt cx="948" cy="1572"/>
          </a:xfrm>
        </p:grpSpPr>
        <p:pic>
          <p:nvPicPr>
            <p:cNvPr id="9" name="Picture 153">
              <a:extLst>
                <a:ext uri="{FF2B5EF4-FFF2-40B4-BE49-F238E27FC236}">
                  <a16:creationId xmlns:a16="http://schemas.microsoft.com/office/drawing/2014/main" id="{D7ADBDA5-E029-4D50-92CA-35C3924FC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605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4">
              <a:extLst>
                <a:ext uri="{FF2B5EF4-FFF2-40B4-BE49-F238E27FC236}">
                  <a16:creationId xmlns:a16="http://schemas.microsoft.com/office/drawing/2014/main" id="{054D5F64-DABE-4B53-8776-6C3A9172BF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365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5">
              <a:extLst>
                <a:ext uri="{FF2B5EF4-FFF2-40B4-BE49-F238E27FC236}">
                  <a16:creationId xmlns:a16="http://schemas.microsoft.com/office/drawing/2014/main" id="{FD8B884D-0A4A-4302-8F4A-D068573B7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173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6">
              <a:extLst>
                <a:ext uri="{FF2B5EF4-FFF2-40B4-BE49-F238E27FC236}">
                  <a16:creationId xmlns:a16="http://schemas.microsoft.com/office/drawing/2014/main" id="{510F4AF1-9B34-4F2E-8100-CF6A9C6B88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933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7">
            <a:extLst>
              <a:ext uri="{FF2B5EF4-FFF2-40B4-BE49-F238E27FC236}">
                <a16:creationId xmlns:a16="http://schemas.microsoft.com/office/drawing/2014/main" id="{464E554E-A2E0-4A53-8747-9EE55EF5F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01" y="4640468"/>
            <a:ext cx="16383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9069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Want Standard Interfaces to Devices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0" y="762000"/>
            <a:ext cx="94742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Block Devices: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i="1" dirty="0">
                <a:ea typeface="굴림" panose="020B0600000101010101" pitchFamily="34" charset="-127"/>
              </a:rPr>
              <a:t>e.g.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disk drives, tape drives, DVD-ROM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Access blocks of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Commands include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seek()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Raw I/O or file-system access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Character Devices: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i="1" dirty="0">
                <a:ea typeface="굴림" panose="020B0600000101010101" pitchFamily="34" charset="-127"/>
              </a:rPr>
              <a:t>e.g.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keyboards, mice, serial ports, some USB devices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Single characters at a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Commands include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get()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put()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Network Devices: </a:t>
            </a:r>
            <a:r>
              <a:rPr lang="en-US" altLang="ko-KR" i="1" dirty="0">
                <a:ea typeface="굴림" panose="020B0600000101010101" pitchFamily="34" charset="-127"/>
              </a:rPr>
              <a:t>e.g.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Ethernet, Wireless, Bluetooth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Different enough from block/character to have own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Unix and Windows include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socket</a:t>
            </a:r>
            <a:r>
              <a:rPr lang="en-US" altLang="ko-KR" dirty="0">
                <a:ea typeface="굴림" panose="020B0600000101010101" pitchFamily="34" charset="-127"/>
              </a:rPr>
              <a:t> interface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Separates network protocol from network operation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Includes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select() </a:t>
            </a:r>
            <a:r>
              <a:rPr lang="en-US" altLang="ko-KR" dirty="0">
                <a:ea typeface="굴림" panose="020B0600000101010101" pitchFamily="34" charset="-127"/>
              </a:rPr>
              <a:t>functionality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Usage: pipes, FIFOs, streams, queues, mailboxes</a:t>
            </a:r>
          </a:p>
        </p:txBody>
      </p:sp>
    </p:spTree>
    <p:extLst>
      <p:ext uri="{BB962C8B-B14F-4D97-AF65-F5344CB8AC3E}">
        <p14:creationId xmlns:p14="http://schemas.microsoft.com/office/powerpoint/2010/main" val="35583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DE6221E-F684-4631-BE0A-3E545B74141D}"/>
              </a:ext>
            </a:extLst>
          </p:cNvPr>
          <p:cNvSpPr/>
          <p:nvPr/>
        </p:nvSpPr>
        <p:spPr bwMode="auto">
          <a:xfrm>
            <a:off x="762000" y="1828800"/>
            <a:ext cx="4927600" cy="37338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0468A-7C3E-4571-A4D8-98E78105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 Subsystem: Abstraction, abstraction, abstraction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70312EA3-8B9D-4464-9612-0646B0E596BF}"/>
              </a:ext>
            </a:extLst>
          </p:cNvPr>
          <p:cNvSpPr/>
          <p:nvPr/>
        </p:nvSpPr>
        <p:spPr bwMode="auto">
          <a:xfrm>
            <a:off x="1048238" y="4343400"/>
            <a:ext cx="16002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Processor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7FB1FC-761F-44D0-9595-D27812852CB1}"/>
              </a:ext>
            </a:extLst>
          </p:cNvPr>
          <p:cNvSpPr/>
          <p:nvPr/>
        </p:nvSpPr>
        <p:spPr bwMode="auto">
          <a:xfrm>
            <a:off x="3556000" y="3581400"/>
            <a:ext cx="1752600" cy="1676400"/>
          </a:xfrm>
          <a:prstGeom prst="rect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Memory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DE21C4-5CB7-4414-9B37-FFA4D4D9ABD0}"/>
              </a:ext>
            </a:extLst>
          </p:cNvPr>
          <p:cNvGrpSpPr/>
          <p:nvPr/>
        </p:nvGrpSpPr>
        <p:grpSpPr>
          <a:xfrm>
            <a:off x="1955800" y="4800600"/>
            <a:ext cx="533400" cy="304800"/>
            <a:chOff x="3124200" y="3657600"/>
            <a:chExt cx="533400" cy="304800"/>
          </a:xfrm>
          <a:solidFill>
            <a:schemeClr val="accent6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7451598-683C-4109-9DCA-C25E1E07E67F}"/>
                </a:ext>
              </a:extLst>
            </p:cNvPr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1FB3C3-C851-48FD-8EFB-EA944D754102}"/>
                </a:ext>
              </a:extLst>
            </p:cNvPr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22FD5DA-A6B6-4ED5-AF58-D667E34BE912}"/>
              </a:ext>
            </a:extLst>
          </p:cNvPr>
          <p:cNvSpPr/>
          <p:nvPr/>
        </p:nvSpPr>
        <p:spPr bwMode="auto">
          <a:xfrm>
            <a:off x="3632200" y="4038600"/>
            <a:ext cx="838200" cy="685800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07B89F-F91C-4549-A3B3-EA0C97C70081}"/>
              </a:ext>
            </a:extLst>
          </p:cNvPr>
          <p:cNvSpPr/>
          <p:nvPr/>
        </p:nvSpPr>
        <p:spPr bwMode="auto">
          <a:xfrm>
            <a:off x="3708400" y="4876800"/>
            <a:ext cx="152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OS Memory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C58EF8-938E-4117-88B5-EE0E972F0267}"/>
              </a:ext>
            </a:extLst>
          </p:cNvPr>
          <p:cNvSpPr/>
          <p:nvPr/>
        </p:nvSpPr>
        <p:spPr bwMode="auto">
          <a:xfrm>
            <a:off x="4622800" y="4038600"/>
            <a:ext cx="609600" cy="38100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212233-5458-4D16-B9FF-1A41757C7024}"/>
              </a:ext>
            </a:extLst>
          </p:cNvPr>
          <p:cNvSpPr/>
          <p:nvPr/>
        </p:nvSpPr>
        <p:spPr bwMode="auto">
          <a:xfrm>
            <a:off x="4546600" y="4267200"/>
            <a:ext cx="609600" cy="381000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26" name="Curved Connector 54">
            <a:extLst>
              <a:ext uri="{FF2B5EF4-FFF2-40B4-BE49-F238E27FC236}">
                <a16:creationId xmlns:a16="http://schemas.microsoft.com/office/drawing/2014/main" id="{0E7C84CE-82EA-4B94-A079-E637A2B5704D}"/>
              </a:ext>
            </a:extLst>
          </p:cNvPr>
          <p:cNvCxnSpPr/>
          <p:nvPr/>
        </p:nvCxnSpPr>
        <p:spPr bwMode="auto">
          <a:xfrm rot="5400000" flipH="1" flipV="1">
            <a:off x="2698750" y="3829050"/>
            <a:ext cx="609600" cy="16383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3299FF6-2A17-40F8-9DB4-8A1FA2ED4A1D}"/>
              </a:ext>
            </a:extLst>
          </p:cNvPr>
          <p:cNvSpPr txBox="1"/>
          <p:nvPr/>
        </p:nvSpPr>
        <p:spPr>
          <a:xfrm>
            <a:off x="1417224" y="2223881"/>
            <a:ext cx="1152880" cy="338554"/>
          </a:xfrm>
          <a:prstGeom prst="rect">
            <a:avLst/>
          </a:prstGeom>
          <a:solidFill>
            <a:srgbClr val="9E78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Gill Sans Light"/>
              </a:rPr>
              <a:t>Process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2DBECB-C9A6-4DF9-A299-17F7214A83B4}"/>
              </a:ext>
            </a:extLst>
          </p:cNvPr>
          <p:cNvSpPr txBox="1"/>
          <p:nvPr/>
        </p:nvSpPr>
        <p:spPr>
          <a:xfrm>
            <a:off x="2773462" y="2217630"/>
            <a:ext cx="1152880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Gill Sans Light"/>
              </a:rPr>
              <a:t>Process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0AB5D9-5110-4FB0-B582-246B9F299A2A}"/>
              </a:ext>
            </a:extLst>
          </p:cNvPr>
          <p:cNvSpPr txBox="1"/>
          <p:nvPr/>
        </p:nvSpPr>
        <p:spPr>
          <a:xfrm>
            <a:off x="4129700" y="2217927"/>
            <a:ext cx="1152880" cy="33855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Gill Sans Light"/>
              </a:rPr>
              <a:t>Process 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C78258-EFE1-4732-B2BA-091721072976}"/>
              </a:ext>
            </a:extLst>
          </p:cNvPr>
          <p:cNvSpPr/>
          <p:nvPr/>
        </p:nvSpPr>
        <p:spPr bwMode="auto">
          <a:xfrm>
            <a:off x="939800" y="3110185"/>
            <a:ext cx="45720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21121D-3AB8-4B54-821F-17EE29662DF6}"/>
              </a:ext>
            </a:extLst>
          </p:cNvPr>
          <p:cNvSpPr txBox="1"/>
          <p:nvPr/>
        </p:nvSpPr>
        <p:spPr>
          <a:xfrm>
            <a:off x="2057400" y="2802523"/>
            <a:ext cx="2817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OS Hardware Virtualization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CBC06E-0278-4D99-A896-551F6F5B3F0B}"/>
              </a:ext>
            </a:extLst>
          </p:cNvPr>
          <p:cNvSpPr txBox="1"/>
          <p:nvPr/>
        </p:nvSpPr>
        <p:spPr>
          <a:xfrm>
            <a:off x="1053814" y="5791200"/>
            <a:ext cx="4260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Gill Sans Light"/>
              </a:rPr>
              <a:t>Virtual Machine Abstraction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F84BE60-68C4-47FA-9D5D-490B0BAF913D}"/>
              </a:ext>
            </a:extLst>
          </p:cNvPr>
          <p:cNvSpPr/>
          <p:nvPr/>
        </p:nvSpPr>
        <p:spPr bwMode="auto">
          <a:xfrm>
            <a:off x="7701062" y="2514600"/>
            <a:ext cx="3840140" cy="3048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pic>
        <p:nvPicPr>
          <p:cNvPr id="37" name="Picture 5">
            <a:extLst>
              <a:ext uri="{FF2B5EF4-FFF2-40B4-BE49-F238E27FC236}">
                <a16:creationId xmlns:a16="http://schemas.microsoft.com/office/drawing/2014/main" id="{B397FB60-B0AE-413B-A607-43BB543AB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440" y="3238372"/>
            <a:ext cx="663039" cy="87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50">
            <a:extLst>
              <a:ext uri="{FF2B5EF4-FFF2-40B4-BE49-F238E27FC236}">
                <a16:creationId xmlns:a16="http://schemas.microsoft.com/office/drawing/2014/main" id="{0A5E3CD7-247B-483F-A036-A00869C4B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424" y="2592833"/>
            <a:ext cx="1376299" cy="100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47">
            <a:extLst>
              <a:ext uri="{FF2B5EF4-FFF2-40B4-BE49-F238E27FC236}">
                <a16:creationId xmlns:a16="http://schemas.microsoft.com/office/drawing/2014/main" id="{5EED8C8C-3EB1-431D-8B57-95C97B9F8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68" y="4117262"/>
            <a:ext cx="1492898" cy="121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480">
            <a:extLst>
              <a:ext uri="{FF2B5EF4-FFF2-40B4-BE49-F238E27FC236}">
                <a16:creationId xmlns:a16="http://schemas.microsoft.com/office/drawing/2014/main" id="{CAC4302E-3607-4C54-941E-7C2F8A7C4598}"/>
              </a:ext>
            </a:extLst>
          </p:cNvPr>
          <p:cNvGrpSpPr>
            <a:grpSpLocks/>
          </p:cNvGrpSpPr>
          <p:nvPr/>
        </p:nvGrpSpPr>
        <p:grpSpPr bwMode="auto">
          <a:xfrm>
            <a:off x="8896502" y="2724499"/>
            <a:ext cx="1113443" cy="1691954"/>
            <a:chOff x="432" y="1933"/>
            <a:chExt cx="948" cy="1572"/>
          </a:xfrm>
        </p:grpSpPr>
        <p:pic>
          <p:nvPicPr>
            <p:cNvPr id="41" name="Picture 153">
              <a:extLst>
                <a:ext uri="{FF2B5EF4-FFF2-40B4-BE49-F238E27FC236}">
                  <a16:creationId xmlns:a16="http://schemas.microsoft.com/office/drawing/2014/main" id="{74CAC4C3-DBEA-453D-ADB2-F568579689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605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54">
              <a:extLst>
                <a:ext uri="{FF2B5EF4-FFF2-40B4-BE49-F238E27FC236}">
                  <a16:creationId xmlns:a16="http://schemas.microsoft.com/office/drawing/2014/main" id="{771A1745-6045-427E-98E0-B150CFC53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365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55">
              <a:extLst>
                <a:ext uri="{FF2B5EF4-FFF2-40B4-BE49-F238E27FC236}">
                  <a16:creationId xmlns:a16="http://schemas.microsoft.com/office/drawing/2014/main" id="{0C10BA45-B69A-4E0B-9629-895B585D96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173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56">
              <a:extLst>
                <a:ext uri="{FF2B5EF4-FFF2-40B4-BE49-F238E27FC236}">
                  <a16:creationId xmlns:a16="http://schemas.microsoft.com/office/drawing/2014/main" id="{29D43480-087A-49A1-BEB1-8D9027227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933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" name="Picture 7">
            <a:extLst>
              <a:ext uri="{FF2B5EF4-FFF2-40B4-BE49-F238E27FC236}">
                <a16:creationId xmlns:a16="http://schemas.microsoft.com/office/drawing/2014/main" id="{81C2177B-963D-4E9B-888F-6349F456E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71" y="4690188"/>
            <a:ext cx="1337387" cy="56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198FB37-B5C6-4156-96FE-F5E8EFB8DD82}"/>
              </a:ext>
            </a:extLst>
          </p:cNvPr>
          <p:cNvSpPr/>
          <p:nvPr/>
        </p:nvSpPr>
        <p:spPr bwMode="auto">
          <a:xfrm>
            <a:off x="5943600" y="3389041"/>
            <a:ext cx="1473200" cy="838200"/>
          </a:xfrm>
          <a:prstGeom prst="left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C499C72-F992-475D-AA34-CCA8495A01C0}"/>
              </a:ext>
            </a:extLst>
          </p:cNvPr>
          <p:cNvSpPr txBox="1"/>
          <p:nvPr/>
        </p:nvSpPr>
        <p:spPr>
          <a:xfrm>
            <a:off x="6041067" y="4508234"/>
            <a:ext cx="4260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Gill Sans Light"/>
              </a:rPr>
              <a:t>IO Layer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4CE03FC-C970-4C81-A245-E53166896189}"/>
              </a:ext>
            </a:extLst>
          </p:cNvPr>
          <p:cNvSpPr txBox="1"/>
          <p:nvPr/>
        </p:nvSpPr>
        <p:spPr>
          <a:xfrm>
            <a:off x="8740996" y="5668623"/>
            <a:ext cx="4260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Gill Sans Light"/>
              </a:rPr>
              <a:t>IO Devices</a:t>
            </a:r>
          </a:p>
        </p:txBody>
      </p:sp>
    </p:spTree>
    <p:extLst>
      <p:ext uri="{BB962C8B-B14F-4D97-AF65-F5344CB8AC3E}">
        <p14:creationId xmlns:p14="http://schemas.microsoft.com/office/powerpoint/2010/main" val="1150619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46" grpId="0" animBg="1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 Subsystem: Abstraction, abstraction, abstraction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2000"/>
            <a:ext cx="10134600" cy="5105400"/>
          </a:xfrm>
        </p:spPr>
        <p:txBody>
          <a:bodyPr>
            <a:normAutofit/>
          </a:bodyPr>
          <a:lstStyle/>
          <a:p>
            <a:pPr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This code</a:t>
            </a:r>
          </a:p>
          <a:p>
            <a:pPr lvl="1">
              <a:buNone/>
              <a:tabLst>
                <a:tab pos="1252538" algn="l"/>
                <a:tab pos="1603375" algn="l"/>
              </a:tabLst>
            </a:pP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	FILE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fopen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("/dev/something", "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rw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");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for 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= 0;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&lt; 10;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++) {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fprintf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, "Count %d\n",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close(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lvl="1"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Why?  Because code that controls devices (“device driver”) implements standard interface</a:t>
            </a:r>
          </a:p>
          <a:p>
            <a:pPr lvl="1">
              <a:tabLst>
                <a:tab pos="1252538" algn="l"/>
                <a:tab pos="1603375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We will try to get a flavor for what is involved in actually controlling devices in rest of lecture</a:t>
            </a:r>
          </a:p>
          <a:p>
            <a:pPr lvl="1"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Can only scratch surface!	</a:t>
            </a:r>
          </a:p>
          <a:p>
            <a:pPr lvl="1">
              <a:buNone/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814591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84C68-6F41-41C1-8795-2B98F6A84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of I/O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5211B-B4CD-46BB-8437-65DECDED0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  <a:p>
            <a:r>
              <a:rPr lang="en-US" altLang="ko-KR" dirty="0"/>
              <a:t>But… thousands of devices, each slightly different</a:t>
            </a:r>
          </a:p>
          <a:p>
            <a:pPr lvl="2"/>
            <a:r>
              <a:rPr lang="en-US" altLang="ko-KR" dirty="0"/>
              <a:t>OS: How can we </a:t>
            </a:r>
            <a:r>
              <a:rPr lang="en-US" altLang="ko-KR" b="1" dirty="0"/>
              <a:t>standardize</a:t>
            </a:r>
            <a:r>
              <a:rPr lang="en-US" altLang="ko-KR" dirty="0"/>
              <a:t> the interfaces to these devices?</a:t>
            </a:r>
          </a:p>
          <a:p>
            <a:pPr lvl="2"/>
            <a:endParaRPr lang="en-US" altLang="ko-KR" dirty="0"/>
          </a:p>
          <a:p>
            <a:r>
              <a:rPr lang="en-US" altLang="ko-KR" dirty="0"/>
              <a:t>Devices unreliable: media failures and transmission errors</a:t>
            </a:r>
          </a:p>
          <a:p>
            <a:pPr lvl="2"/>
            <a:r>
              <a:rPr lang="en-US" altLang="ko-KR" dirty="0"/>
              <a:t>OS: How can we make them </a:t>
            </a:r>
            <a:r>
              <a:rPr lang="en-US" altLang="ko-KR" b="1" dirty="0"/>
              <a:t>reliable</a:t>
            </a:r>
            <a:r>
              <a:rPr lang="en-US" altLang="ko-KR" dirty="0"/>
              <a:t>???</a:t>
            </a:r>
          </a:p>
          <a:p>
            <a:pPr lvl="2"/>
            <a:endParaRPr lang="en-US" altLang="ko-KR" dirty="0"/>
          </a:p>
          <a:p>
            <a:r>
              <a:rPr lang="en-US" altLang="ko-KR" dirty="0"/>
              <a:t>Devices unpredictable and/or slow</a:t>
            </a:r>
          </a:p>
          <a:p>
            <a:pPr lvl="2"/>
            <a:r>
              <a:rPr lang="en-US" altLang="ko-KR" dirty="0"/>
              <a:t>OS: How can we </a:t>
            </a:r>
            <a:r>
              <a:rPr lang="en-US" altLang="ko-KR" b="1" dirty="0"/>
              <a:t>manage</a:t>
            </a:r>
            <a:r>
              <a:rPr lang="en-US" altLang="ko-KR" dirty="0"/>
              <a:t> them if we don’t know what they will do or how they will perform?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38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275789-7C3A-4531-82B2-596AF5667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22195"/>
            <a:ext cx="5452641" cy="4698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192B91-4066-4A1C-893A-D1C606348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IO architecture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9783E8-08B3-4149-95F3-E617BD99B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00" y="2133599"/>
            <a:ext cx="4876800" cy="3587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ill Sans Light"/>
              </a:rPr>
              <a:t>Follows a hierarchical structure because of cost: the faster the bus, the more expensive it 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626D94F-5597-492F-9233-96511D5DEB86}"/>
              </a:ext>
            </a:extLst>
          </p:cNvPr>
          <p:cNvSpPr/>
          <p:nvPr/>
        </p:nvSpPr>
        <p:spPr bwMode="auto">
          <a:xfrm>
            <a:off x="1066800" y="1136885"/>
            <a:ext cx="5528840" cy="1905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5B4D0B-D765-487A-8088-1B421B1901FF}"/>
              </a:ext>
            </a:extLst>
          </p:cNvPr>
          <p:cNvSpPr/>
          <p:nvPr/>
        </p:nvSpPr>
        <p:spPr bwMode="auto">
          <a:xfrm>
            <a:off x="1143000" y="3041885"/>
            <a:ext cx="5452640" cy="153011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409E17-701B-4859-BDB3-A3C9F6BB541F}"/>
              </a:ext>
            </a:extLst>
          </p:cNvPr>
          <p:cNvSpPr/>
          <p:nvPr/>
        </p:nvSpPr>
        <p:spPr bwMode="auto">
          <a:xfrm>
            <a:off x="1066799" y="4565885"/>
            <a:ext cx="5528841" cy="153011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8565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60</Pages>
  <Words>1359</Words>
  <Application>Microsoft Office PowerPoint</Application>
  <PresentationFormat>Widescreen</PresentationFormat>
  <Paragraphs>227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Cambria Math</vt:lpstr>
      <vt:lpstr>Comic Sans MS</vt:lpstr>
      <vt:lpstr>Consolas</vt:lpstr>
      <vt:lpstr>Courier New</vt:lpstr>
      <vt:lpstr>Gill Sans</vt:lpstr>
      <vt:lpstr>Gill Sans Light</vt:lpstr>
      <vt:lpstr>Times New Roman</vt:lpstr>
      <vt:lpstr>URWPalladioL-Roma</vt:lpstr>
      <vt:lpstr>Office</vt:lpstr>
      <vt:lpstr>CS162 Operating Systems and Systems Programming Lecture 17  General I/O, Storage Devices</vt:lpstr>
      <vt:lpstr>Course Map</vt:lpstr>
      <vt:lpstr>Recall: Five Components of a Computer</vt:lpstr>
      <vt:lpstr>CPU: You need to get out more!</vt:lpstr>
      <vt:lpstr>Want Standard Interfaces to Devices</vt:lpstr>
      <vt:lpstr>IO Subsystem: Abstraction, abstraction, abstraction</vt:lpstr>
      <vt:lpstr>IO Subsystem: Abstraction, abstraction, abstraction</vt:lpstr>
      <vt:lpstr>Requirements of I/O layer</vt:lpstr>
      <vt:lpstr>Simplified IO architecture</vt:lpstr>
      <vt:lpstr>Intel’s Z270 Chipset</vt:lpstr>
      <vt:lpstr>Sky Lake I/O: PCH</vt:lpstr>
      <vt:lpstr>Example: Device Transfer Rates in Mb/s (Sun Enterprise 6000)</vt:lpstr>
      <vt:lpstr>Two questions</vt:lpstr>
      <vt:lpstr>What’s a bus?</vt:lpstr>
      <vt:lpstr>Why a Bus?</vt:lpstr>
      <vt:lpstr>PCI Bus Evolution</vt:lpstr>
      <vt:lpstr>PCI Express “Bus”</vt:lpstr>
      <vt:lpstr>How does the processor talk to devices?</vt:lpstr>
      <vt:lpstr>How does the processor talk to devices?</vt:lpstr>
      <vt:lpstr>Port-Mapped I/O in Pintos Speaker Driver</vt:lpstr>
      <vt:lpstr>A simple protocol </vt:lpstr>
      <vt:lpstr>Polling vs Interrupt-driven IO</vt:lpstr>
      <vt:lpstr>From programmed IO to direct memory access</vt:lpstr>
      <vt:lpstr>DMA in more detail</vt:lpstr>
      <vt:lpstr>How can the OS handle one all devices</vt:lpstr>
      <vt:lpstr>Device Drivers</vt:lpstr>
      <vt:lpstr>Putting it together: Life Cycle of An I/O Request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2021-03-29T20:59:14Z</dcterms:created>
  <dcterms:modified xsi:type="dcterms:W3CDTF">2021-03-29T20:59:40Z</dcterms:modified>
</cp:coreProperties>
</file>