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tiff" ContentType="image/tiff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45"/>
  </p:notesMasterIdLst>
  <p:handoutMasterIdLst>
    <p:handoutMasterId r:id="rId46"/>
  </p:handoutMasterIdLst>
  <p:sldIdLst>
    <p:sldId id="256" r:id="rId2"/>
    <p:sldId id="1432" r:id="rId3"/>
    <p:sldId id="1433" r:id="rId4"/>
    <p:sldId id="1434" r:id="rId5"/>
    <p:sldId id="1435" r:id="rId6"/>
    <p:sldId id="1436" r:id="rId7"/>
    <p:sldId id="1437" r:id="rId8"/>
    <p:sldId id="1489" r:id="rId9"/>
    <p:sldId id="1490" r:id="rId10"/>
    <p:sldId id="1491" r:id="rId11"/>
    <p:sldId id="1492" r:id="rId12"/>
    <p:sldId id="1438" r:id="rId13"/>
    <p:sldId id="1439" r:id="rId14"/>
    <p:sldId id="1440" r:id="rId15"/>
    <p:sldId id="1441" r:id="rId16"/>
    <p:sldId id="1442" r:id="rId17"/>
    <p:sldId id="1443" r:id="rId18"/>
    <p:sldId id="1476" r:id="rId19"/>
    <p:sldId id="1477" r:id="rId20"/>
    <p:sldId id="1478" r:id="rId21"/>
    <p:sldId id="1479" r:id="rId22"/>
    <p:sldId id="1444" r:id="rId23"/>
    <p:sldId id="1445" r:id="rId24"/>
    <p:sldId id="1446" r:id="rId25"/>
    <p:sldId id="1447" r:id="rId26"/>
    <p:sldId id="1449" r:id="rId27"/>
    <p:sldId id="1450" r:id="rId28"/>
    <p:sldId id="1455" r:id="rId29"/>
    <p:sldId id="1456" r:id="rId30"/>
    <p:sldId id="1457" r:id="rId31"/>
    <p:sldId id="1458" r:id="rId32"/>
    <p:sldId id="1459" r:id="rId33"/>
    <p:sldId id="1460" r:id="rId34"/>
    <p:sldId id="1480" r:id="rId35"/>
    <p:sldId id="1481" r:id="rId36"/>
    <p:sldId id="1461" r:id="rId37"/>
    <p:sldId id="1462" r:id="rId38"/>
    <p:sldId id="1463" r:id="rId39"/>
    <p:sldId id="1486" r:id="rId40"/>
    <p:sldId id="1483" r:id="rId41"/>
    <p:sldId id="1482" r:id="rId42"/>
    <p:sldId id="1485" r:id="rId43"/>
    <p:sldId id="1474" r:id="rId44"/>
  </p:sldIdLst>
  <p:sldSz cx="12192000" cy="6858000"/>
  <p:notesSz cx="9601200" cy="7315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BCFFBC"/>
    <a:srgbClr val="2A40E2"/>
    <a:srgbClr val="F430AB"/>
    <a:srgbClr val="A18623"/>
    <a:srgbClr val="9E7800"/>
    <a:srgbClr val="C49500"/>
    <a:srgbClr val="E6E703"/>
    <a:srgbClr val="72AAAE"/>
    <a:srgbClr val="233A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76"/>
    <p:restoredTop sz="55182" autoAdjust="0"/>
  </p:normalViewPr>
  <p:slideViewPr>
    <p:cSldViewPr>
      <p:cViewPr varScale="1">
        <p:scale>
          <a:sx n="38" d="100"/>
          <a:sy n="38" d="100"/>
        </p:scale>
        <p:origin x="1948" y="1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379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387622" y="6956426"/>
            <a:ext cx="827553" cy="274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275" tIns="46978" rIns="92275" bIns="46978">
            <a:spAutoFit/>
          </a:bodyPr>
          <a:lstStyle/>
          <a:p>
            <a:pPr algn="ctr" defTabSz="917177">
              <a:lnSpc>
                <a:spcPct val="90000"/>
              </a:lnSpc>
            </a:pPr>
            <a:r>
              <a:rPr lang="en-US" sz="1300" b="0">
                <a:latin typeface="Gill Sans Light" charset="0"/>
                <a:cs typeface="Gill Sans Light" charset="0"/>
              </a:rPr>
              <a:t>Page </a:t>
            </a:r>
            <a:fld id="{073744B8-EF17-EB47-B355-93F8159194C2}" type="slidenum">
              <a:rPr lang="en-US" sz="1300" b="0">
                <a:latin typeface="Gill Sans Light" charset="0"/>
                <a:cs typeface="Gill Sans Light" charset="0"/>
              </a:rPr>
              <a:pPr algn="ctr" defTabSz="917177">
                <a:lnSpc>
                  <a:spcPct val="90000"/>
                </a:lnSpc>
              </a:pPr>
              <a:t>‹#›</a:t>
            </a:fld>
            <a:endParaRPr lang="en-US" sz="1300" b="0">
              <a:latin typeface="Gill Sans Light" charset="0"/>
              <a:cs typeface="Gill Sans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4449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373193" y="6956426"/>
            <a:ext cx="856407" cy="2749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275" tIns="46978" rIns="92275" bIns="46978">
            <a:spAutoFit/>
          </a:bodyPr>
          <a:lstStyle/>
          <a:p>
            <a:pPr algn="ctr" defTabSz="917177">
              <a:lnSpc>
                <a:spcPct val="90000"/>
              </a:lnSpc>
            </a:pPr>
            <a:r>
              <a:rPr lang="en-US" sz="1300" b="0"/>
              <a:t>Page </a:t>
            </a:r>
            <a:fld id="{6D259941-7246-4245-A40C-55C6F952DF9E}" type="slidenum">
              <a:rPr lang="en-US" sz="1300" b="0"/>
              <a:pPr algn="ctr" defTabSz="917177">
                <a:lnSpc>
                  <a:spcPct val="90000"/>
                </a:lnSpc>
              </a:pPr>
              <a:t>‹#›</a:t>
            </a:fld>
            <a:endParaRPr lang="en-US" sz="1300" b="0"/>
          </a:p>
        </p:txBody>
      </p:sp>
      <p:sp>
        <p:nvSpPr>
          <p:cNvPr id="65539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362200" y="547688"/>
            <a:ext cx="4876800" cy="27447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81115" y="3475042"/>
            <a:ext cx="7038975" cy="329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629" tIns="46978" rIns="95629" bIns="4697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851077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ＭＳ Ｐゴシック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62200" y="547688"/>
            <a:ext cx="4876800" cy="2744787"/>
          </a:xfrm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FAA26D3D-D897-4be2-8F04-BA451C77F1D7}">
              <ma14:placeholderFlag xmlns:ma14="http://schemas.microsoft.com/office/mac/drawingml/2011/main" xmlns="" val="1"/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53417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724758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45070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6210046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6279564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0273135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2933414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391891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821883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886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91525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282988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9414369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4343092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7741822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96801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2525828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2990946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9443970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4414510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283059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3729754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8158141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489570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9555385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1044868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9329345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1765536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6901148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0379512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665413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73224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30012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0635486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0568386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771171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793975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178526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073087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694479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29953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30069191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2211204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37600" y="152400"/>
            <a:ext cx="26416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152400"/>
            <a:ext cx="77216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29190270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0800" y="152400"/>
            <a:ext cx="9550400" cy="533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12800" y="914400"/>
            <a:ext cx="5181600" cy="5105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914400"/>
            <a:ext cx="5181600" cy="5105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1692831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i="0">
                <a:latin typeface="Gill Sans" charset="0"/>
                <a:ea typeface="Gill Sans" charset="0"/>
                <a:cs typeface="Gill Sans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0" i="0">
                <a:latin typeface="Gill Sans Light" charset="0"/>
                <a:ea typeface="Gill Sans Light" charset="0"/>
                <a:cs typeface="Gill Sans Light" charset="0"/>
              </a:defRPr>
            </a:lvl1pPr>
            <a:lvl2pPr>
              <a:defRPr b="0" i="0">
                <a:latin typeface="Gill Sans Light" charset="0"/>
                <a:ea typeface="Gill Sans Light" charset="0"/>
                <a:cs typeface="Gill Sans Light" charset="0"/>
              </a:defRPr>
            </a:lvl2pPr>
            <a:lvl3pPr>
              <a:defRPr b="0" i="0">
                <a:latin typeface="Gill Sans Light" charset="0"/>
                <a:ea typeface="Gill Sans Light" charset="0"/>
                <a:cs typeface="Gill Sans Light" charset="0"/>
              </a:defRPr>
            </a:lvl3pPr>
            <a:lvl4pPr>
              <a:defRPr b="0" i="0">
                <a:latin typeface="Gill Sans Light" charset="0"/>
                <a:ea typeface="Gill Sans Light" charset="0"/>
                <a:cs typeface="Gill Sans Light" charset="0"/>
              </a:defRPr>
            </a:lvl4pPr>
            <a:lvl5pPr>
              <a:defRPr b="0" i="0">
                <a:latin typeface="Gill Sans Light" charset="0"/>
                <a:ea typeface="Gill Sans Light" charset="0"/>
                <a:cs typeface="Gill Sans Light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9218968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545881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914400"/>
            <a:ext cx="5181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914400"/>
            <a:ext cx="5181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236857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1304875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6387832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764620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9463132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5009511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20800" y="152400"/>
            <a:ext cx="9550400" cy="5334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Slide 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2800" y="914400"/>
            <a:ext cx="10566400" cy="51054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Body Text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Rectangle 4"/>
          <p:cNvSpPr>
            <a:spLocks noChangeArrowheads="1"/>
          </p:cNvSpPr>
          <p:nvPr userDrawn="1"/>
        </p:nvSpPr>
        <p:spPr bwMode="auto">
          <a:xfrm>
            <a:off x="8991600" y="6552798"/>
            <a:ext cx="987431" cy="305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78" tIns="44445" rIns="90478" bIns="44445">
            <a:spAutoFit/>
          </a:bodyPr>
          <a:lstStyle/>
          <a:p>
            <a:pPr algn="ctr"/>
            <a:r>
              <a:rPr lang="en-US" sz="1400" b="0" dirty="0" err="1">
                <a:solidFill>
                  <a:srgbClr val="2A40E2"/>
                </a:solidFill>
                <a:latin typeface="Gill Sans" charset="0"/>
                <a:cs typeface="Gill Sans" charset="0"/>
              </a:rPr>
              <a:t>Lec</a:t>
            </a:r>
            <a:r>
              <a:rPr lang="en-US" sz="1400" b="0" dirty="0">
                <a:solidFill>
                  <a:srgbClr val="2A40E2"/>
                </a:solidFill>
                <a:latin typeface="Gill Sans" charset="0"/>
                <a:cs typeface="Gill Sans" charset="0"/>
              </a:rPr>
              <a:t> 10.</a:t>
            </a:r>
            <a:fld id="{8B82DB86-37F9-954E-8F10-00623E1FD261}" type="slidenum">
              <a:rPr lang="en-US" sz="1400" b="0" smtClean="0">
                <a:solidFill>
                  <a:srgbClr val="2A40E2"/>
                </a:solidFill>
                <a:latin typeface="Gill Sans" charset="0"/>
                <a:cs typeface="Gill Sans" charset="0"/>
              </a:rPr>
              <a:pPr algn="ctr"/>
              <a:t>‹#›</a:t>
            </a:fld>
            <a:endParaRPr lang="en-US" sz="1400" b="0" dirty="0">
              <a:solidFill>
                <a:srgbClr val="2A40E2"/>
              </a:solidFill>
              <a:latin typeface="Gill Sans" charset="0"/>
              <a:cs typeface="Gill Sans" charset="0"/>
            </a:endParaRPr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" y="6550025"/>
            <a:ext cx="779358" cy="307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>
              <a:defRPr/>
            </a:pPr>
            <a:r>
              <a:rPr lang="en-US" sz="1400" b="0" dirty="0">
                <a:solidFill>
                  <a:srgbClr val="2A40E2"/>
                </a:solidFill>
                <a:latin typeface="Gill Sans" charset="0"/>
                <a:ea typeface="Gill Sans" charset="0"/>
                <a:cs typeface="Gill Sans" charset="0"/>
              </a:rPr>
              <a:t>2/23/21</a:t>
            </a:r>
          </a:p>
        </p:txBody>
      </p:sp>
      <p:sp>
        <p:nvSpPr>
          <p:cNvPr id="1030" name="Line 6"/>
          <p:cNvSpPr>
            <a:spLocks noChangeShapeType="1"/>
          </p:cNvSpPr>
          <p:nvPr userDrawn="1"/>
        </p:nvSpPr>
        <p:spPr bwMode="auto">
          <a:xfrm>
            <a:off x="1320800" y="685800"/>
            <a:ext cx="955040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ea typeface="Arial" charset="0"/>
              <a:cs typeface="Arial" charset="0"/>
            </a:endParaRPr>
          </a:p>
        </p:txBody>
      </p:sp>
      <p:sp>
        <p:nvSpPr>
          <p:cNvPr id="1031" name="Text Box 7"/>
          <p:cNvSpPr txBox="1">
            <a:spLocks noChangeArrowheads="1"/>
          </p:cNvSpPr>
          <p:nvPr userDrawn="1"/>
        </p:nvSpPr>
        <p:spPr bwMode="auto">
          <a:xfrm>
            <a:off x="4004418" y="6550025"/>
            <a:ext cx="3320374" cy="307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29" tIns="45714" rIns="91429" bIns="45714">
            <a:spAutoFit/>
          </a:bodyPr>
          <a:lstStyle>
            <a:lvl1pPr>
              <a:defRPr b="1">
                <a:solidFill>
                  <a:schemeClr val="tx1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sz="1400" b="0" dirty="0">
                <a:solidFill>
                  <a:srgbClr val="2A40E2"/>
                </a:solidFill>
                <a:latin typeface="Gill Sans" charset="0"/>
                <a:cs typeface="Gill Sans" charset="0"/>
              </a:rPr>
              <a:t>Crooks &amp; Joseph CS162 © UCB Spring 2021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</p:sldLayoutIdLst>
  <p:transition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Gill Sans" charset="0"/>
          <a:ea typeface="ＭＳ Ｐゴシック" charset="0"/>
          <a:cs typeface="Gill Sans" charset="0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2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1295400"/>
            <a:ext cx="10439400" cy="2057400"/>
          </a:xfrm>
        </p:spPr>
        <p:txBody>
          <a:bodyPr/>
          <a:lstStyle/>
          <a:p>
            <a:pPr>
              <a:defRPr/>
            </a:pPr>
            <a:r>
              <a:rPr lang="en-US" sz="3000" dirty="0"/>
              <a:t>CS162</a:t>
            </a:r>
            <a:br>
              <a:rPr lang="en-US" sz="3000" dirty="0"/>
            </a:br>
            <a:r>
              <a:rPr lang="en-US" sz="3000" dirty="0"/>
              <a:t>Operating Systems and</a:t>
            </a:r>
            <a:br>
              <a:rPr lang="en-US" sz="3000" dirty="0"/>
            </a:br>
            <a:r>
              <a:rPr lang="en-US" sz="3000" dirty="0"/>
              <a:t>Systems Programming</a:t>
            </a:r>
            <a:br>
              <a:rPr lang="en-US" sz="3000" dirty="0"/>
            </a:br>
            <a:r>
              <a:rPr lang="en-US" sz="3000" dirty="0"/>
              <a:t>Lecture 10</a:t>
            </a:r>
            <a:br>
              <a:rPr lang="en-US" sz="3000" dirty="0"/>
            </a:br>
            <a:br>
              <a:rPr lang="en-US" sz="3000" dirty="0"/>
            </a:br>
            <a:r>
              <a:rPr lang="en-US" sz="3000" dirty="0"/>
              <a:t>Scheduling 1: Concepts and Classic Policies</a:t>
            </a:r>
            <a:br>
              <a:rPr lang="en-US" sz="3200" dirty="0"/>
            </a:br>
            <a:endParaRPr lang="en-US" sz="3000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ea typeface="굴림" panose="020B0600000101010101" pitchFamily="34" charset="-127"/>
              </a:rPr>
              <a:t>Scheduling Policy Goals/Criteria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11125200" cy="5105400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Fairness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altLang="ko-KR" dirty="0">
              <a:ea typeface="굴림" panose="020B0600000101010101" pitchFamily="34" charset="-127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solidFill>
                  <a:srgbClr val="FF0000"/>
                </a:solidFill>
                <a:ea typeface="굴림" panose="020B0600000101010101" pitchFamily="34" charset="-127"/>
              </a:rPr>
              <a:t>Share CPU among users in some equitable way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en-US" altLang="ko-KR" dirty="0">
              <a:solidFill>
                <a:srgbClr val="FF0000"/>
              </a:solidFill>
              <a:ea typeface="굴림" panose="020B0600000101010101" pitchFamily="34" charset="-127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Fairness is not minimizing average response time: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Better </a:t>
            </a:r>
            <a:r>
              <a:rPr lang="en-US" altLang="ko-KR" i="1" dirty="0">
                <a:ea typeface="굴림" panose="020B0600000101010101" pitchFamily="34" charset="-127"/>
              </a:rPr>
              <a:t>average</a:t>
            </a:r>
            <a:r>
              <a:rPr lang="en-US" altLang="ko-KR" dirty="0">
                <a:ea typeface="굴림" panose="020B0600000101010101" pitchFamily="34" charset="-127"/>
              </a:rPr>
              <a:t> response time by making system </a:t>
            </a:r>
            <a:r>
              <a:rPr lang="en-US" altLang="ko-KR" i="1" dirty="0">
                <a:ea typeface="굴림" panose="020B0600000101010101" pitchFamily="34" charset="-127"/>
              </a:rPr>
              <a:t>less</a:t>
            </a:r>
            <a:r>
              <a:rPr lang="en-US" altLang="ko-KR" dirty="0">
                <a:ea typeface="굴림" panose="020B0600000101010101" pitchFamily="34" charset="-127"/>
              </a:rPr>
              <a:t> fair</a:t>
            </a:r>
          </a:p>
        </p:txBody>
      </p:sp>
    </p:spTree>
    <p:extLst>
      <p:ext uri="{BB962C8B-B14F-4D97-AF65-F5344CB8AC3E}">
        <p14:creationId xmlns:p14="http://schemas.microsoft.com/office/powerpoint/2010/main" val="2205229452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D4483-494C-40F1-969E-FB241780E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Useful metrics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ED8B89-F90E-4099-9E0B-BBCB83EE9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800" y="1905000"/>
            <a:ext cx="10566400" cy="4114800"/>
          </a:xfrm>
        </p:spPr>
        <p:txBody>
          <a:bodyPr/>
          <a:lstStyle/>
          <a:p>
            <a:pPr marL="742950" lvl="1" indent="-285750">
              <a:lnSpc>
                <a:spcPct val="60000"/>
              </a:lnSpc>
              <a:spcBef>
                <a:spcPct val="20000"/>
              </a:spcBef>
              <a:tabLst>
                <a:tab pos="3032125" algn="ctr"/>
                <a:tab pos="4635500" algn="ctr"/>
              </a:tabLst>
            </a:pPr>
            <a:r>
              <a:rPr lang="en-US" altLang="ko-KR" dirty="0">
                <a:ea typeface="굴림" panose="020B0600000101010101" pitchFamily="34" charset="-127"/>
              </a:rPr>
              <a:t>Waiting time for </a:t>
            </a:r>
            <a:r>
              <a:rPr lang="en-US" altLang="ko-KR" i="1" dirty="0">
                <a:ea typeface="굴림" panose="020B0600000101010101" pitchFamily="34" charset="-127"/>
              </a:rPr>
              <a:t>P: </a:t>
            </a:r>
            <a:r>
              <a:rPr lang="en-US" altLang="ko-KR" dirty="0">
                <a:ea typeface="굴림" panose="020B0600000101010101" pitchFamily="34" charset="-127"/>
              </a:rPr>
              <a:t>time before </a:t>
            </a:r>
            <a:r>
              <a:rPr lang="en-US" altLang="ko-KR" i="1" dirty="0">
                <a:ea typeface="굴림" panose="020B0600000101010101" pitchFamily="34" charset="-127"/>
              </a:rPr>
              <a:t>P </a:t>
            </a:r>
            <a:r>
              <a:rPr lang="en-US" altLang="ko-KR" dirty="0">
                <a:ea typeface="굴림" panose="020B0600000101010101" pitchFamily="34" charset="-127"/>
              </a:rPr>
              <a:t>got scheduled</a:t>
            </a:r>
          </a:p>
          <a:p>
            <a:pPr marL="742950" lvl="1" indent="-285750">
              <a:lnSpc>
                <a:spcPct val="60000"/>
              </a:lnSpc>
              <a:spcBef>
                <a:spcPct val="20000"/>
              </a:spcBef>
              <a:tabLst>
                <a:tab pos="3032125" algn="ctr"/>
                <a:tab pos="4635500" algn="ctr"/>
              </a:tabLst>
            </a:pPr>
            <a:endParaRPr lang="en-US" altLang="ko-KR" dirty="0">
              <a:ea typeface="굴림" panose="020B0600000101010101" pitchFamily="34" charset="-127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tabLst>
                <a:tab pos="3032125" algn="ctr"/>
                <a:tab pos="4635500" algn="ctr"/>
              </a:tabLst>
            </a:pPr>
            <a:r>
              <a:rPr lang="en-US" altLang="ko-KR" dirty="0">
                <a:ea typeface="굴림" panose="020B0600000101010101" pitchFamily="34" charset="-127"/>
              </a:rPr>
              <a:t>Average waiting time:  Average of all processes’ wait time. 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tabLst>
                <a:tab pos="3032125" algn="ctr"/>
                <a:tab pos="4635500" algn="ctr"/>
              </a:tabLst>
            </a:pPr>
            <a:endParaRPr lang="en-US" altLang="ko-KR" dirty="0">
              <a:ea typeface="굴림" panose="020B0600000101010101" pitchFamily="34" charset="-127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tabLst>
                <a:tab pos="3032125" algn="ctr"/>
                <a:tab pos="4635500" algn="ctr"/>
              </a:tabLst>
            </a:pPr>
            <a:r>
              <a:rPr lang="en-US" altLang="ko-KR" dirty="0">
                <a:ea typeface="굴림" panose="020B0600000101010101" pitchFamily="34" charset="-127"/>
              </a:rPr>
              <a:t>Completion time (response time): Waiting time + Run time. 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tabLst>
                <a:tab pos="3032125" algn="ctr"/>
                <a:tab pos="4635500" algn="ctr"/>
              </a:tabLst>
            </a:pPr>
            <a:endParaRPr lang="en-US" altLang="ko-KR" dirty="0">
              <a:ea typeface="굴림" panose="020B0600000101010101" pitchFamily="34" charset="-127"/>
            </a:endParaRP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tabLst>
                <a:tab pos="3032125" algn="ctr"/>
                <a:tab pos="4635500" algn="ctr"/>
              </a:tabLst>
            </a:pPr>
            <a:r>
              <a:rPr lang="en-US" altLang="ko-KR" dirty="0">
                <a:ea typeface="굴림" panose="020B0600000101010101" pitchFamily="34" charset="-127"/>
              </a:rPr>
              <a:t>Average completion time (response time): Average of all processes' completion time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165644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8580" name="Picture 20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763000" y="1295400"/>
            <a:ext cx="1735138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1" y="228600"/>
            <a:ext cx="8689975" cy="457200"/>
          </a:xfrm>
        </p:spPr>
        <p:txBody>
          <a:bodyPr/>
          <a:lstStyle/>
          <a:p>
            <a:r>
              <a:rPr lang="en-US" altLang="ko-KR">
                <a:ea typeface="굴림" panose="020B0600000101010101" pitchFamily="34" charset="-127"/>
              </a:rPr>
              <a:t>First-Come, First-Served (FCFS) Scheduling</a:t>
            </a:r>
          </a:p>
        </p:txBody>
      </p:sp>
      <p:sp>
        <p:nvSpPr>
          <p:cNvPr id="578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8800" y="685800"/>
            <a:ext cx="8686800" cy="6248400"/>
          </a:xfrm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tabLst>
                <a:tab pos="3032125" algn="ctr"/>
                <a:tab pos="4635500" algn="ctr"/>
              </a:tabLst>
            </a:pPr>
            <a:r>
              <a:rPr lang="en-US" altLang="ko-KR" dirty="0">
                <a:ea typeface="굴림" panose="020B0600000101010101" pitchFamily="34" charset="-127"/>
              </a:rPr>
              <a:t>First-Come, First-Served (FCFS)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tabLst>
                <a:tab pos="3032125" algn="ctr"/>
                <a:tab pos="4635500" algn="ctr"/>
              </a:tabLst>
            </a:pPr>
            <a:r>
              <a:rPr lang="en-US" altLang="ko-KR" dirty="0">
                <a:ea typeface="굴림" panose="020B0600000101010101" pitchFamily="34" charset="-127"/>
              </a:rPr>
              <a:t>Also “First In, First Out” (FIFO) or “Run until done”</a:t>
            </a:r>
          </a:p>
          <a:p>
            <a:pPr marL="1085850" lvl="2">
              <a:lnSpc>
                <a:spcPct val="80000"/>
              </a:lnSpc>
              <a:spcBef>
                <a:spcPct val="20000"/>
              </a:spcBef>
              <a:tabLst>
                <a:tab pos="3032125" algn="ctr"/>
                <a:tab pos="4635500" algn="ctr"/>
              </a:tabLst>
            </a:pPr>
            <a:r>
              <a:rPr lang="en-US" altLang="ko-KR" dirty="0">
                <a:ea typeface="굴림" panose="020B0600000101010101" pitchFamily="34" charset="-127"/>
              </a:rPr>
              <a:t>In early systems, FCFS meant one program </a:t>
            </a:r>
            <a:br>
              <a:rPr lang="en-US" altLang="ko-KR" dirty="0">
                <a:ea typeface="굴림" panose="020B0600000101010101" pitchFamily="34" charset="-127"/>
              </a:rPr>
            </a:br>
            <a:r>
              <a:rPr lang="en-US" altLang="ko-KR" dirty="0">
                <a:ea typeface="굴림" panose="020B0600000101010101" pitchFamily="34" charset="-127"/>
              </a:rPr>
              <a:t>scheduled until done (including I/O)</a:t>
            </a:r>
          </a:p>
          <a:p>
            <a:pPr marL="1085850" lvl="2">
              <a:lnSpc>
                <a:spcPct val="80000"/>
              </a:lnSpc>
              <a:spcBef>
                <a:spcPct val="20000"/>
              </a:spcBef>
              <a:tabLst>
                <a:tab pos="3032125" algn="ctr"/>
                <a:tab pos="4635500" algn="ctr"/>
              </a:tabLst>
            </a:pPr>
            <a:r>
              <a:rPr lang="en-US" altLang="ko-KR" dirty="0">
                <a:ea typeface="굴림" panose="020B0600000101010101" pitchFamily="34" charset="-127"/>
              </a:rPr>
              <a:t>Now, means keep CPU until thread blocks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tabLst>
                <a:tab pos="3032125" algn="ctr"/>
                <a:tab pos="4635500" algn="ctr"/>
              </a:tabLst>
            </a:pPr>
            <a:r>
              <a:rPr lang="en-US" altLang="ko-KR" dirty="0">
                <a:ea typeface="굴림" panose="020B0600000101010101" pitchFamily="34" charset="-127"/>
              </a:rPr>
              <a:t>Example:</a:t>
            </a:r>
            <a:r>
              <a:rPr lang="en-US" altLang="ko-KR" sz="2000" dirty="0">
                <a:ea typeface="굴림" panose="020B0600000101010101" pitchFamily="34" charset="-127"/>
              </a:rPr>
              <a:t>	</a:t>
            </a:r>
            <a:r>
              <a:rPr lang="en-US" altLang="ko-KR" sz="2000" u="sng" dirty="0">
                <a:ea typeface="굴림" panose="020B0600000101010101" pitchFamily="34" charset="-127"/>
              </a:rPr>
              <a:t>Process</a:t>
            </a:r>
            <a:r>
              <a:rPr lang="en-US" altLang="ko-KR" sz="2000" dirty="0">
                <a:ea typeface="굴림" panose="020B0600000101010101" pitchFamily="34" charset="-127"/>
              </a:rPr>
              <a:t>	</a:t>
            </a:r>
            <a:r>
              <a:rPr lang="en-US" altLang="ko-KR" sz="2000" u="sng" dirty="0">
                <a:ea typeface="굴림" panose="020B0600000101010101" pitchFamily="34" charset="-127"/>
              </a:rPr>
              <a:t>Burst Time</a:t>
            </a:r>
            <a:br>
              <a:rPr lang="en-US" altLang="ko-KR" sz="2000" u="sng" dirty="0">
                <a:ea typeface="굴림" panose="020B0600000101010101" pitchFamily="34" charset="-127"/>
              </a:rPr>
            </a:br>
            <a:r>
              <a:rPr lang="en-US" altLang="ko-KR" sz="2000" dirty="0">
                <a:ea typeface="굴림" panose="020B0600000101010101" pitchFamily="34" charset="-127"/>
              </a:rPr>
              <a:t>	</a:t>
            </a:r>
            <a:r>
              <a:rPr lang="en-US" altLang="ko-KR" sz="2000" i="1" dirty="0">
                <a:ea typeface="굴림" panose="020B0600000101010101" pitchFamily="34" charset="-127"/>
              </a:rPr>
              <a:t>P</a:t>
            </a:r>
            <a:r>
              <a:rPr lang="en-US" altLang="ko-KR" sz="2000" i="1" baseline="-25000" dirty="0">
                <a:ea typeface="굴림" panose="020B0600000101010101" pitchFamily="34" charset="-127"/>
              </a:rPr>
              <a:t>1</a:t>
            </a:r>
            <a:r>
              <a:rPr lang="en-US" altLang="ko-KR" sz="2000" dirty="0">
                <a:ea typeface="굴림" panose="020B0600000101010101" pitchFamily="34" charset="-127"/>
              </a:rPr>
              <a:t>	24</a:t>
            </a:r>
            <a:br>
              <a:rPr lang="en-US" altLang="ko-KR" sz="2000" dirty="0">
                <a:ea typeface="굴림" panose="020B0600000101010101" pitchFamily="34" charset="-127"/>
              </a:rPr>
            </a:br>
            <a:r>
              <a:rPr lang="en-US" altLang="ko-KR" sz="2000" dirty="0">
                <a:ea typeface="굴림" panose="020B0600000101010101" pitchFamily="34" charset="-127"/>
              </a:rPr>
              <a:t>	</a:t>
            </a:r>
            <a:r>
              <a:rPr lang="en-US" altLang="ko-KR" sz="2000" i="1" dirty="0">
                <a:ea typeface="굴림" panose="020B0600000101010101" pitchFamily="34" charset="-127"/>
              </a:rPr>
              <a:t>P</a:t>
            </a:r>
            <a:r>
              <a:rPr lang="en-US" altLang="ko-KR" sz="2000" i="1" baseline="-25000" dirty="0">
                <a:ea typeface="굴림" panose="020B0600000101010101" pitchFamily="34" charset="-127"/>
              </a:rPr>
              <a:t>2</a:t>
            </a:r>
            <a:r>
              <a:rPr lang="en-US" altLang="ko-KR" sz="2000" dirty="0">
                <a:ea typeface="굴림" panose="020B0600000101010101" pitchFamily="34" charset="-127"/>
              </a:rPr>
              <a:t> 	3</a:t>
            </a:r>
            <a:br>
              <a:rPr lang="en-US" altLang="ko-KR" sz="2000" dirty="0">
                <a:ea typeface="굴림" panose="020B0600000101010101" pitchFamily="34" charset="-127"/>
              </a:rPr>
            </a:br>
            <a:r>
              <a:rPr lang="en-US" altLang="ko-KR" sz="2000" dirty="0">
                <a:ea typeface="굴림" panose="020B0600000101010101" pitchFamily="34" charset="-127"/>
              </a:rPr>
              <a:t>	</a:t>
            </a:r>
            <a:r>
              <a:rPr lang="en-US" altLang="ko-KR" sz="2000" i="1" dirty="0">
                <a:ea typeface="굴림" panose="020B0600000101010101" pitchFamily="34" charset="-127"/>
              </a:rPr>
              <a:t>P</a:t>
            </a:r>
            <a:r>
              <a:rPr lang="en-US" altLang="ko-KR" sz="2000" i="1" baseline="-25000" dirty="0">
                <a:ea typeface="굴림" panose="020B0600000101010101" pitchFamily="34" charset="-127"/>
              </a:rPr>
              <a:t>3	 </a:t>
            </a:r>
            <a:r>
              <a:rPr lang="en-US" altLang="ko-KR" sz="2000" dirty="0">
                <a:ea typeface="굴림" panose="020B0600000101010101" pitchFamily="34" charset="-127"/>
              </a:rPr>
              <a:t>3</a:t>
            </a:r>
            <a:r>
              <a:rPr lang="en-US" altLang="ko-KR" sz="2000" i="1" baseline="-25000" dirty="0">
                <a:ea typeface="굴림" panose="020B0600000101010101" pitchFamily="34" charset="-127"/>
              </a:rPr>
              <a:t> 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tabLst>
                <a:tab pos="3032125" algn="ctr"/>
                <a:tab pos="4635500" algn="ctr"/>
              </a:tabLst>
            </a:pPr>
            <a:r>
              <a:rPr lang="en-US" altLang="ko-KR" dirty="0">
                <a:ea typeface="굴림" panose="020B0600000101010101" pitchFamily="34" charset="-127"/>
              </a:rPr>
              <a:t>Suppose processes arrive in the order: </a:t>
            </a:r>
            <a:r>
              <a:rPr lang="en-US" altLang="ko-KR" i="1" dirty="0">
                <a:ea typeface="굴림" panose="020B0600000101010101" pitchFamily="34" charset="-127"/>
              </a:rPr>
              <a:t>P</a:t>
            </a:r>
            <a:r>
              <a:rPr lang="en-US" altLang="ko-KR" i="1" baseline="-25000" dirty="0">
                <a:ea typeface="굴림" panose="020B0600000101010101" pitchFamily="34" charset="-127"/>
              </a:rPr>
              <a:t>1</a:t>
            </a:r>
            <a:r>
              <a:rPr lang="en-US" altLang="ko-KR" dirty="0">
                <a:ea typeface="굴림" panose="020B0600000101010101" pitchFamily="34" charset="-127"/>
              </a:rPr>
              <a:t> , </a:t>
            </a:r>
            <a:r>
              <a:rPr lang="en-US" altLang="ko-KR" i="1" dirty="0">
                <a:ea typeface="굴림" panose="020B0600000101010101" pitchFamily="34" charset="-127"/>
              </a:rPr>
              <a:t>P</a:t>
            </a:r>
            <a:r>
              <a:rPr lang="en-US" altLang="ko-KR" i="1" baseline="-25000" dirty="0">
                <a:ea typeface="굴림" panose="020B0600000101010101" pitchFamily="34" charset="-127"/>
              </a:rPr>
              <a:t>2</a:t>
            </a:r>
            <a:r>
              <a:rPr lang="en-US" altLang="ko-KR" dirty="0">
                <a:ea typeface="굴림" panose="020B0600000101010101" pitchFamily="34" charset="-127"/>
              </a:rPr>
              <a:t> , </a:t>
            </a:r>
            <a:r>
              <a:rPr lang="en-US" altLang="ko-KR" i="1" dirty="0">
                <a:ea typeface="굴림" panose="020B0600000101010101" pitchFamily="34" charset="-127"/>
              </a:rPr>
              <a:t>P</a:t>
            </a:r>
            <a:r>
              <a:rPr lang="en-US" altLang="ko-KR" i="1" baseline="-25000" dirty="0">
                <a:ea typeface="굴림" panose="020B0600000101010101" pitchFamily="34" charset="-127"/>
              </a:rPr>
              <a:t>3  </a:t>
            </a:r>
            <a:br>
              <a:rPr lang="en-US" altLang="ko-KR" i="1" baseline="-25000" dirty="0">
                <a:ea typeface="굴림" panose="020B0600000101010101" pitchFamily="34" charset="-127"/>
              </a:rPr>
            </a:br>
            <a:r>
              <a:rPr lang="en-US" altLang="ko-KR" dirty="0">
                <a:ea typeface="굴림" panose="020B0600000101010101" pitchFamily="34" charset="-127"/>
              </a:rPr>
              <a:t>The Gantt Chart for the schedule is:</a:t>
            </a:r>
            <a:br>
              <a:rPr lang="en-US" altLang="ko-KR" dirty="0">
                <a:ea typeface="굴림" panose="020B0600000101010101" pitchFamily="34" charset="-127"/>
              </a:rPr>
            </a:br>
            <a:br>
              <a:rPr lang="en-US" altLang="ko-KR" sz="2000" dirty="0">
                <a:ea typeface="굴림" panose="020B0600000101010101" pitchFamily="34" charset="-127"/>
              </a:rPr>
            </a:br>
            <a:br>
              <a:rPr lang="en-US" altLang="ko-KR" sz="2000" dirty="0">
                <a:ea typeface="굴림" panose="020B0600000101010101" pitchFamily="34" charset="-127"/>
              </a:rPr>
            </a:br>
            <a:br>
              <a:rPr lang="en-US" altLang="ko-KR" sz="2000" dirty="0">
                <a:ea typeface="굴림" panose="020B0600000101010101" pitchFamily="34" charset="-127"/>
              </a:rPr>
            </a:br>
            <a:br>
              <a:rPr lang="en-US" altLang="ko-KR" sz="2000" dirty="0">
                <a:ea typeface="굴림" panose="020B0600000101010101" pitchFamily="34" charset="-127"/>
              </a:rPr>
            </a:br>
            <a:endParaRPr lang="en-US" altLang="ko-KR" sz="2000" dirty="0">
              <a:ea typeface="굴림" panose="020B0600000101010101" pitchFamily="34" charset="-127"/>
            </a:endParaRPr>
          </a:p>
          <a:p>
            <a:pPr marL="742950" lvl="1" indent="-285750">
              <a:lnSpc>
                <a:spcPct val="60000"/>
              </a:lnSpc>
              <a:spcBef>
                <a:spcPct val="20000"/>
              </a:spcBef>
              <a:tabLst>
                <a:tab pos="3032125" algn="ctr"/>
                <a:tab pos="4635500" algn="ctr"/>
              </a:tabLst>
            </a:pPr>
            <a:r>
              <a:rPr lang="en-US" altLang="ko-KR" dirty="0">
                <a:ea typeface="굴림" panose="020B0600000101010101" pitchFamily="34" charset="-127"/>
              </a:rPr>
              <a:t>Waiting time for </a:t>
            </a:r>
            <a:r>
              <a:rPr lang="en-US" altLang="ko-KR" i="1" dirty="0">
                <a:ea typeface="굴림" panose="020B0600000101010101" pitchFamily="34" charset="-127"/>
              </a:rPr>
              <a:t>P</a:t>
            </a:r>
            <a:r>
              <a:rPr lang="en-US" altLang="ko-KR" i="1" baseline="-25000" dirty="0">
                <a:ea typeface="굴림" panose="020B0600000101010101" pitchFamily="34" charset="-127"/>
              </a:rPr>
              <a:t>1</a:t>
            </a:r>
            <a:r>
              <a:rPr lang="en-US" altLang="ko-KR" dirty="0">
                <a:ea typeface="굴림" panose="020B0600000101010101" pitchFamily="34" charset="-127"/>
              </a:rPr>
              <a:t>  = 0; </a:t>
            </a:r>
            <a:r>
              <a:rPr lang="en-US" altLang="ko-KR" i="1" dirty="0">
                <a:ea typeface="굴림" panose="020B0600000101010101" pitchFamily="34" charset="-127"/>
              </a:rPr>
              <a:t>P</a:t>
            </a:r>
            <a:r>
              <a:rPr lang="en-US" altLang="ko-KR" i="1" baseline="-25000" dirty="0">
                <a:ea typeface="굴림" panose="020B0600000101010101" pitchFamily="34" charset="-127"/>
              </a:rPr>
              <a:t>2</a:t>
            </a:r>
            <a:r>
              <a:rPr lang="en-US" altLang="ko-KR" dirty="0">
                <a:ea typeface="굴림" panose="020B0600000101010101" pitchFamily="34" charset="-127"/>
              </a:rPr>
              <a:t>  = 24; </a:t>
            </a:r>
            <a:r>
              <a:rPr lang="en-US" altLang="ko-KR" i="1" dirty="0">
                <a:ea typeface="굴림" panose="020B0600000101010101" pitchFamily="34" charset="-127"/>
              </a:rPr>
              <a:t>P</a:t>
            </a:r>
            <a:r>
              <a:rPr lang="en-US" altLang="ko-KR" i="1" baseline="-25000" dirty="0">
                <a:ea typeface="굴림" panose="020B0600000101010101" pitchFamily="34" charset="-127"/>
              </a:rPr>
              <a:t>3 </a:t>
            </a:r>
            <a:r>
              <a:rPr lang="en-US" altLang="ko-KR" dirty="0">
                <a:ea typeface="굴림" panose="020B0600000101010101" pitchFamily="34" charset="-127"/>
              </a:rPr>
              <a:t>= 27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tabLst>
                <a:tab pos="3032125" algn="ctr"/>
                <a:tab pos="4635500" algn="ctr"/>
              </a:tabLst>
            </a:pPr>
            <a:r>
              <a:rPr lang="en-US" altLang="ko-KR" dirty="0">
                <a:ea typeface="굴림" panose="020B0600000101010101" pitchFamily="34" charset="-127"/>
              </a:rPr>
              <a:t>Average waiting time:  (0 + 24 + 27)/3 = 17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tabLst>
                <a:tab pos="3032125" algn="ctr"/>
                <a:tab pos="4635500" algn="ctr"/>
              </a:tabLst>
            </a:pPr>
            <a:r>
              <a:rPr lang="en-US" altLang="ko-KR" dirty="0">
                <a:ea typeface="굴림" panose="020B0600000101010101" pitchFamily="34" charset="-127"/>
              </a:rPr>
              <a:t>Average Completion time: (24 + 27 + 30)/3 = 27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tabLst>
                <a:tab pos="3032125" algn="ctr"/>
                <a:tab pos="4635500" algn="ctr"/>
              </a:tabLst>
            </a:pPr>
            <a:r>
              <a:rPr lang="en-US" altLang="ko-KR" i="1" dirty="0">
                <a:solidFill>
                  <a:srgbClr val="FF0000"/>
                </a:solidFill>
                <a:ea typeface="굴림" panose="020B0600000101010101" pitchFamily="34" charset="-127"/>
              </a:rPr>
              <a:t>Convoy effect:</a:t>
            </a:r>
            <a:r>
              <a:rPr lang="en-US" altLang="ko-KR" dirty="0">
                <a:solidFill>
                  <a:srgbClr val="FF0000"/>
                </a:solidFill>
                <a:ea typeface="굴림" panose="020B0600000101010101" pitchFamily="34" charset="-127"/>
              </a:rPr>
              <a:t> </a:t>
            </a:r>
            <a:r>
              <a:rPr lang="en-US" altLang="ko-KR" dirty="0">
                <a:ea typeface="굴림" panose="020B0600000101010101" pitchFamily="34" charset="-127"/>
              </a:rPr>
              <a:t>short process stuck behind long process</a:t>
            </a:r>
          </a:p>
        </p:txBody>
      </p:sp>
      <p:grpSp>
        <p:nvGrpSpPr>
          <p:cNvPr id="578579" name="Group 19"/>
          <p:cNvGrpSpPr>
            <a:grpSpLocks/>
          </p:cNvGrpSpPr>
          <p:nvPr/>
        </p:nvGrpSpPr>
        <p:grpSpPr bwMode="auto">
          <a:xfrm>
            <a:off x="3352800" y="4038601"/>
            <a:ext cx="5556250" cy="1128713"/>
            <a:chOff x="1104" y="3408"/>
            <a:chExt cx="3500" cy="711"/>
          </a:xfrm>
        </p:grpSpPr>
        <p:sp>
          <p:nvSpPr>
            <p:cNvPr id="20486" name="Rectangle 5"/>
            <p:cNvSpPr>
              <a:spLocks noChangeArrowheads="1"/>
            </p:cNvSpPr>
            <p:nvPr/>
          </p:nvSpPr>
          <p:spPr bwMode="auto">
            <a:xfrm>
              <a:off x="1208" y="3408"/>
              <a:ext cx="3312" cy="384"/>
            </a:xfrm>
            <a:prstGeom prst="rect">
              <a:avLst/>
            </a:prstGeom>
            <a:solidFill>
              <a:srgbClr val="DFE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0487" name="Text Box 6"/>
            <p:cNvSpPr txBox="1">
              <a:spLocks noChangeArrowheads="1"/>
            </p:cNvSpPr>
            <p:nvPr/>
          </p:nvSpPr>
          <p:spPr bwMode="auto">
            <a:xfrm>
              <a:off x="2024" y="3456"/>
              <a:ext cx="26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ko-KR" sz="1800" b="0">
                  <a:latin typeface="Helvetica" panose="020B0604020202020204" pitchFamily="34" charset="0"/>
                  <a:ea typeface="굴림" panose="020B0600000101010101" pitchFamily="34" charset="-127"/>
                </a:rPr>
                <a:t>P</a:t>
              </a:r>
              <a:r>
                <a:rPr lang="en-US" altLang="ko-KR" sz="1800" b="0" baseline="-25000">
                  <a:latin typeface="Helvetica" panose="020B0604020202020204" pitchFamily="34" charset="0"/>
                  <a:ea typeface="굴림" panose="020B0600000101010101" pitchFamily="34" charset="-127"/>
                </a:rPr>
                <a:t>1</a:t>
              </a:r>
              <a:endParaRPr lang="en-US" altLang="ko-KR" sz="1800" b="0">
                <a:latin typeface="Helvetica" panose="020B0604020202020204" pitchFamily="34" charset="0"/>
                <a:ea typeface="굴림" panose="020B0600000101010101" pitchFamily="34" charset="-127"/>
              </a:endParaRPr>
            </a:p>
          </p:txBody>
        </p:sp>
        <p:sp>
          <p:nvSpPr>
            <p:cNvPr id="20488" name="Text Box 7"/>
            <p:cNvSpPr txBox="1">
              <a:spLocks noChangeArrowheads="1"/>
            </p:cNvSpPr>
            <p:nvPr/>
          </p:nvSpPr>
          <p:spPr bwMode="auto">
            <a:xfrm>
              <a:off x="3512" y="3456"/>
              <a:ext cx="26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ko-KR" sz="1800" b="0">
                  <a:latin typeface="Helvetica" panose="020B0604020202020204" pitchFamily="34" charset="0"/>
                  <a:ea typeface="굴림" panose="020B0600000101010101" pitchFamily="34" charset="-127"/>
                </a:rPr>
                <a:t>P</a:t>
              </a:r>
              <a:r>
                <a:rPr lang="en-US" altLang="ko-KR" sz="1800" b="0" baseline="-25000">
                  <a:latin typeface="Helvetica" panose="020B0604020202020204" pitchFamily="34" charset="0"/>
                  <a:ea typeface="굴림" panose="020B0600000101010101" pitchFamily="34" charset="-127"/>
                </a:rPr>
                <a:t>2</a:t>
              </a:r>
              <a:endParaRPr lang="en-US" altLang="ko-KR" sz="1800" b="0">
                <a:latin typeface="Helvetica" panose="020B0604020202020204" pitchFamily="34" charset="0"/>
                <a:ea typeface="굴림" panose="020B0600000101010101" pitchFamily="34" charset="-127"/>
              </a:endParaRPr>
            </a:p>
          </p:txBody>
        </p:sp>
        <p:sp>
          <p:nvSpPr>
            <p:cNvPr id="20489" name="Text Box 8"/>
            <p:cNvSpPr txBox="1">
              <a:spLocks noChangeArrowheads="1"/>
            </p:cNvSpPr>
            <p:nvPr/>
          </p:nvSpPr>
          <p:spPr bwMode="auto">
            <a:xfrm>
              <a:off x="4088" y="3456"/>
              <a:ext cx="26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ko-KR" sz="1800" b="0">
                  <a:latin typeface="Helvetica" panose="020B0604020202020204" pitchFamily="34" charset="0"/>
                  <a:ea typeface="굴림" panose="020B0600000101010101" pitchFamily="34" charset="-127"/>
                </a:rPr>
                <a:t>P</a:t>
              </a:r>
              <a:r>
                <a:rPr lang="en-US" altLang="ko-KR" sz="1800" b="0" baseline="-25000">
                  <a:latin typeface="Helvetica" panose="020B0604020202020204" pitchFamily="34" charset="0"/>
                  <a:ea typeface="굴림" panose="020B0600000101010101" pitchFamily="34" charset="-127"/>
                </a:rPr>
                <a:t>3</a:t>
              </a:r>
              <a:endParaRPr lang="en-US" altLang="ko-KR" sz="1800" b="0">
                <a:latin typeface="Helvetica" panose="020B0604020202020204" pitchFamily="34" charset="0"/>
                <a:ea typeface="굴림" panose="020B0600000101010101" pitchFamily="34" charset="-127"/>
              </a:endParaRPr>
            </a:p>
          </p:txBody>
        </p:sp>
        <p:sp>
          <p:nvSpPr>
            <p:cNvPr id="20490" name="Line 9"/>
            <p:cNvSpPr>
              <a:spLocks noChangeShapeType="1"/>
            </p:cNvSpPr>
            <p:nvPr/>
          </p:nvSpPr>
          <p:spPr bwMode="auto">
            <a:xfrm>
              <a:off x="1208" y="3792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1" name="Line 10"/>
            <p:cNvSpPr>
              <a:spLocks noChangeShapeType="1"/>
            </p:cNvSpPr>
            <p:nvPr/>
          </p:nvSpPr>
          <p:spPr bwMode="auto">
            <a:xfrm>
              <a:off x="4520" y="3792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2" name="Line 11"/>
            <p:cNvSpPr>
              <a:spLocks noChangeShapeType="1"/>
            </p:cNvSpPr>
            <p:nvPr/>
          </p:nvSpPr>
          <p:spPr bwMode="auto">
            <a:xfrm>
              <a:off x="3320" y="3408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3" name="Line 12"/>
            <p:cNvSpPr>
              <a:spLocks noChangeShapeType="1"/>
            </p:cNvSpPr>
            <p:nvPr/>
          </p:nvSpPr>
          <p:spPr bwMode="auto">
            <a:xfrm>
              <a:off x="3896" y="3408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4" name="Line 13"/>
            <p:cNvSpPr>
              <a:spLocks noChangeShapeType="1"/>
            </p:cNvSpPr>
            <p:nvPr/>
          </p:nvSpPr>
          <p:spPr bwMode="auto">
            <a:xfrm>
              <a:off x="3320" y="3792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5" name="Line 14"/>
            <p:cNvSpPr>
              <a:spLocks noChangeShapeType="1"/>
            </p:cNvSpPr>
            <p:nvPr/>
          </p:nvSpPr>
          <p:spPr bwMode="auto">
            <a:xfrm>
              <a:off x="3896" y="3792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6" name="Text Box 15"/>
            <p:cNvSpPr txBox="1">
              <a:spLocks noChangeArrowheads="1"/>
            </p:cNvSpPr>
            <p:nvPr/>
          </p:nvSpPr>
          <p:spPr bwMode="auto">
            <a:xfrm>
              <a:off x="3176" y="3888"/>
              <a:ext cx="27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ko-KR" sz="1800" b="0">
                  <a:latin typeface="Helvetica" panose="020B0604020202020204" pitchFamily="34" charset="0"/>
                  <a:ea typeface="굴림" panose="020B0600000101010101" pitchFamily="34" charset="-127"/>
                </a:rPr>
                <a:t>24</a:t>
              </a:r>
            </a:p>
          </p:txBody>
        </p:sp>
        <p:sp>
          <p:nvSpPr>
            <p:cNvPr id="20497" name="Text Box 16"/>
            <p:cNvSpPr txBox="1">
              <a:spLocks noChangeArrowheads="1"/>
            </p:cNvSpPr>
            <p:nvPr/>
          </p:nvSpPr>
          <p:spPr bwMode="auto">
            <a:xfrm>
              <a:off x="3752" y="3888"/>
              <a:ext cx="27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ko-KR" sz="1800" b="0">
                  <a:latin typeface="Helvetica" panose="020B0604020202020204" pitchFamily="34" charset="0"/>
                  <a:ea typeface="굴림" panose="020B0600000101010101" pitchFamily="34" charset="-127"/>
                </a:rPr>
                <a:t>27</a:t>
              </a:r>
            </a:p>
          </p:txBody>
        </p:sp>
        <p:sp>
          <p:nvSpPr>
            <p:cNvPr id="20498" name="Text Box 17"/>
            <p:cNvSpPr txBox="1">
              <a:spLocks noChangeArrowheads="1"/>
            </p:cNvSpPr>
            <p:nvPr/>
          </p:nvSpPr>
          <p:spPr bwMode="auto">
            <a:xfrm>
              <a:off x="4328" y="3888"/>
              <a:ext cx="27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ko-KR" sz="1800" b="0">
                  <a:latin typeface="Helvetica" panose="020B0604020202020204" pitchFamily="34" charset="0"/>
                  <a:ea typeface="굴림" panose="020B0600000101010101" pitchFamily="34" charset="-127"/>
                </a:rPr>
                <a:t>30</a:t>
              </a:r>
            </a:p>
          </p:txBody>
        </p:sp>
        <p:sp>
          <p:nvSpPr>
            <p:cNvPr id="20499" name="Text Box 18"/>
            <p:cNvSpPr txBox="1">
              <a:spLocks noChangeArrowheads="1"/>
            </p:cNvSpPr>
            <p:nvPr/>
          </p:nvSpPr>
          <p:spPr bwMode="auto">
            <a:xfrm>
              <a:off x="1104" y="3888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ko-KR" sz="1800" b="0">
                  <a:latin typeface="Helvetica" panose="020B0604020202020204" pitchFamily="34" charset="0"/>
                  <a:ea typeface="굴림" panose="020B0600000101010101" pitchFamily="34" charset="-127"/>
                </a:rPr>
                <a:t>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72590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78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78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5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85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856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F7BEDE-D0CC-2146-8D91-4FEBD0E97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Convoy effect</a:t>
            </a:r>
          </a:p>
        </p:txBody>
      </p:sp>
      <p:sp>
        <p:nvSpPr>
          <p:cNvPr id="84" name="Content Placeholder 83">
            <a:extLst>
              <a:ext uri="{FF2B5EF4-FFF2-40B4-BE49-F238E27FC236}">
                <a16:creationId xmlns:a16="http://schemas.microsoft.com/office/drawing/2014/main" id="{2B884B67-9355-DA4A-AD67-4060BB4BD7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8481" y="4114801"/>
            <a:ext cx="7886700" cy="179728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With FCFS non-preemptive scheduling, convoys of small tasks tend to build up when a large one is running.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4CAFBAE1-E0DA-4E45-8161-8E843F168817}"/>
              </a:ext>
            </a:extLst>
          </p:cNvPr>
          <p:cNvCxnSpPr/>
          <p:nvPr/>
        </p:nvCxnSpPr>
        <p:spPr>
          <a:xfrm>
            <a:off x="2177144" y="1578428"/>
            <a:ext cx="788125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657339EF-C350-E34B-8828-62618E52C54D}"/>
              </a:ext>
            </a:extLst>
          </p:cNvPr>
          <p:cNvSpPr txBox="1"/>
          <p:nvPr/>
        </p:nvSpPr>
        <p:spPr>
          <a:xfrm>
            <a:off x="9456954" y="1590487"/>
            <a:ext cx="8707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Gill Sans"/>
              </a:rPr>
              <a:t>time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8FDC581-7919-4648-BF4A-454E7F0344E5}"/>
              </a:ext>
            </a:extLst>
          </p:cNvPr>
          <p:cNvSpPr/>
          <p:nvPr/>
        </p:nvSpPr>
        <p:spPr>
          <a:xfrm>
            <a:off x="2185308" y="1338942"/>
            <a:ext cx="394607" cy="163286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928847E-B3CD-644D-90AC-7C2FEA925679}"/>
              </a:ext>
            </a:extLst>
          </p:cNvPr>
          <p:cNvSpPr/>
          <p:nvPr/>
        </p:nvSpPr>
        <p:spPr>
          <a:xfrm>
            <a:off x="2579915" y="1338942"/>
            <a:ext cx="394607" cy="163286"/>
          </a:xfrm>
          <a:prstGeom prst="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56A110F-0F6F-3849-828B-86281460D25C}"/>
              </a:ext>
            </a:extLst>
          </p:cNvPr>
          <p:cNvSpPr/>
          <p:nvPr/>
        </p:nvSpPr>
        <p:spPr>
          <a:xfrm>
            <a:off x="2974522" y="1338942"/>
            <a:ext cx="394607" cy="16328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592B621-9B4B-E74B-861D-CAF957EB748E}"/>
              </a:ext>
            </a:extLst>
          </p:cNvPr>
          <p:cNvSpPr/>
          <p:nvPr/>
        </p:nvSpPr>
        <p:spPr>
          <a:xfrm>
            <a:off x="3369128" y="1338942"/>
            <a:ext cx="3388179" cy="163259"/>
          </a:xfrm>
          <a:prstGeom prst="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EDBE722-951C-E34A-876E-29BC3A29EEFC}"/>
              </a:ext>
            </a:extLst>
          </p:cNvPr>
          <p:cNvSpPr txBox="1"/>
          <p:nvPr/>
        </p:nvSpPr>
        <p:spPr>
          <a:xfrm rot="16200000">
            <a:off x="1046033" y="2340177"/>
            <a:ext cx="18742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"/>
              </a:rPr>
              <a:t>Scheduling queue</a:t>
            </a:r>
          </a:p>
        </p:txBody>
      </p:sp>
      <p:grpSp>
        <p:nvGrpSpPr>
          <p:cNvPr id="78" name="Group 77">
            <a:extLst>
              <a:ext uri="{FF2B5EF4-FFF2-40B4-BE49-F238E27FC236}">
                <a16:creationId xmlns:a16="http://schemas.microsoft.com/office/drawing/2014/main" id="{4E327F31-F0B1-A841-9535-D4D088A47A8E}"/>
              </a:ext>
            </a:extLst>
          </p:cNvPr>
          <p:cNvGrpSpPr/>
          <p:nvPr/>
        </p:nvGrpSpPr>
        <p:grpSpPr>
          <a:xfrm>
            <a:off x="3787138" y="1959819"/>
            <a:ext cx="394607" cy="354984"/>
            <a:chOff x="2263137" y="2656505"/>
            <a:chExt cx="394607" cy="354984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BC0DACD3-4306-4941-A2A0-FC0068974774}"/>
                </a:ext>
              </a:extLst>
            </p:cNvPr>
            <p:cNvSpPr/>
            <p:nvPr/>
          </p:nvSpPr>
          <p:spPr>
            <a:xfrm>
              <a:off x="2263137" y="2848203"/>
              <a:ext cx="394607" cy="163286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AB5A85ED-978F-984D-818E-838D61A8EEA1}"/>
                </a:ext>
              </a:extLst>
            </p:cNvPr>
            <p:cNvSpPr/>
            <p:nvPr/>
          </p:nvSpPr>
          <p:spPr>
            <a:xfrm>
              <a:off x="2263137" y="2656505"/>
              <a:ext cx="394607" cy="163286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CA941803-8A9B-744C-B20F-3EB8A7355765}"/>
              </a:ext>
            </a:extLst>
          </p:cNvPr>
          <p:cNvGrpSpPr/>
          <p:nvPr/>
        </p:nvGrpSpPr>
        <p:grpSpPr>
          <a:xfrm>
            <a:off x="4218213" y="1959819"/>
            <a:ext cx="394607" cy="568062"/>
            <a:chOff x="2694212" y="2656505"/>
            <a:chExt cx="394607" cy="568062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4C9F05BC-73C3-0E44-9B3D-E18921213A55}"/>
                </a:ext>
              </a:extLst>
            </p:cNvPr>
            <p:cNvSpPr/>
            <p:nvPr/>
          </p:nvSpPr>
          <p:spPr>
            <a:xfrm>
              <a:off x="2694212" y="3061281"/>
              <a:ext cx="394607" cy="163286"/>
            </a:xfrm>
            <a:prstGeom prst="rect">
              <a:avLst/>
            </a:prstGeom>
            <a:solidFill>
              <a:srgbClr val="7030A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DFEE877F-25D0-BC46-A5AA-5434DDAEE404}"/>
                </a:ext>
              </a:extLst>
            </p:cNvPr>
            <p:cNvSpPr/>
            <p:nvPr/>
          </p:nvSpPr>
          <p:spPr>
            <a:xfrm>
              <a:off x="2694212" y="2848203"/>
              <a:ext cx="394607" cy="163286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E6216D85-34F3-CD44-B373-C3F32328B6E6}"/>
                </a:ext>
              </a:extLst>
            </p:cNvPr>
            <p:cNvSpPr/>
            <p:nvPr/>
          </p:nvSpPr>
          <p:spPr>
            <a:xfrm>
              <a:off x="2694212" y="2656505"/>
              <a:ext cx="394607" cy="163286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448431B3-228E-0946-8239-AE239BA3547B}"/>
              </a:ext>
            </a:extLst>
          </p:cNvPr>
          <p:cNvGrpSpPr/>
          <p:nvPr/>
        </p:nvGrpSpPr>
        <p:grpSpPr>
          <a:xfrm>
            <a:off x="4825017" y="1959819"/>
            <a:ext cx="394607" cy="774892"/>
            <a:chOff x="3301016" y="2656505"/>
            <a:chExt cx="394607" cy="774892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99A8A680-F043-5940-8EFD-93922389D33C}"/>
                </a:ext>
              </a:extLst>
            </p:cNvPr>
            <p:cNvSpPr/>
            <p:nvPr/>
          </p:nvSpPr>
          <p:spPr>
            <a:xfrm>
              <a:off x="3301016" y="3268111"/>
              <a:ext cx="394607" cy="163286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BAFE5898-F978-3142-8D22-BD3F674C9AFB}"/>
                </a:ext>
              </a:extLst>
            </p:cNvPr>
            <p:cNvSpPr/>
            <p:nvPr/>
          </p:nvSpPr>
          <p:spPr>
            <a:xfrm>
              <a:off x="3301016" y="3061281"/>
              <a:ext cx="394607" cy="163286"/>
            </a:xfrm>
            <a:prstGeom prst="rect">
              <a:avLst/>
            </a:prstGeom>
            <a:solidFill>
              <a:srgbClr val="7030A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C5BE396F-A227-D549-9C3C-AF9C2F20BDCF}"/>
                </a:ext>
              </a:extLst>
            </p:cNvPr>
            <p:cNvSpPr/>
            <p:nvPr/>
          </p:nvSpPr>
          <p:spPr>
            <a:xfrm>
              <a:off x="3301016" y="2848203"/>
              <a:ext cx="394607" cy="163286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524BB537-6776-7B42-981C-9A8EF10F6ADF}"/>
                </a:ext>
              </a:extLst>
            </p:cNvPr>
            <p:cNvSpPr/>
            <p:nvPr/>
          </p:nvSpPr>
          <p:spPr>
            <a:xfrm>
              <a:off x="3301016" y="2656505"/>
              <a:ext cx="394607" cy="163286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3A0ECBEE-A669-134C-9236-EB1652656E24}"/>
              </a:ext>
            </a:extLst>
          </p:cNvPr>
          <p:cNvGrpSpPr/>
          <p:nvPr/>
        </p:nvGrpSpPr>
        <p:grpSpPr>
          <a:xfrm>
            <a:off x="5401883" y="1959819"/>
            <a:ext cx="394607" cy="966764"/>
            <a:chOff x="3877882" y="2656505"/>
            <a:chExt cx="394607" cy="966764"/>
          </a:xfrm>
        </p:grpSpPr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8CA8EBB0-3F8E-3D47-82B2-0A2C516FA8D5}"/>
                </a:ext>
              </a:extLst>
            </p:cNvPr>
            <p:cNvSpPr/>
            <p:nvPr/>
          </p:nvSpPr>
          <p:spPr>
            <a:xfrm>
              <a:off x="3877882" y="3459983"/>
              <a:ext cx="394607" cy="163286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0A0A2B67-292C-924B-9446-1A433FB404FC}"/>
                </a:ext>
              </a:extLst>
            </p:cNvPr>
            <p:cNvSpPr/>
            <p:nvPr/>
          </p:nvSpPr>
          <p:spPr>
            <a:xfrm>
              <a:off x="3877882" y="3058244"/>
              <a:ext cx="394607" cy="163286"/>
            </a:xfrm>
            <a:prstGeom prst="rect">
              <a:avLst/>
            </a:prstGeom>
            <a:solidFill>
              <a:srgbClr val="7030A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924BB7F0-21EE-6544-ADFF-B1C7546E44CF}"/>
                </a:ext>
              </a:extLst>
            </p:cNvPr>
            <p:cNvSpPr/>
            <p:nvPr/>
          </p:nvSpPr>
          <p:spPr>
            <a:xfrm>
              <a:off x="3877882" y="2857375"/>
              <a:ext cx="394607" cy="163286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1E876DA6-6153-F040-B8A0-45134E3A75A6}"/>
                </a:ext>
              </a:extLst>
            </p:cNvPr>
            <p:cNvSpPr/>
            <p:nvPr/>
          </p:nvSpPr>
          <p:spPr>
            <a:xfrm>
              <a:off x="3877882" y="2656505"/>
              <a:ext cx="394607" cy="163286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140CD731-F55C-BA48-B918-ED04F9F63903}"/>
                </a:ext>
              </a:extLst>
            </p:cNvPr>
            <p:cNvSpPr/>
            <p:nvPr/>
          </p:nvSpPr>
          <p:spPr>
            <a:xfrm>
              <a:off x="3877882" y="3259113"/>
              <a:ext cx="394607" cy="163286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EF5A136C-6EEF-4449-A54B-EE0B14E3A874}"/>
              </a:ext>
            </a:extLst>
          </p:cNvPr>
          <p:cNvGrpSpPr/>
          <p:nvPr/>
        </p:nvGrpSpPr>
        <p:grpSpPr>
          <a:xfrm>
            <a:off x="5959376" y="1959819"/>
            <a:ext cx="394607" cy="1167634"/>
            <a:chOff x="4435375" y="2656505"/>
            <a:chExt cx="394607" cy="1167634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598EB03A-42E1-AA46-BE48-D79D0C5C3A9D}"/>
                </a:ext>
              </a:extLst>
            </p:cNvPr>
            <p:cNvSpPr/>
            <p:nvPr/>
          </p:nvSpPr>
          <p:spPr>
            <a:xfrm>
              <a:off x="4435375" y="3660853"/>
              <a:ext cx="394607" cy="163286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97B0B521-6371-5B48-9616-504235D6B826}"/>
                </a:ext>
              </a:extLst>
            </p:cNvPr>
            <p:cNvSpPr/>
            <p:nvPr/>
          </p:nvSpPr>
          <p:spPr>
            <a:xfrm>
              <a:off x="4435375" y="3459983"/>
              <a:ext cx="394607" cy="163286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655E6459-AB9E-1145-AB1B-3BA0164CB7E8}"/>
                </a:ext>
              </a:extLst>
            </p:cNvPr>
            <p:cNvSpPr/>
            <p:nvPr/>
          </p:nvSpPr>
          <p:spPr>
            <a:xfrm>
              <a:off x="4435375" y="3058244"/>
              <a:ext cx="394607" cy="163286"/>
            </a:xfrm>
            <a:prstGeom prst="rect">
              <a:avLst/>
            </a:prstGeom>
            <a:solidFill>
              <a:srgbClr val="7030A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B9382BBA-6DBF-2841-96BD-3ABF949E99D9}"/>
                </a:ext>
              </a:extLst>
            </p:cNvPr>
            <p:cNvSpPr/>
            <p:nvPr/>
          </p:nvSpPr>
          <p:spPr>
            <a:xfrm>
              <a:off x="4435375" y="2857375"/>
              <a:ext cx="394607" cy="163286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CC6B6BEB-8849-4949-B44E-0CFE756639C3}"/>
                </a:ext>
              </a:extLst>
            </p:cNvPr>
            <p:cNvSpPr/>
            <p:nvPr/>
          </p:nvSpPr>
          <p:spPr>
            <a:xfrm>
              <a:off x="4435375" y="2656505"/>
              <a:ext cx="394607" cy="163286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4CCF4AE5-ABF6-8E40-8AA7-18C8DCE7442A}"/>
                </a:ext>
              </a:extLst>
            </p:cNvPr>
            <p:cNvSpPr/>
            <p:nvPr/>
          </p:nvSpPr>
          <p:spPr>
            <a:xfrm>
              <a:off x="4435375" y="3259113"/>
              <a:ext cx="394607" cy="163286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DB2A8D34-EA85-A642-B352-876FE985CF58}"/>
              </a:ext>
            </a:extLst>
          </p:cNvPr>
          <p:cNvGrpSpPr/>
          <p:nvPr/>
        </p:nvGrpSpPr>
        <p:grpSpPr>
          <a:xfrm>
            <a:off x="6757308" y="1338942"/>
            <a:ext cx="2722789" cy="1612392"/>
            <a:chOff x="5233307" y="2035628"/>
            <a:chExt cx="2722789" cy="1612392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442D8D5-D0E1-5146-ADC7-D96F8FC4EFA6}"/>
                </a:ext>
              </a:extLst>
            </p:cNvPr>
            <p:cNvSpPr/>
            <p:nvPr/>
          </p:nvSpPr>
          <p:spPr>
            <a:xfrm>
              <a:off x="5233307" y="2035628"/>
              <a:ext cx="394607" cy="163286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44546A4-0038-284B-A290-18C858870071}"/>
                </a:ext>
              </a:extLst>
            </p:cNvPr>
            <p:cNvSpPr/>
            <p:nvPr/>
          </p:nvSpPr>
          <p:spPr>
            <a:xfrm>
              <a:off x="5627914" y="2035628"/>
              <a:ext cx="394607" cy="163286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6040B02-3DD4-6748-AFE6-DFC70B8A5767}"/>
                </a:ext>
              </a:extLst>
            </p:cNvPr>
            <p:cNvSpPr/>
            <p:nvPr/>
          </p:nvSpPr>
          <p:spPr>
            <a:xfrm>
              <a:off x="6022521" y="2035628"/>
              <a:ext cx="394607" cy="163286"/>
            </a:xfrm>
            <a:prstGeom prst="rect">
              <a:avLst/>
            </a:prstGeom>
            <a:solidFill>
              <a:srgbClr val="7030A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EFD1222-E9F4-6947-8E1E-23E917B706B5}"/>
                </a:ext>
              </a:extLst>
            </p:cNvPr>
            <p:cNvSpPr/>
            <p:nvPr/>
          </p:nvSpPr>
          <p:spPr>
            <a:xfrm>
              <a:off x="6417128" y="2035628"/>
              <a:ext cx="394607" cy="163286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5A6E60C-DD60-CC41-B968-20AC526A316D}"/>
                </a:ext>
              </a:extLst>
            </p:cNvPr>
            <p:cNvSpPr/>
            <p:nvPr/>
          </p:nvSpPr>
          <p:spPr>
            <a:xfrm>
              <a:off x="6772275" y="2035989"/>
              <a:ext cx="394607" cy="163286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865BB4C2-912F-DB43-BB19-5E23A827AB7E}"/>
                </a:ext>
              </a:extLst>
            </p:cNvPr>
            <p:cNvSpPr/>
            <p:nvPr/>
          </p:nvSpPr>
          <p:spPr>
            <a:xfrm>
              <a:off x="7166882" y="2035989"/>
              <a:ext cx="394607" cy="163286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79CCD95-5E2E-DB45-A56A-F67D0A148F71}"/>
                </a:ext>
              </a:extLst>
            </p:cNvPr>
            <p:cNvSpPr/>
            <p:nvPr/>
          </p:nvSpPr>
          <p:spPr>
            <a:xfrm>
              <a:off x="7561489" y="2035989"/>
              <a:ext cx="394607" cy="163286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02D41200-B108-EE49-929C-33DED4622DC2}"/>
                </a:ext>
              </a:extLst>
            </p:cNvPr>
            <p:cNvSpPr/>
            <p:nvPr/>
          </p:nvSpPr>
          <p:spPr>
            <a:xfrm>
              <a:off x="6069432" y="3296699"/>
              <a:ext cx="394607" cy="163286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9352CC85-37A3-8045-B3AF-046CDC823C7C}"/>
                </a:ext>
              </a:extLst>
            </p:cNvPr>
            <p:cNvSpPr/>
            <p:nvPr/>
          </p:nvSpPr>
          <p:spPr>
            <a:xfrm>
              <a:off x="5240903" y="3484734"/>
              <a:ext cx="394607" cy="163286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8795374D-8E82-F047-9189-3D7E2ACFFB15}"/>
                </a:ext>
              </a:extLst>
            </p:cNvPr>
            <p:cNvSpPr/>
            <p:nvPr/>
          </p:nvSpPr>
          <p:spPr>
            <a:xfrm>
              <a:off x="5240903" y="3283864"/>
              <a:ext cx="394607" cy="163286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6289D2AE-BA3D-284E-BA00-2BA1FF1A0275}"/>
                </a:ext>
              </a:extLst>
            </p:cNvPr>
            <p:cNvSpPr/>
            <p:nvPr/>
          </p:nvSpPr>
          <p:spPr>
            <a:xfrm>
              <a:off x="5240903" y="2882125"/>
              <a:ext cx="394607" cy="163286"/>
            </a:xfrm>
            <a:prstGeom prst="rect">
              <a:avLst/>
            </a:prstGeom>
            <a:solidFill>
              <a:srgbClr val="7030A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7DB322C5-28C2-3447-A588-4BF2525BBEE3}"/>
                </a:ext>
              </a:extLst>
            </p:cNvPr>
            <p:cNvSpPr/>
            <p:nvPr/>
          </p:nvSpPr>
          <p:spPr>
            <a:xfrm>
              <a:off x="5240903" y="2681256"/>
              <a:ext cx="394607" cy="163286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3E0122F5-08F2-4447-A490-5E1B438D8205}"/>
                </a:ext>
              </a:extLst>
            </p:cNvPr>
            <p:cNvSpPr/>
            <p:nvPr/>
          </p:nvSpPr>
          <p:spPr>
            <a:xfrm>
              <a:off x="5240903" y="3082994"/>
              <a:ext cx="394607" cy="163286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40F0DC9B-64EE-0449-B571-115B5CD6DC09}"/>
                </a:ext>
              </a:extLst>
            </p:cNvPr>
            <p:cNvSpPr/>
            <p:nvPr/>
          </p:nvSpPr>
          <p:spPr>
            <a:xfrm>
              <a:off x="5655275" y="3282440"/>
              <a:ext cx="394607" cy="163286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296850C3-2C7B-8747-86AD-49B9B64C35C2}"/>
                </a:ext>
              </a:extLst>
            </p:cNvPr>
            <p:cNvSpPr/>
            <p:nvPr/>
          </p:nvSpPr>
          <p:spPr>
            <a:xfrm>
              <a:off x="5655275" y="3081570"/>
              <a:ext cx="394607" cy="163286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A9F93B40-814E-AB4F-B147-069A150C99E6}"/>
                </a:ext>
              </a:extLst>
            </p:cNvPr>
            <p:cNvSpPr/>
            <p:nvPr/>
          </p:nvSpPr>
          <p:spPr>
            <a:xfrm>
              <a:off x="5655275" y="2679831"/>
              <a:ext cx="394607" cy="163286"/>
            </a:xfrm>
            <a:prstGeom prst="rect">
              <a:avLst/>
            </a:prstGeom>
            <a:solidFill>
              <a:srgbClr val="7030A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CA79A830-2338-5E42-A885-911D90C3BF4A}"/>
                </a:ext>
              </a:extLst>
            </p:cNvPr>
            <p:cNvSpPr/>
            <p:nvPr/>
          </p:nvSpPr>
          <p:spPr>
            <a:xfrm>
              <a:off x="5655275" y="2880700"/>
              <a:ext cx="394607" cy="163286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17E81A4F-DFEC-FF40-8AC8-0B3E9E1ECB6E}"/>
                </a:ext>
              </a:extLst>
            </p:cNvPr>
            <p:cNvSpPr/>
            <p:nvPr/>
          </p:nvSpPr>
          <p:spPr>
            <a:xfrm>
              <a:off x="6069432" y="3095829"/>
              <a:ext cx="394607" cy="163286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544AE5EE-C3C5-4440-B390-BA6AE78BDBE2}"/>
                </a:ext>
              </a:extLst>
            </p:cNvPr>
            <p:cNvSpPr/>
            <p:nvPr/>
          </p:nvSpPr>
          <p:spPr>
            <a:xfrm>
              <a:off x="6069432" y="2894959"/>
              <a:ext cx="394607" cy="163286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5C912350-3E43-A545-9DAB-79161EFA5131}"/>
                </a:ext>
              </a:extLst>
            </p:cNvPr>
            <p:cNvSpPr/>
            <p:nvPr/>
          </p:nvSpPr>
          <p:spPr>
            <a:xfrm>
              <a:off x="6069432" y="2694089"/>
              <a:ext cx="394607" cy="163286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24848967-D605-FC4A-844A-EFC49F838A19}"/>
                </a:ext>
              </a:extLst>
            </p:cNvPr>
            <p:cNvSpPr/>
            <p:nvPr/>
          </p:nvSpPr>
          <p:spPr>
            <a:xfrm>
              <a:off x="6483589" y="3095829"/>
              <a:ext cx="394607" cy="163286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064DD313-4F63-EB4B-A791-229F4087A714}"/>
                </a:ext>
              </a:extLst>
            </p:cNvPr>
            <p:cNvSpPr/>
            <p:nvPr/>
          </p:nvSpPr>
          <p:spPr>
            <a:xfrm>
              <a:off x="6483589" y="2894959"/>
              <a:ext cx="394607" cy="163286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2283CF55-660A-E944-A299-900AC1127D4A}"/>
                </a:ext>
              </a:extLst>
            </p:cNvPr>
            <p:cNvSpPr/>
            <p:nvPr/>
          </p:nvSpPr>
          <p:spPr>
            <a:xfrm>
              <a:off x="6483589" y="2694089"/>
              <a:ext cx="394607" cy="163286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A6076E02-E96E-014C-A202-D763AFBEF62A}"/>
                </a:ext>
              </a:extLst>
            </p:cNvPr>
            <p:cNvSpPr/>
            <p:nvPr/>
          </p:nvSpPr>
          <p:spPr>
            <a:xfrm>
              <a:off x="6881721" y="2880701"/>
              <a:ext cx="394607" cy="163286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B9ECF251-9436-FC4C-99FA-7AEFE632B6FB}"/>
                </a:ext>
              </a:extLst>
            </p:cNvPr>
            <p:cNvSpPr/>
            <p:nvPr/>
          </p:nvSpPr>
          <p:spPr>
            <a:xfrm>
              <a:off x="6881721" y="2679831"/>
              <a:ext cx="394607" cy="163286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EBC64530-24B5-E140-AFA8-C5282179F542}"/>
                </a:ext>
              </a:extLst>
            </p:cNvPr>
            <p:cNvSpPr/>
            <p:nvPr/>
          </p:nvSpPr>
          <p:spPr>
            <a:xfrm>
              <a:off x="7295878" y="2689043"/>
              <a:ext cx="394607" cy="163286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TextBox 65">
            <a:extLst>
              <a:ext uri="{FF2B5EF4-FFF2-40B4-BE49-F238E27FC236}">
                <a16:creationId xmlns:a16="http://schemas.microsoft.com/office/drawing/2014/main" id="{3810790D-DB4C-574F-BB53-2B310F680B55}"/>
              </a:ext>
            </a:extLst>
          </p:cNvPr>
          <p:cNvSpPr txBox="1"/>
          <p:nvPr/>
        </p:nvSpPr>
        <p:spPr>
          <a:xfrm>
            <a:off x="2185307" y="914400"/>
            <a:ext cx="33005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"/>
              </a:rPr>
              <a:t>Scheduled Task (process, thread)</a:t>
            </a:r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9D5EE4F3-EFE0-D447-B5BD-80FD54404185}"/>
              </a:ext>
            </a:extLst>
          </p:cNvPr>
          <p:cNvGrpSpPr/>
          <p:nvPr/>
        </p:nvGrpSpPr>
        <p:grpSpPr>
          <a:xfrm>
            <a:off x="2382611" y="1590487"/>
            <a:ext cx="394607" cy="532618"/>
            <a:chOff x="858610" y="2287173"/>
            <a:chExt cx="394607" cy="532618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42C7098A-D0D1-9949-8B19-96A508ADE9FE}"/>
                </a:ext>
              </a:extLst>
            </p:cNvPr>
            <p:cNvSpPr/>
            <p:nvPr/>
          </p:nvSpPr>
          <p:spPr>
            <a:xfrm>
              <a:off x="858610" y="2656505"/>
              <a:ext cx="394607" cy="163286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98173050-E34B-6A4B-A473-4B58E7A3BABA}"/>
                </a:ext>
              </a:extLst>
            </p:cNvPr>
            <p:cNvCxnSpPr/>
            <p:nvPr/>
          </p:nvCxnSpPr>
          <p:spPr>
            <a:xfrm flipV="1">
              <a:off x="894277" y="2287173"/>
              <a:ext cx="0" cy="36933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51F55756-C442-674F-8292-9155EFC74C29}"/>
              </a:ext>
            </a:extLst>
          </p:cNvPr>
          <p:cNvGrpSpPr/>
          <p:nvPr/>
        </p:nvGrpSpPr>
        <p:grpSpPr>
          <a:xfrm>
            <a:off x="2579915" y="1590487"/>
            <a:ext cx="394607" cy="738664"/>
            <a:chOff x="1055914" y="2287173"/>
            <a:chExt cx="394607" cy="738664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82755ECA-3D29-7948-BAB5-DEF3156B2EF4}"/>
                </a:ext>
              </a:extLst>
            </p:cNvPr>
            <p:cNvSpPr/>
            <p:nvPr/>
          </p:nvSpPr>
          <p:spPr>
            <a:xfrm>
              <a:off x="1055914" y="2862551"/>
              <a:ext cx="394607" cy="163286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69" name="Straight Arrow Connector 68">
              <a:extLst>
                <a:ext uri="{FF2B5EF4-FFF2-40B4-BE49-F238E27FC236}">
                  <a16:creationId xmlns:a16="http://schemas.microsoft.com/office/drawing/2014/main" id="{7AA6CD37-3ADE-DE4B-8806-9D8A7ADD4260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55914" y="2287173"/>
              <a:ext cx="12534" cy="64174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6505FCC0-D6AF-9246-8B5C-A9C221782209}"/>
              </a:ext>
            </a:extLst>
          </p:cNvPr>
          <p:cNvGrpSpPr/>
          <p:nvPr/>
        </p:nvGrpSpPr>
        <p:grpSpPr>
          <a:xfrm>
            <a:off x="3075214" y="1601373"/>
            <a:ext cx="394608" cy="521342"/>
            <a:chOff x="1551214" y="2298059"/>
            <a:chExt cx="394608" cy="521342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033DE0DE-1CD2-7148-BA91-BDBBE09FB338}"/>
                </a:ext>
              </a:extLst>
            </p:cNvPr>
            <p:cNvSpPr/>
            <p:nvPr/>
          </p:nvSpPr>
          <p:spPr>
            <a:xfrm>
              <a:off x="1551214" y="2656533"/>
              <a:ext cx="394608" cy="162868"/>
            </a:xfrm>
            <a:prstGeom prst="rect">
              <a:avLst/>
            </a:prstGeom>
            <a:solidFill>
              <a:srgbClr val="C000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1" name="Straight Arrow Connector 70">
              <a:extLst>
                <a:ext uri="{FF2B5EF4-FFF2-40B4-BE49-F238E27FC236}">
                  <a16:creationId xmlns:a16="http://schemas.microsoft.com/office/drawing/2014/main" id="{38FD1D8E-4D98-3F4C-B56C-7BEA4DE86093}"/>
                </a:ext>
              </a:extLst>
            </p:cNvPr>
            <p:cNvCxnSpPr/>
            <p:nvPr/>
          </p:nvCxnSpPr>
          <p:spPr>
            <a:xfrm flipV="1">
              <a:off x="1558308" y="2298059"/>
              <a:ext cx="0" cy="369332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2" name="TextBox 71">
            <a:extLst>
              <a:ext uri="{FF2B5EF4-FFF2-40B4-BE49-F238E27FC236}">
                <a16:creationId xmlns:a16="http://schemas.microsoft.com/office/drawing/2014/main" id="{B9B0A096-F87A-3C4A-BA31-209462DC0F2E}"/>
              </a:ext>
            </a:extLst>
          </p:cNvPr>
          <p:cNvSpPr txBox="1"/>
          <p:nvPr/>
        </p:nvSpPr>
        <p:spPr>
          <a:xfrm>
            <a:off x="2351771" y="2401088"/>
            <a:ext cx="9106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Gill Sans"/>
              </a:rPr>
              <a:t>Arrivals</a:t>
            </a:r>
          </a:p>
        </p:txBody>
      </p:sp>
      <p:grpSp>
        <p:nvGrpSpPr>
          <p:cNvPr id="76" name="Group 75">
            <a:extLst>
              <a:ext uri="{FF2B5EF4-FFF2-40B4-BE49-F238E27FC236}">
                <a16:creationId xmlns:a16="http://schemas.microsoft.com/office/drawing/2014/main" id="{A495119B-DD0C-9346-9F50-9F41998CA01D}"/>
              </a:ext>
            </a:extLst>
          </p:cNvPr>
          <p:cNvGrpSpPr/>
          <p:nvPr/>
        </p:nvGrpSpPr>
        <p:grpSpPr>
          <a:xfrm>
            <a:off x="3343138" y="1601373"/>
            <a:ext cx="396927" cy="727778"/>
            <a:chOff x="1819137" y="2298059"/>
            <a:chExt cx="396927" cy="72777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4B22EABC-82F7-EF48-8E65-1638B462A579}"/>
                </a:ext>
              </a:extLst>
            </p:cNvPr>
            <p:cNvSpPr/>
            <p:nvPr/>
          </p:nvSpPr>
          <p:spPr>
            <a:xfrm>
              <a:off x="1821457" y="2862551"/>
              <a:ext cx="394607" cy="163286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5" name="Straight Arrow Connector 74">
              <a:extLst>
                <a:ext uri="{FF2B5EF4-FFF2-40B4-BE49-F238E27FC236}">
                  <a16:creationId xmlns:a16="http://schemas.microsoft.com/office/drawing/2014/main" id="{2501647A-AAE8-034C-A4AE-DD9DFE0E5C19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819137" y="2298059"/>
              <a:ext cx="12534" cy="64174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575273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152400"/>
            <a:ext cx="7162800" cy="533400"/>
          </a:xfrm>
        </p:spPr>
        <p:txBody>
          <a:bodyPr/>
          <a:lstStyle/>
          <a:p>
            <a:r>
              <a:rPr lang="en-US" altLang="ko-KR" dirty="0"/>
              <a:t>FCFS Scheduling (Cont.)</a:t>
            </a:r>
          </a:p>
        </p:txBody>
      </p:sp>
      <p:sp>
        <p:nvSpPr>
          <p:cNvPr id="579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22556" y="637940"/>
            <a:ext cx="8991600" cy="6143861"/>
          </a:xfrm>
        </p:spPr>
        <p:txBody>
          <a:bodyPr>
            <a:normAutofit/>
          </a:bodyPr>
          <a:lstStyle/>
          <a:p>
            <a:r>
              <a:rPr lang="en-US" altLang="ko-KR" dirty="0"/>
              <a:t>Example continued:</a:t>
            </a:r>
          </a:p>
          <a:p>
            <a:pPr lvl="1"/>
            <a:r>
              <a:rPr lang="en-US" altLang="ko-KR" dirty="0"/>
              <a:t>Suppose that processes arrive in order: P2 , P3 , P1 </a:t>
            </a:r>
            <a:br>
              <a:rPr lang="en-US" altLang="ko-KR" dirty="0"/>
            </a:br>
            <a:r>
              <a:rPr lang="en-US" altLang="ko-KR" dirty="0"/>
              <a:t>Now, the Gantt chart for the schedule is:</a:t>
            </a:r>
            <a:br>
              <a:rPr lang="en-US" altLang="ko-KR" dirty="0"/>
            </a:br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pPr lvl="1"/>
            <a:r>
              <a:rPr lang="en-US" altLang="ko-KR" dirty="0"/>
              <a:t>Waiting time for P1 = 6; P2 = 0; P3 = 3</a:t>
            </a:r>
          </a:p>
          <a:p>
            <a:pPr lvl="1"/>
            <a:r>
              <a:rPr lang="en-US" altLang="ko-KR" dirty="0"/>
              <a:t>Average waiting time:   (6 + 0 + 3)/3 = 3</a:t>
            </a:r>
          </a:p>
          <a:p>
            <a:pPr lvl="1"/>
            <a:r>
              <a:rPr lang="en-US" altLang="ko-KR" dirty="0"/>
              <a:t>Average Completion time: (3 + 6 + 30)/3 = 13</a:t>
            </a:r>
          </a:p>
          <a:p>
            <a:r>
              <a:rPr lang="en-US" altLang="ko-KR" dirty="0"/>
              <a:t>In second case:</a:t>
            </a:r>
          </a:p>
          <a:p>
            <a:pPr lvl="1"/>
            <a:r>
              <a:rPr lang="en-US" altLang="ko-KR" dirty="0"/>
              <a:t>Average waiting time is much better (before it was 17)</a:t>
            </a:r>
          </a:p>
          <a:p>
            <a:pPr lvl="1"/>
            <a:r>
              <a:rPr lang="en-US" altLang="ko-KR" dirty="0"/>
              <a:t>Average completion time is better (before it was 27) </a:t>
            </a:r>
          </a:p>
          <a:p>
            <a:r>
              <a:rPr lang="en-US" altLang="ko-KR" dirty="0"/>
              <a:t>FIFO Pros and Cons:</a:t>
            </a:r>
          </a:p>
          <a:p>
            <a:pPr lvl="1"/>
            <a:r>
              <a:rPr lang="en-US" altLang="ko-KR" dirty="0"/>
              <a:t>Simple (+)</a:t>
            </a:r>
          </a:p>
          <a:p>
            <a:pPr lvl="1"/>
            <a:r>
              <a:rPr lang="en-US" altLang="ko-KR" dirty="0"/>
              <a:t>Short jobs get stuck behind long ones (-)</a:t>
            </a:r>
          </a:p>
        </p:txBody>
      </p:sp>
      <p:grpSp>
        <p:nvGrpSpPr>
          <p:cNvPr id="579603" name="Group 19"/>
          <p:cNvGrpSpPr>
            <a:grpSpLocks/>
          </p:cNvGrpSpPr>
          <p:nvPr/>
        </p:nvGrpSpPr>
        <p:grpSpPr bwMode="auto">
          <a:xfrm>
            <a:off x="3337056" y="1690688"/>
            <a:ext cx="5575300" cy="1128712"/>
            <a:chOff x="1190" y="1641"/>
            <a:chExt cx="3512" cy="711"/>
          </a:xfrm>
        </p:grpSpPr>
        <p:sp>
          <p:nvSpPr>
            <p:cNvPr id="21509" name="Rectangle 5"/>
            <p:cNvSpPr>
              <a:spLocks noChangeArrowheads="1"/>
            </p:cNvSpPr>
            <p:nvPr/>
          </p:nvSpPr>
          <p:spPr bwMode="auto">
            <a:xfrm flipH="1">
              <a:off x="1286" y="1641"/>
              <a:ext cx="3312" cy="384"/>
            </a:xfrm>
            <a:prstGeom prst="rect">
              <a:avLst/>
            </a:prstGeom>
            <a:solidFill>
              <a:srgbClr val="DFE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1510" name="Text Box 6"/>
            <p:cNvSpPr txBox="1">
              <a:spLocks noChangeArrowheads="1"/>
            </p:cNvSpPr>
            <p:nvPr/>
          </p:nvSpPr>
          <p:spPr bwMode="auto">
            <a:xfrm flipH="1">
              <a:off x="3517" y="1659"/>
              <a:ext cx="31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2400" b="0">
                  <a:latin typeface="Helvetica" panose="020B0604020202020204" pitchFamily="34" charset="0"/>
                </a:rPr>
                <a:t>P</a:t>
              </a:r>
              <a:r>
                <a:rPr lang="en-US" altLang="en-US" sz="2400" b="0" baseline="-25000">
                  <a:latin typeface="Helvetica" panose="020B0604020202020204" pitchFamily="34" charset="0"/>
                </a:rPr>
                <a:t>1</a:t>
              </a:r>
              <a:endParaRPr lang="en-US" altLang="en-US" sz="2400" b="0">
                <a:latin typeface="Helvetica" panose="020B0604020202020204" pitchFamily="34" charset="0"/>
              </a:endParaRPr>
            </a:p>
          </p:txBody>
        </p:sp>
        <p:sp>
          <p:nvSpPr>
            <p:cNvPr id="21511" name="Text Box 7"/>
            <p:cNvSpPr txBox="1">
              <a:spLocks noChangeArrowheads="1"/>
            </p:cNvSpPr>
            <p:nvPr/>
          </p:nvSpPr>
          <p:spPr bwMode="auto">
            <a:xfrm flipH="1">
              <a:off x="2029" y="1659"/>
              <a:ext cx="31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2400" b="0">
                  <a:latin typeface="Helvetica" panose="020B0604020202020204" pitchFamily="34" charset="0"/>
                </a:rPr>
                <a:t>P</a:t>
              </a:r>
              <a:r>
                <a:rPr lang="en-US" altLang="en-US" sz="2400" b="0" baseline="-25000">
                  <a:latin typeface="Helvetica" panose="020B0604020202020204" pitchFamily="34" charset="0"/>
                </a:rPr>
                <a:t>3</a:t>
              </a:r>
              <a:endParaRPr lang="en-US" altLang="en-US" sz="2400" b="0">
                <a:latin typeface="Helvetica" panose="020B0604020202020204" pitchFamily="34" charset="0"/>
              </a:endParaRPr>
            </a:p>
          </p:txBody>
        </p:sp>
        <p:sp>
          <p:nvSpPr>
            <p:cNvPr id="21512" name="Text Box 8"/>
            <p:cNvSpPr txBox="1">
              <a:spLocks noChangeArrowheads="1"/>
            </p:cNvSpPr>
            <p:nvPr/>
          </p:nvSpPr>
          <p:spPr bwMode="auto">
            <a:xfrm flipH="1">
              <a:off x="1453" y="1659"/>
              <a:ext cx="31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2400" b="0" dirty="0">
                  <a:latin typeface="Helvetica" panose="020B0604020202020204" pitchFamily="34" charset="0"/>
                </a:rPr>
                <a:t>P</a:t>
              </a:r>
              <a:r>
                <a:rPr lang="en-US" altLang="en-US" sz="2400" b="0" baseline="-25000" dirty="0">
                  <a:latin typeface="Helvetica" panose="020B0604020202020204" pitchFamily="34" charset="0"/>
                </a:rPr>
                <a:t>2</a:t>
              </a:r>
              <a:endParaRPr lang="en-US" altLang="en-US" sz="2400" b="0" dirty="0">
                <a:latin typeface="Helvetica" panose="020B0604020202020204" pitchFamily="34" charset="0"/>
              </a:endParaRPr>
            </a:p>
          </p:txBody>
        </p:sp>
        <p:sp>
          <p:nvSpPr>
            <p:cNvPr id="21513" name="Line 9"/>
            <p:cNvSpPr>
              <a:spLocks noChangeShapeType="1"/>
            </p:cNvSpPr>
            <p:nvPr/>
          </p:nvSpPr>
          <p:spPr bwMode="auto">
            <a:xfrm flipH="1">
              <a:off x="4598" y="2025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4" name="Line 10"/>
            <p:cNvSpPr>
              <a:spLocks noChangeShapeType="1"/>
            </p:cNvSpPr>
            <p:nvPr/>
          </p:nvSpPr>
          <p:spPr bwMode="auto">
            <a:xfrm flipH="1">
              <a:off x="1286" y="2025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5" name="Line 11"/>
            <p:cNvSpPr>
              <a:spLocks noChangeShapeType="1"/>
            </p:cNvSpPr>
            <p:nvPr/>
          </p:nvSpPr>
          <p:spPr bwMode="auto">
            <a:xfrm flipH="1">
              <a:off x="2486" y="1641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6" name="Line 12"/>
            <p:cNvSpPr>
              <a:spLocks noChangeShapeType="1"/>
            </p:cNvSpPr>
            <p:nvPr/>
          </p:nvSpPr>
          <p:spPr bwMode="auto">
            <a:xfrm flipH="1">
              <a:off x="1910" y="1641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7" name="Line 13"/>
            <p:cNvSpPr>
              <a:spLocks noChangeShapeType="1"/>
            </p:cNvSpPr>
            <p:nvPr/>
          </p:nvSpPr>
          <p:spPr bwMode="auto">
            <a:xfrm flipH="1">
              <a:off x="2486" y="2025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8" name="Line 14"/>
            <p:cNvSpPr>
              <a:spLocks noChangeShapeType="1"/>
            </p:cNvSpPr>
            <p:nvPr/>
          </p:nvSpPr>
          <p:spPr bwMode="auto">
            <a:xfrm flipH="1">
              <a:off x="1910" y="2025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9" name="Text Box 15"/>
            <p:cNvSpPr txBox="1">
              <a:spLocks noChangeArrowheads="1"/>
            </p:cNvSpPr>
            <p:nvPr/>
          </p:nvSpPr>
          <p:spPr bwMode="auto">
            <a:xfrm flipH="1">
              <a:off x="2394" y="2121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1800" b="0">
                  <a:latin typeface="Helvetica" panose="020B0604020202020204" pitchFamily="34" charset="0"/>
                </a:rPr>
                <a:t>6</a:t>
              </a:r>
            </a:p>
          </p:txBody>
        </p:sp>
        <p:sp>
          <p:nvSpPr>
            <p:cNvPr id="21520" name="Text Box 16"/>
            <p:cNvSpPr txBox="1">
              <a:spLocks noChangeArrowheads="1"/>
            </p:cNvSpPr>
            <p:nvPr/>
          </p:nvSpPr>
          <p:spPr bwMode="auto">
            <a:xfrm flipH="1">
              <a:off x="1818" y="2121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1800" b="0">
                  <a:latin typeface="Helvetica" panose="020B0604020202020204" pitchFamily="34" charset="0"/>
                </a:rPr>
                <a:t>3</a:t>
              </a:r>
            </a:p>
          </p:txBody>
        </p:sp>
        <p:sp>
          <p:nvSpPr>
            <p:cNvPr id="21521" name="Text Box 17"/>
            <p:cNvSpPr txBox="1">
              <a:spLocks noChangeArrowheads="1"/>
            </p:cNvSpPr>
            <p:nvPr/>
          </p:nvSpPr>
          <p:spPr bwMode="auto">
            <a:xfrm flipH="1">
              <a:off x="4426" y="2121"/>
              <a:ext cx="27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1800" b="0">
                  <a:latin typeface="Helvetica" panose="020B0604020202020204" pitchFamily="34" charset="0"/>
                </a:rPr>
                <a:t>30</a:t>
              </a:r>
            </a:p>
          </p:txBody>
        </p:sp>
        <p:sp>
          <p:nvSpPr>
            <p:cNvPr id="21522" name="Text Box 18"/>
            <p:cNvSpPr txBox="1">
              <a:spLocks noChangeArrowheads="1"/>
            </p:cNvSpPr>
            <p:nvPr/>
          </p:nvSpPr>
          <p:spPr bwMode="auto">
            <a:xfrm flipH="1">
              <a:off x="1190" y="2121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1800" b="0">
                  <a:latin typeface="Helvetica" panose="020B0604020202020204" pitchFamily="34" charset="0"/>
                </a:rPr>
                <a:t>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58953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58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9587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838200"/>
            <a:ext cx="8610600" cy="5638800"/>
          </a:xfrm>
        </p:spPr>
        <p:txBody>
          <a:bodyPr>
            <a:normAutofit/>
          </a:bodyPr>
          <a:lstStyle/>
          <a:p>
            <a:pPr>
              <a:spcBef>
                <a:spcPct val="20000"/>
              </a:spcBef>
            </a:pPr>
            <a:r>
              <a:rPr lang="en-US" altLang="ko-KR" sz="2800" dirty="0">
                <a:ea typeface="굴림" panose="020B0600000101010101" pitchFamily="34" charset="-127"/>
              </a:rPr>
              <a:t>FCFS Scheme: Potentially bad for short jobs!</a:t>
            </a:r>
          </a:p>
          <a:p>
            <a:pPr lvl="1">
              <a:spcBef>
                <a:spcPct val="20000"/>
              </a:spcBef>
            </a:pPr>
            <a:r>
              <a:rPr lang="en-US" altLang="ko-KR" sz="2400" dirty="0">
                <a:ea typeface="굴림" panose="020B0600000101010101" pitchFamily="34" charset="-127"/>
              </a:rPr>
              <a:t>Depends on submit order</a:t>
            </a:r>
          </a:p>
          <a:p>
            <a:pPr lvl="1">
              <a:spcBef>
                <a:spcPct val="20000"/>
              </a:spcBef>
            </a:pPr>
            <a:r>
              <a:rPr lang="en-US" altLang="ko-KR" sz="2400" dirty="0">
                <a:ea typeface="굴림" panose="020B0600000101010101" pitchFamily="34" charset="-127"/>
              </a:rPr>
              <a:t>If you are first in line at supermarket with milk, you don’t care who is behind you, on the other hand…</a:t>
            </a:r>
          </a:p>
          <a:p>
            <a:pPr marL="457200" lvl="1" indent="0">
              <a:spcBef>
                <a:spcPct val="20000"/>
              </a:spcBef>
              <a:buNone/>
            </a:pPr>
            <a:endParaRPr lang="en-US" altLang="ko-KR" sz="2400" dirty="0">
              <a:ea typeface="굴림" panose="020B0600000101010101" pitchFamily="34" charset="-127"/>
            </a:endParaRPr>
          </a:p>
          <a:p>
            <a:pPr>
              <a:spcBef>
                <a:spcPct val="20000"/>
              </a:spcBef>
            </a:pPr>
            <a:r>
              <a:rPr lang="en-US" altLang="ko-KR" sz="2800" dirty="0">
                <a:ea typeface="굴림" panose="020B0600000101010101" pitchFamily="34" charset="-127"/>
              </a:rPr>
              <a:t>Round Robin Scheme: </a:t>
            </a:r>
            <a:r>
              <a:rPr lang="en-US" altLang="ko-KR" sz="2800" dirty="0">
                <a:solidFill>
                  <a:srgbClr val="FF0000"/>
                </a:solidFill>
                <a:ea typeface="굴림" panose="020B0600000101010101" pitchFamily="34" charset="-127"/>
              </a:rPr>
              <a:t>Preemption!</a:t>
            </a:r>
          </a:p>
          <a:p>
            <a:pPr lvl="1">
              <a:spcBef>
                <a:spcPct val="20000"/>
              </a:spcBef>
            </a:pPr>
            <a:r>
              <a:rPr lang="en-US" altLang="ko-KR" sz="2400" dirty="0">
                <a:ea typeface="굴림" panose="020B0600000101010101" pitchFamily="34" charset="-127"/>
              </a:rPr>
              <a:t>Each process gets a small unit of CPU time </a:t>
            </a:r>
            <a:br>
              <a:rPr lang="en-US" altLang="ko-KR" sz="2400" dirty="0">
                <a:ea typeface="굴림" panose="020B0600000101010101" pitchFamily="34" charset="-127"/>
              </a:rPr>
            </a:br>
            <a:r>
              <a:rPr lang="en-US" altLang="ko-KR" sz="2400" dirty="0">
                <a:ea typeface="굴림" panose="020B0600000101010101" pitchFamily="34" charset="-127"/>
              </a:rPr>
              <a:t>(</a:t>
            </a:r>
            <a:r>
              <a:rPr lang="en-US" altLang="ko-KR" sz="2400" i="1" dirty="0">
                <a:ea typeface="굴림" panose="020B0600000101010101" pitchFamily="34" charset="-127"/>
              </a:rPr>
              <a:t>time quantum</a:t>
            </a:r>
            <a:r>
              <a:rPr lang="en-US" altLang="ko-KR" sz="2400" dirty="0">
                <a:ea typeface="굴림" panose="020B0600000101010101" pitchFamily="34" charset="-127"/>
              </a:rPr>
              <a:t>), usually 10-100 milliseconds</a:t>
            </a:r>
          </a:p>
          <a:p>
            <a:pPr lvl="1">
              <a:spcBef>
                <a:spcPct val="20000"/>
              </a:spcBef>
            </a:pPr>
            <a:r>
              <a:rPr lang="en-US" altLang="ko-KR" sz="2400" dirty="0">
                <a:ea typeface="굴림" panose="020B0600000101010101" pitchFamily="34" charset="-127"/>
              </a:rPr>
              <a:t>After quantum expires, the process is preempted </a:t>
            </a:r>
            <a:br>
              <a:rPr lang="en-US" altLang="ko-KR" sz="2400" dirty="0">
                <a:ea typeface="굴림" panose="020B0600000101010101" pitchFamily="34" charset="-127"/>
              </a:rPr>
            </a:br>
            <a:r>
              <a:rPr lang="en-US" altLang="ko-KR" sz="2400" dirty="0">
                <a:ea typeface="굴림" panose="020B0600000101010101" pitchFamily="34" charset="-127"/>
              </a:rPr>
              <a:t>and added to the end of the ready queue.</a:t>
            </a:r>
          </a:p>
          <a:p>
            <a:pPr lvl="1">
              <a:spcBef>
                <a:spcPct val="20000"/>
              </a:spcBef>
            </a:pPr>
            <a:r>
              <a:rPr lang="en-US" altLang="ko-KR" sz="2400" i="1" dirty="0">
                <a:ea typeface="굴림" panose="020B0600000101010101" pitchFamily="34" charset="-127"/>
              </a:rPr>
              <a:t>n</a:t>
            </a:r>
            <a:r>
              <a:rPr lang="en-US" altLang="ko-KR" sz="2400" dirty="0">
                <a:ea typeface="굴림" panose="020B0600000101010101" pitchFamily="34" charset="-127"/>
              </a:rPr>
              <a:t> processes in ready queue and time quantum is </a:t>
            </a:r>
            <a:r>
              <a:rPr lang="en-US" altLang="ko-KR" sz="2400" i="1" dirty="0">
                <a:ea typeface="굴림" panose="020B0600000101010101" pitchFamily="34" charset="-127"/>
              </a:rPr>
              <a:t>q </a:t>
            </a:r>
            <a:r>
              <a:rPr lang="en-US" altLang="ko-KR" sz="2400" i="1" dirty="0">
                <a:ea typeface="굴림" panose="020B0600000101010101" pitchFamily="34" charset="-127"/>
                <a:sym typeface="Symbol" panose="05050102010706020507" pitchFamily="18" charset="2"/>
              </a:rPr>
              <a:t></a:t>
            </a:r>
            <a:endParaRPr lang="en-US" altLang="ko-KR" sz="2400" dirty="0">
              <a:ea typeface="굴림" panose="020B0600000101010101" pitchFamily="34" charset="-127"/>
            </a:endParaRPr>
          </a:p>
          <a:p>
            <a:pPr lvl="2">
              <a:spcBef>
                <a:spcPct val="20000"/>
              </a:spcBef>
            </a:pPr>
            <a:r>
              <a:rPr lang="en-US" altLang="ko-KR" sz="2400" dirty="0">
                <a:ea typeface="굴림" panose="020B0600000101010101" pitchFamily="34" charset="-127"/>
              </a:rPr>
              <a:t>Each process gets 1/</a:t>
            </a:r>
            <a:r>
              <a:rPr lang="en-US" altLang="ko-KR" sz="2400" i="1" dirty="0">
                <a:ea typeface="굴림" panose="020B0600000101010101" pitchFamily="34" charset="-127"/>
              </a:rPr>
              <a:t>n</a:t>
            </a:r>
            <a:r>
              <a:rPr lang="en-US" altLang="ko-KR" sz="2400" dirty="0">
                <a:ea typeface="굴림" panose="020B0600000101010101" pitchFamily="34" charset="-127"/>
              </a:rPr>
              <a:t> of the CPU time </a:t>
            </a:r>
          </a:p>
          <a:p>
            <a:pPr lvl="2">
              <a:spcBef>
                <a:spcPct val="20000"/>
              </a:spcBef>
            </a:pPr>
            <a:r>
              <a:rPr lang="en-US" altLang="ko-KR" sz="2400" dirty="0">
                <a:ea typeface="굴림" panose="020B0600000101010101" pitchFamily="34" charset="-127"/>
              </a:rPr>
              <a:t>In chunks of at most </a:t>
            </a:r>
            <a:r>
              <a:rPr lang="en-US" altLang="ko-KR" sz="2400" i="1" dirty="0">
                <a:ea typeface="굴림" panose="020B0600000101010101" pitchFamily="34" charset="-127"/>
              </a:rPr>
              <a:t>q</a:t>
            </a:r>
            <a:r>
              <a:rPr lang="en-US" altLang="ko-KR" sz="2400" dirty="0">
                <a:ea typeface="굴림" panose="020B0600000101010101" pitchFamily="34" charset="-127"/>
              </a:rPr>
              <a:t> time units </a:t>
            </a:r>
          </a:p>
          <a:p>
            <a:pPr lvl="2">
              <a:spcBef>
                <a:spcPct val="20000"/>
              </a:spcBef>
            </a:pPr>
            <a:r>
              <a:rPr lang="en-US" altLang="ko-KR" sz="2400" dirty="0">
                <a:solidFill>
                  <a:schemeClr val="hlink"/>
                </a:solidFill>
                <a:ea typeface="굴림" panose="020B0600000101010101" pitchFamily="34" charset="-127"/>
              </a:rPr>
              <a:t>No process waits more than (</a:t>
            </a:r>
            <a:r>
              <a:rPr lang="en-US" altLang="ko-KR" sz="2400" i="1" dirty="0">
                <a:solidFill>
                  <a:schemeClr val="hlink"/>
                </a:solidFill>
                <a:ea typeface="굴림" panose="020B0600000101010101" pitchFamily="34" charset="-127"/>
              </a:rPr>
              <a:t>n</a:t>
            </a:r>
            <a:r>
              <a:rPr lang="en-US" altLang="ko-KR" sz="2400" dirty="0">
                <a:solidFill>
                  <a:schemeClr val="hlink"/>
                </a:solidFill>
                <a:ea typeface="굴림" panose="020B0600000101010101" pitchFamily="34" charset="-127"/>
              </a:rPr>
              <a:t>-1)</a:t>
            </a:r>
            <a:r>
              <a:rPr lang="en-US" altLang="ko-KR" sz="2400" i="1" dirty="0">
                <a:solidFill>
                  <a:schemeClr val="hlink"/>
                </a:solidFill>
                <a:ea typeface="굴림" panose="020B0600000101010101" pitchFamily="34" charset="-127"/>
              </a:rPr>
              <a:t>q </a:t>
            </a:r>
            <a:r>
              <a:rPr lang="en-US" altLang="ko-KR" sz="2400" dirty="0">
                <a:solidFill>
                  <a:schemeClr val="hlink"/>
                </a:solidFill>
                <a:ea typeface="굴림" panose="020B0600000101010101" pitchFamily="34" charset="-127"/>
              </a:rPr>
              <a:t>time units</a:t>
            </a:r>
          </a:p>
        </p:txBody>
      </p:sp>
      <p:pic>
        <p:nvPicPr>
          <p:cNvPr id="580619" name="Picture 11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15400" y="2286000"/>
            <a:ext cx="1219200" cy="1262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굴림" panose="020B0600000101010101" pitchFamily="34" charset="-127"/>
              </a:rPr>
              <a:t>Round Robin (RR) Scheduling</a:t>
            </a:r>
          </a:p>
        </p:txBody>
      </p:sp>
    </p:spTree>
    <p:extLst>
      <p:ext uri="{BB962C8B-B14F-4D97-AF65-F5344CB8AC3E}">
        <p14:creationId xmlns:p14="http://schemas.microsoft.com/office/powerpoint/2010/main" val="1975730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806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80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06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0611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685800"/>
            <a:ext cx="8610600" cy="5943600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endParaRPr lang="en-US" altLang="ko-KR" dirty="0">
              <a:solidFill>
                <a:schemeClr val="hlink"/>
              </a:solidFill>
              <a:ea typeface="굴림" panose="020B0600000101010101" pitchFamily="34" charset="-127"/>
            </a:endParaRPr>
          </a:p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US" altLang="ko-KR" sz="2800" dirty="0">
                <a:ea typeface="굴림" panose="020B0600000101010101" pitchFamily="34" charset="-127"/>
              </a:rPr>
              <a:t>What should q be?</a:t>
            </a: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endParaRPr lang="en-US" altLang="ko-KR" sz="2800" dirty="0">
              <a:ea typeface="굴림" panose="020B0600000101010101" pitchFamily="34" charset="-127"/>
            </a:endParaRP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altLang="ko-KR" sz="2400" i="1" dirty="0">
                <a:ea typeface="굴림" panose="020B0600000101010101" pitchFamily="34" charset="-127"/>
              </a:rPr>
              <a:t>q</a:t>
            </a:r>
            <a:r>
              <a:rPr lang="en-US" altLang="ko-KR" sz="2400" dirty="0">
                <a:ea typeface="굴림" panose="020B0600000101010101" pitchFamily="34" charset="-127"/>
              </a:rPr>
              <a:t> large </a:t>
            </a:r>
            <a:r>
              <a:rPr lang="en-US" altLang="ko-KR" sz="2400" dirty="0">
                <a:ea typeface="굴림" panose="020B0600000101010101" pitchFamily="34" charset="-127"/>
                <a:sym typeface="Symbol" panose="05050102010706020507" pitchFamily="18" charset="2"/>
              </a:rPr>
              <a:t> FCFS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endParaRPr lang="en-US" altLang="ko-KR" sz="2400" dirty="0">
              <a:ea typeface="굴림" panose="020B0600000101010101" pitchFamily="34" charset="-127"/>
              <a:sym typeface="Symbol" panose="05050102010706020507" pitchFamily="18" charset="2"/>
            </a:endParaRP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altLang="ko-KR" sz="2400" i="1" dirty="0">
                <a:ea typeface="굴림" panose="020B0600000101010101" pitchFamily="34" charset="-127"/>
                <a:sym typeface="Symbol" panose="05050102010706020507" pitchFamily="18" charset="2"/>
              </a:rPr>
              <a:t>q </a:t>
            </a:r>
            <a:r>
              <a:rPr lang="en-US" altLang="ko-KR" sz="2400" dirty="0">
                <a:ea typeface="굴림" panose="020B0600000101010101" pitchFamily="34" charset="-127"/>
                <a:sym typeface="Symbol" panose="05050102010706020507" pitchFamily="18" charset="2"/>
              </a:rPr>
              <a:t>small  Interleaved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endParaRPr lang="en-US" altLang="ko-KR" sz="2400" dirty="0">
              <a:ea typeface="굴림" panose="020B0600000101010101" pitchFamily="34" charset="-127"/>
              <a:sym typeface="Symbol" panose="05050102010706020507" pitchFamily="18" charset="2"/>
            </a:endParaRP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altLang="ko-KR" sz="2400" i="1" dirty="0">
                <a:ea typeface="굴림" panose="020B0600000101010101" pitchFamily="34" charset="-127"/>
                <a:sym typeface="Symbol" panose="05050102010706020507" pitchFamily="18" charset="2"/>
              </a:rPr>
              <a:t>q </a:t>
            </a:r>
            <a:r>
              <a:rPr lang="en-US" altLang="ko-KR" sz="2400" dirty="0">
                <a:ea typeface="굴림" panose="020B0600000101010101" pitchFamily="34" charset="-127"/>
                <a:sym typeface="Symbol" panose="05050102010706020507" pitchFamily="18" charset="2"/>
              </a:rPr>
              <a:t>must be large with respect to context switch, otherwise overhead is too high (all overhead)</a:t>
            </a: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굴림" panose="020B0600000101010101" pitchFamily="34" charset="-127"/>
              </a:rPr>
              <a:t>The magic number</a:t>
            </a:r>
          </a:p>
        </p:txBody>
      </p:sp>
    </p:spTree>
    <p:extLst>
      <p:ext uri="{BB962C8B-B14F-4D97-AF65-F5344CB8AC3E}">
        <p14:creationId xmlns:p14="http://schemas.microsoft.com/office/powerpoint/2010/main" val="13184818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54100" y="666750"/>
            <a:ext cx="10363200" cy="6172200"/>
          </a:xfrm>
        </p:spPr>
        <p:txBody>
          <a:bodyPr/>
          <a:lstStyle/>
          <a:p>
            <a:pPr marL="342900" indent="-342900">
              <a:tabLst>
                <a:tab pos="2630488" algn="ctr"/>
                <a:tab pos="3206750" algn="l"/>
                <a:tab pos="4459288" algn="ctr"/>
              </a:tabLst>
            </a:pPr>
            <a:r>
              <a:rPr lang="en-US" altLang="ko-KR" dirty="0">
                <a:ea typeface="굴림" panose="020B0600000101010101" pitchFamily="34" charset="-127"/>
              </a:rPr>
              <a:t>Example:</a:t>
            </a:r>
            <a:r>
              <a:rPr lang="en-US" altLang="ko-KR" sz="1800" dirty="0">
                <a:ea typeface="굴림" panose="020B0600000101010101" pitchFamily="34" charset="-127"/>
              </a:rPr>
              <a:t>	</a:t>
            </a:r>
            <a:r>
              <a:rPr lang="en-US" altLang="ko-KR" sz="1800" u="sng" dirty="0">
                <a:ea typeface="굴림" panose="020B0600000101010101" pitchFamily="34" charset="-127"/>
              </a:rPr>
              <a:t>Process</a:t>
            </a:r>
            <a:r>
              <a:rPr lang="en-US" altLang="ko-KR" sz="1800" dirty="0">
                <a:ea typeface="굴림" panose="020B0600000101010101" pitchFamily="34" charset="-127"/>
              </a:rPr>
              <a:t>		</a:t>
            </a:r>
            <a:r>
              <a:rPr lang="en-US" altLang="ko-KR" sz="1800" u="sng" dirty="0">
                <a:ea typeface="굴림" panose="020B0600000101010101" pitchFamily="34" charset="-127"/>
              </a:rPr>
              <a:t>Burst Time</a:t>
            </a:r>
            <a:br>
              <a:rPr lang="en-US" altLang="ko-KR" sz="1800" u="sng" dirty="0">
                <a:ea typeface="굴림" panose="020B0600000101010101" pitchFamily="34" charset="-127"/>
              </a:rPr>
            </a:br>
            <a:r>
              <a:rPr lang="en-US" altLang="ko-KR" sz="1800" i="1" dirty="0">
                <a:ea typeface="굴림" panose="020B0600000101010101" pitchFamily="34" charset="-127"/>
              </a:rPr>
              <a:t>	 P</a:t>
            </a:r>
            <a:r>
              <a:rPr lang="en-US" altLang="ko-KR" sz="1800" i="1" baseline="-25000" dirty="0">
                <a:ea typeface="굴림" panose="020B0600000101010101" pitchFamily="34" charset="-127"/>
              </a:rPr>
              <a:t>1	  	</a:t>
            </a:r>
            <a:r>
              <a:rPr lang="en-US" altLang="ko-KR" sz="1800" dirty="0">
                <a:ea typeface="굴림" panose="020B0600000101010101" pitchFamily="34" charset="-127"/>
              </a:rPr>
              <a:t>53</a:t>
            </a:r>
            <a:br>
              <a:rPr lang="en-US" altLang="ko-KR" sz="1800" dirty="0">
                <a:ea typeface="굴림" panose="020B0600000101010101" pitchFamily="34" charset="-127"/>
              </a:rPr>
            </a:br>
            <a:r>
              <a:rPr lang="en-US" altLang="ko-KR" sz="1800" dirty="0">
                <a:ea typeface="굴림" panose="020B0600000101010101" pitchFamily="34" charset="-127"/>
              </a:rPr>
              <a:t>	 </a:t>
            </a:r>
            <a:r>
              <a:rPr lang="en-US" altLang="ko-KR" sz="1800" i="1" dirty="0">
                <a:ea typeface="굴림" panose="020B0600000101010101" pitchFamily="34" charset="-127"/>
              </a:rPr>
              <a:t>P</a:t>
            </a:r>
            <a:r>
              <a:rPr lang="en-US" altLang="ko-KR" sz="1800" i="1" baseline="-25000" dirty="0">
                <a:ea typeface="굴림" panose="020B0600000101010101" pitchFamily="34" charset="-127"/>
              </a:rPr>
              <a:t>2	 	 </a:t>
            </a:r>
            <a:r>
              <a:rPr lang="en-US" altLang="ko-KR" sz="1800" dirty="0">
                <a:ea typeface="굴림" panose="020B0600000101010101" pitchFamily="34" charset="-127"/>
              </a:rPr>
              <a:t>8</a:t>
            </a:r>
            <a:br>
              <a:rPr lang="en-US" altLang="ko-KR" sz="1800" dirty="0">
                <a:ea typeface="굴림" panose="020B0600000101010101" pitchFamily="34" charset="-127"/>
              </a:rPr>
            </a:br>
            <a:r>
              <a:rPr lang="en-US" altLang="ko-KR" sz="1800" dirty="0">
                <a:ea typeface="굴림" panose="020B0600000101010101" pitchFamily="34" charset="-127"/>
              </a:rPr>
              <a:t>	 </a:t>
            </a:r>
            <a:r>
              <a:rPr lang="en-US" altLang="ko-KR" sz="1800" i="1" dirty="0">
                <a:ea typeface="굴림" panose="020B0600000101010101" pitchFamily="34" charset="-127"/>
              </a:rPr>
              <a:t>P</a:t>
            </a:r>
            <a:r>
              <a:rPr lang="en-US" altLang="ko-KR" sz="1800" i="1" baseline="-25000" dirty="0">
                <a:ea typeface="굴림" panose="020B0600000101010101" pitchFamily="34" charset="-127"/>
              </a:rPr>
              <a:t>3	 	</a:t>
            </a:r>
            <a:r>
              <a:rPr lang="en-US" altLang="ko-KR" sz="1800" dirty="0">
                <a:ea typeface="굴림" panose="020B0600000101010101" pitchFamily="34" charset="-127"/>
              </a:rPr>
              <a:t>68</a:t>
            </a:r>
            <a:br>
              <a:rPr lang="en-US" altLang="ko-KR" sz="1800" dirty="0">
                <a:ea typeface="굴림" panose="020B0600000101010101" pitchFamily="34" charset="-127"/>
              </a:rPr>
            </a:br>
            <a:r>
              <a:rPr lang="en-US" altLang="ko-KR" sz="1800" dirty="0">
                <a:ea typeface="굴림" panose="020B0600000101010101" pitchFamily="34" charset="-127"/>
              </a:rPr>
              <a:t>	 </a:t>
            </a:r>
            <a:r>
              <a:rPr lang="en-US" altLang="ko-KR" sz="1800" i="1" dirty="0">
                <a:ea typeface="굴림" panose="020B0600000101010101" pitchFamily="34" charset="-127"/>
              </a:rPr>
              <a:t>P</a:t>
            </a:r>
            <a:r>
              <a:rPr lang="en-US" altLang="ko-KR" sz="1800" i="1" baseline="-25000" dirty="0">
                <a:ea typeface="굴림" panose="020B0600000101010101" pitchFamily="34" charset="-127"/>
              </a:rPr>
              <a:t>4		</a:t>
            </a:r>
            <a:r>
              <a:rPr lang="en-US" altLang="ko-KR" sz="1800" dirty="0">
                <a:ea typeface="굴림" panose="020B0600000101010101" pitchFamily="34" charset="-127"/>
              </a:rPr>
              <a:t>24</a:t>
            </a:r>
          </a:p>
          <a:p>
            <a:pPr marL="742950" lvl="1" indent="-285750">
              <a:tabLst>
                <a:tab pos="2630488" algn="ctr"/>
                <a:tab pos="3206750" algn="l"/>
                <a:tab pos="4459288" algn="ctr"/>
              </a:tabLst>
            </a:pPr>
            <a:r>
              <a:rPr lang="en-US" altLang="ko-KR" sz="2000" dirty="0">
                <a:ea typeface="굴림" panose="020B0600000101010101" pitchFamily="34" charset="-127"/>
              </a:rPr>
              <a:t>The Gantt chart is:</a:t>
            </a:r>
          </a:p>
          <a:p>
            <a:pPr marL="742950" lvl="1" indent="-285750">
              <a:tabLst>
                <a:tab pos="2630488" algn="ctr"/>
                <a:tab pos="3206750" algn="l"/>
                <a:tab pos="4459288" algn="ctr"/>
              </a:tabLst>
            </a:pPr>
            <a:endParaRPr lang="en-US" altLang="ko-KR" sz="2000" dirty="0">
              <a:ea typeface="굴림" panose="020B0600000101010101" pitchFamily="34" charset="-127"/>
            </a:endParaRPr>
          </a:p>
          <a:p>
            <a:pPr marL="457200" lvl="1" indent="0">
              <a:buNone/>
              <a:tabLst>
                <a:tab pos="2630488" algn="ctr"/>
                <a:tab pos="3206750" algn="l"/>
                <a:tab pos="4459288" algn="ctr"/>
              </a:tabLst>
            </a:pPr>
            <a:endParaRPr lang="en-US" altLang="ko-KR" sz="1600" dirty="0">
              <a:ea typeface="굴림" panose="020B0600000101010101" pitchFamily="34" charset="-127"/>
            </a:endParaRPr>
          </a:p>
          <a:p>
            <a:pPr marL="742950" lvl="1" indent="-285750">
              <a:tabLst>
                <a:tab pos="2630488" algn="ctr"/>
                <a:tab pos="3206750" algn="l"/>
                <a:tab pos="4459288" algn="ctr"/>
              </a:tabLst>
            </a:pPr>
            <a:endParaRPr lang="en-US" altLang="ko-KR" sz="2400" dirty="0">
              <a:ea typeface="굴림" panose="020B0600000101010101" pitchFamily="34" charset="-127"/>
            </a:endParaRPr>
          </a:p>
          <a:p>
            <a:pPr marL="742950" lvl="1" indent="-285750">
              <a:tabLst>
                <a:tab pos="2630488" algn="ctr"/>
                <a:tab pos="3206750" algn="l"/>
                <a:tab pos="4459288" algn="ctr"/>
              </a:tabLst>
            </a:pPr>
            <a:r>
              <a:rPr lang="en-US" altLang="ko-KR" sz="2400" dirty="0">
                <a:ea typeface="굴림" panose="020B0600000101010101" pitchFamily="34" charset="-127"/>
              </a:rPr>
              <a:t>Waiting time for 	</a:t>
            </a:r>
            <a:r>
              <a:rPr lang="en-US" altLang="ko-KR" dirty="0">
                <a:ea typeface="굴림" panose="020B0600000101010101" pitchFamily="34" charset="-127"/>
              </a:rPr>
              <a:t>P</a:t>
            </a:r>
            <a:r>
              <a:rPr lang="en-US" altLang="ko-KR" baseline="-25000" dirty="0">
                <a:ea typeface="굴림" panose="020B0600000101010101" pitchFamily="34" charset="-127"/>
              </a:rPr>
              <a:t>1</a:t>
            </a:r>
            <a:r>
              <a:rPr lang="en-US" altLang="ko-KR" dirty="0">
                <a:ea typeface="굴림" panose="020B0600000101010101" pitchFamily="34" charset="-127"/>
              </a:rPr>
              <a:t>= 0 + (68-20)+(112-88)=72						P</a:t>
            </a:r>
            <a:r>
              <a:rPr lang="en-US" altLang="ko-KR" baseline="-25000" dirty="0">
                <a:ea typeface="굴림" panose="020B0600000101010101" pitchFamily="34" charset="-127"/>
              </a:rPr>
              <a:t>2</a:t>
            </a:r>
            <a:r>
              <a:rPr lang="en-US" altLang="ko-KR" dirty="0">
                <a:ea typeface="굴림" panose="020B0600000101010101" pitchFamily="34" charset="-127"/>
              </a:rPr>
              <a:t>=(20-0)=20</a:t>
            </a:r>
            <a:br>
              <a:rPr lang="en-US" altLang="ko-KR" dirty="0">
                <a:ea typeface="굴림" panose="020B0600000101010101" pitchFamily="34" charset="-127"/>
              </a:rPr>
            </a:br>
            <a:r>
              <a:rPr lang="en-US" altLang="ko-KR" dirty="0">
                <a:ea typeface="굴림" panose="020B0600000101010101" pitchFamily="34" charset="-127"/>
              </a:rPr>
              <a:t>		P</a:t>
            </a:r>
            <a:r>
              <a:rPr lang="en-US" altLang="ko-KR" baseline="-25000" dirty="0">
                <a:ea typeface="굴림" panose="020B0600000101010101" pitchFamily="34" charset="-127"/>
              </a:rPr>
              <a:t>3</a:t>
            </a:r>
            <a:r>
              <a:rPr lang="en-US" altLang="ko-KR" dirty="0">
                <a:ea typeface="굴림" panose="020B0600000101010101" pitchFamily="34" charset="-127"/>
              </a:rPr>
              <a:t>=(28-0)+(88-48)+(125-108) + 0 =85</a:t>
            </a:r>
            <a:br>
              <a:rPr lang="en-US" altLang="ko-KR" dirty="0">
                <a:ea typeface="굴림" panose="020B0600000101010101" pitchFamily="34" charset="-127"/>
              </a:rPr>
            </a:br>
            <a:r>
              <a:rPr lang="en-US" altLang="ko-KR" dirty="0">
                <a:ea typeface="굴림" panose="020B0600000101010101" pitchFamily="34" charset="-127"/>
              </a:rPr>
              <a:t>		P</a:t>
            </a:r>
            <a:r>
              <a:rPr lang="en-US" altLang="ko-KR" baseline="-25000" dirty="0">
                <a:ea typeface="굴림" panose="020B0600000101010101" pitchFamily="34" charset="-127"/>
              </a:rPr>
              <a:t>4</a:t>
            </a:r>
            <a:r>
              <a:rPr lang="en-US" altLang="ko-KR" dirty="0">
                <a:ea typeface="굴림" panose="020B0600000101010101" pitchFamily="34" charset="-127"/>
              </a:rPr>
              <a:t>=(48-0)+(108-68)=88</a:t>
            </a:r>
          </a:p>
          <a:p>
            <a:pPr marL="742950" lvl="1" indent="-285750">
              <a:tabLst>
                <a:tab pos="2630488" algn="ctr"/>
                <a:tab pos="3206750" algn="l"/>
                <a:tab pos="4459288" algn="ctr"/>
              </a:tabLst>
            </a:pPr>
            <a:r>
              <a:rPr lang="en-US" altLang="ko-KR" sz="2400" dirty="0">
                <a:ea typeface="굴림" panose="020B0600000101010101" pitchFamily="34" charset="-127"/>
              </a:rPr>
              <a:t>Average waiting time = (72+20+85+88)/4=66¼</a:t>
            </a:r>
          </a:p>
          <a:p>
            <a:pPr marL="742950" lvl="1" indent="-285750">
              <a:tabLst>
                <a:tab pos="2630488" algn="ctr"/>
                <a:tab pos="3206750" algn="l"/>
                <a:tab pos="4459288" algn="ctr"/>
              </a:tabLst>
            </a:pPr>
            <a:r>
              <a:rPr lang="en-US" altLang="ko-KR" sz="2400" dirty="0">
                <a:ea typeface="굴림" panose="020B0600000101010101" pitchFamily="34" charset="-127"/>
              </a:rPr>
              <a:t>Average completion time = (125+28+153+112)/4 = 104½</a:t>
            </a:r>
          </a:p>
          <a:p>
            <a:pPr marL="342900" indent="-342900">
              <a:buNone/>
              <a:tabLst>
                <a:tab pos="2630488" algn="ctr"/>
                <a:tab pos="3206750" algn="l"/>
                <a:tab pos="4459288" algn="ctr"/>
              </a:tabLst>
            </a:pPr>
            <a:endParaRPr lang="en-US" altLang="ko-KR" sz="2000" dirty="0">
              <a:ea typeface="굴림" panose="020B0600000101010101" pitchFamily="34" charset="-127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4191000" y="2286000"/>
            <a:ext cx="908050" cy="976312"/>
            <a:chOff x="2895600" y="2452688"/>
            <a:chExt cx="908050" cy="976312"/>
          </a:xfrm>
        </p:grpSpPr>
        <p:sp>
          <p:nvSpPr>
            <p:cNvPr id="23569" name="Rectangle 6"/>
            <p:cNvSpPr>
              <a:spLocks noChangeArrowheads="1"/>
            </p:cNvSpPr>
            <p:nvPr/>
          </p:nvSpPr>
          <p:spPr bwMode="auto">
            <a:xfrm>
              <a:off x="3048000" y="2452688"/>
              <a:ext cx="564002" cy="609600"/>
            </a:xfrm>
            <a:prstGeom prst="rect">
              <a:avLst/>
            </a:prstGeom>
            <a:solidFill>
              <a:srgbClr val="DFE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400" b="0" dirty="0">
                  <a:latin typeface="Helvetica" panose="020B0604020202020204" pitchFamily="34" charset="0"/>
                </a:rPr>
                <a:t>P</a:t>
              </a:r>
              <a:r>
                <a:rPr lang="en-US" altLang="en-US" sz="2400" b="0" baseline="-25000" dirty="0">
                  <a:latin typeface="Helvetica" panose="020B0604020202020204" pitchFamily="34" charset="0"/>
                </a:rPr>
                <a:t>1</a:t>
              </a:r>
              <a:endParaRPr lang="en-US" altLang="en-US" sz="2400" b="0" dirty="0">
                <a:latin typeface="Helvetica" panose="020B0604020202020204" pitchFamily="34" charset="0"/>
              </a:endParaRPr>
            </a:p>
          </p:txBody>
        </p:sp>
        <p:sp>
          <p:nvSpPr>
            <p:cNvPr id="23558" name="Text Box 16"/>
            <p:cNvSpPr txBox="1">
              <a:spLocks noChangeArrowheads="1"/>
            </p:cNvSpPr>
            <p:nvPr/>
          </p:nvSpPr>
          <p:spPr bwMode="auto">
            <a:xfrm>
              <a:off x="2895600" y="3062288"/>
              <a:ext cx="31115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1800" b="0">
                  <a:latin typeface="Helvetica" panose="020B0604020202020204" pitchFamily="34" charset="0"/>
                </a:rPr>
                <a:t>0</a:t>
              </a:r>
            </a:p>
          </p:txBody>
        </p:sp>
        <p:sp>
          <p:nvSpPr>
            <p:cNvPr id="23559" name="Text Box 17"/>
            <p:cNvSpPr txBox="1">
              <a:spLocks noChangeArrowheads="1"/>
            </p:cNvSpPr>
            <p:nvPr/>
          </p:nvSpPr>
          <p:spPr bwMode="auto">
            <a:xfrm>
              <a:off x="3365500" y="3062288"/>
              <a:ext cx="43815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1800" b="0">
                  <a:latin typeface="Helvetica" panose="020B0604020202020204" pitchFamily="34" charset="0"/>
                </a:rPr>
                <a:t>20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4907402" y="2286000"/>
            <a:ext cx="725048" cy="976312"/>
            <a:chOff x="3612002" y="2452688"/>
            <a:chExt cx="725048" cy="976312"/>
          </a:xfrm>
        </p:grpSpPr>
        <p:sp>
          <p:nvSpPr>
            <p:cNvPr id="23570" name="Rectangle 7"/>
            <p:cNvSpPr>
              <a:spLocks noChangeArrowheads="1"/>
            </p:cNvSpPr>
            <p:nvPr/>
          </p:nvSpPr>
          <p:spPr bwMode="auto">
            <a:xfrm>
              <a:off x="3612002" y="2452688"/>
              <a:ext cx="564002" cy="609600"/>
            </a:xfrm>
            <a:prstGeom prst="rect">
              <a:avLst/>
            </a:prstGeom>
            <a:solidFill>
              <a:srgbClr val="DFE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400" b="0">
                  <a:latin typeface="Helvetica" panose="020B0604020202020204" pitchFamily="34" charset="0"/>
                </a:rPr>
                <a:t>P</a:t>
              </a:r>
              <a:r>
                <a:rPr lang="en-US" altLang="en-US" sz="2400" b="0" baseline="-25000">
                  <a:latin typeface="Helvetica" panose="020B0604020202020204" pitchFamily="34" charset="0"/>
                </a:rPr>
                <a:t>2</a:t>
              </a:r>
            </a:p>
          </p:txBody>
        </p:sp>
        <p:sp>
          <p:nvSpPr>
            <p:cNvPr id="23560" name="Text Box 18"/>
            <p:cNvSpPr txBox="1">
              <a:spLocks noChangeArrowheads="1"/>
            </p:cNvSpPr>
            <p:nvPr/>
          </p:nvSpPr>
          <p:spPr bwMode="auto">
            <a:xfrm>
              <a:off x="3898900" y="3062288"/>
              <a:ext cx="43815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1800" b="0">
                  <a:latin typeface="Helvetica" panose="020B0604020202020204" pitchFamily="34" charset="0"/>
                </a:rPr>
                <a:t>28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5473362" y="2286000"/>
            <a:ext cx="762338" cy="976312"/>
            <a:chOff x="4177962" y="2452688"/>
            <a:chExt cx="762338" cy="976312"/>
          </a:xfrm>
        </p:grpSpPr>
        <p:sp>
          <p:nvSpPr>
            <p:cNvPr id="23571" name="Rectangle 8"/>
            <p:cNvSpPr>
              <a:spLocks noChangeArrowheads="1"/>
            </p:cNvSpPr>
            <p:nvPr/>
          </p:nvSpPr>
          <p:spPr bwMode="auto">
            <a:xfrm>
              <a:off x="4177962" y="2452688"/>
              <a:ext cx="564002" cy="609600"/>
            </a:xfrm>
            <a:prstGeom prst="rect">
              <a:avLst/>
            </a:prstGeom>
            <a:solidFill>
              <a:srgbClr val="DFE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400" b="0">
                  <a:latin typeface="Helvetica" panose="020B0604020202020204" pitchFamily="34" charset="0"/>
                </a:rPr>
                <a:t>P</a:t>
              </a:r>
              <a:r>
                <a:rPr lang="en-US" altLang="en-US" sz="2400" b="0" baseline="-25000">
                  <a:latin typeface="Helvetica" panose="020B0604020202020204" pitchFamily="34" charset="0"/>
                </a:rPr>
                <a:t>3</a:t>
              </a:r>
            </a:p>
          </p:txBody>
        </p:sp>
        <p:sp>
          <p:nvSpPr>
            <p:cNvPr id="23561" name="Text Box 19"/>
            <p:cNvSpPr txBox="1">
              <a:spLocks noChangeArrowheads="1"/>
            </p:cNvSpPr>
            <p:nvPr/>
          </p:nvSpPr>
          <p:spPr bwMode="auto">
            <a:xfrm>
              <a:off x="4502150" y="3062288"/>
              <a:ext cx="43815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1800" b="0">
                  <a:latin typeface="Helvetica" panose="020B0604020202020204" pitchFamily="34" charset="0"/>
                </a:rPr>
                <a:t>48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6037364" y="2286000"/>
            <a:ext cx="814287" cy="976312"/>
            <a:chOff x="4741963" y="2452688"/>
            <a:chExt cx="814287" cy="976312"/>
          </a:xfrm>
        </p:grpSpPr>
        <p:sp>
          <p:nvSpPr>
            <p:cNvPr id="23572" name="Rectangle 9"/>
            <p:cNvSpPr>
              <a:spLocks noChangeArrowheads="1"/>
            </p:cNvSpPr>
            <p:nvPr/>
          </p:nvSpPr>
          <p:spPr bwMode="auto">
            <a:xfrm>
              <a:off x="4741963" y="2452688"/>
              <a:ext cx="564002" cy="609600"/>
            </a:xfrm>
            <a:prstGeom prst="rect">
              <a:avLst/>
            </a:prstGeom>
            <a:solidFill>
              <a:srgbClr val="DFE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400" b="0">
                  <a:latin typeface="Helvetica" panose="020B0604020202020204" pitchFamily="34" charset="0"/>
                </a:rPr>
                <a:t>P</a:t>
              </a:r>
              <a:r>
                <a:rPr lang="en-US" altLang="en-US" sz="2400" b="0" baseline="-25000">
                  <a:latin typeface="Helvetica" panose="020B0604020202020204" pitchFamily="34" charset="0"/>
                </a:rPr>
                <a:t>4</a:t>
              </a:r>
            </a:p>
          </p:txBody>
        </p:sp>
        <p:sp>
          <p:nvSpPr>
            <p:cNvPr id="23562" name="Text Box 20"/>
            <p:cNvSpPr txBox="1">
              <a:spLocks noChangeArrowheads="1"/>
            </p:cNvSpPr>
            <p:nvPr/>
          </p:nvSpPr>
          <p:spPr bwMode="auto">
            <a:xfrm>
              <a:off x="5118100" y="3062288"/>
              <a:ext cx="43815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1800" b="0">
                  <a:latin typeface="Helvetica" panose="020B0604020202020204" pitchFamily="34" charset="0"/>
                </a:rPr>
                <a:t>68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6601366" y="2286000"/>
            <a:ext cx="783685" cy="976312"/>
            <a:chOff x="5305965" y="2452688"/>
            <a:chExt cx="783685" cy="976312"/>
          </a:xfrm>
        </p:grpSpPr>
        <p:sp>
          <p:nvSpPr>
            <p:cNvPr id="23573" name="Rectangle 10"/>
            <p:cNvSpPr>
              <a:spLocks noChangeArrowheads="1"/>
            </p:cNvSpPr>
            <p:nvPr/>
          </p:nvSpPr>
          <p:spPr bwMode="auto">
            <a:xfrm>
              <a:off x="5305965" y="2452688"/>
              <a:ext cx="564002" cy="609600"/>
            </a:xfrm>
            <a:prstGeom prst="rect">
              <a:avLst/>
            </a:prstGeom>
            <a:solidFill>
              <a:srgbClr val="DFE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400" b="0">
                  <a:latin typeface="Helvetica" panose="020B0604020202020204" pitchFamily="34" charset="0"/>
                </a:rPr>
                <a:t>P</a:t>
              </a:r>
              <a:r>
                <a:rPr lang="en-US" altLang="en-US" sz="2400" b="0" baseline="-25000">
                  <a:latin typeface="Helvetica" panose="020B0604020202020204" pitchFamily="34" charset="0"/>
                </a:rPr>
                <a:t>1</a:t>
              </a:r>
            </a:p>
          </p:txBody>
        </p:sp>
        <p:sp>
          <p:nvSpPr>
            <p:cNvPr id="23563" name="Text Box 21"/>
            <p:cNvSpPr txBox="1">
              <a:spLocks noChangeArrowheads="1"/>
            </p:cNvSpPr>
            <p:nvPr/>
          </p:nvSpPr>
          <p:spPr bwMode="auto">
            <a:xfrm>
              <a:off x="5651500" y="3062288"/>
              <a:ext cx="43815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1800" b="0">
                  <a:latin typeface="Helvetica" panose="020B0604020202020204" pitchFamily="34" charset="0"/>
                </a:rPr>
                <a:t>88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7165368" y="2286000"/>
            <a:ext cx="816583" cy="976312"/>
            <a:chOff x="5869967" y="2452688"/>
            <a:chExt cx="816583" cy="976312"/>
          </a:xfrm>
        </p:grpSpPr>
        <p:sp>
          <p:nvSpPr>
            <p:cNvPr id="23574" name="Rectangle 11"/>
            <p:cNvSpPr>
              <a:spLocks noChangeArrowheads="1"/>
            </p:cNvSpPr>
            <p:nvPr/>
          </p:nvSpPr>
          <p:spPr bwMode="auto">
            <a:xfrm>
              <a:off x="5869967" y="2452688"/>
              <a:ext cx="564002" cy="609600"/>
            </a:xfrm>
            <a:prstGeom prst="rect">
              <a:avLst/>
            </a:prstGeom>
            <a:solidFill>
              <a:srgbClr val="DFE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400" b="0">
                  <a:latin typeface="Helvetica" panose="020B0604020202020204" pitchFamily="34" charset="0"/>
                </a:rPr>
                <a:t>P</a:t>
              </a:r>
              <a:r>
                <a:rPr lang="en-US" altLang="en-US" sz="2400" b="0" baseline="-25000">
                  <a:latin typeface="Helvetica" panose="020B0604020202020204" pitchFamily="34" charset="0"/>
                </a:rPr>
                <a:t>3</a:t>
              </a:r>
            </a:p>
          </p:txBody>
        </p:sp>
        <p:sp>
          <p:nvSpPr>
            <p:cNvPr id="23564" name="Text Box 22"/>
            <p:cNvSpPr txBox="1">
              <a:spLocks noChangeArrowheads="1"/>
            </p:cNvSpPr>
            <p:nvPr/>
          </p:nvSpPr>
          <p:spPr bwMode="auto">
            <a:xfrm>
              <a:off x="6121400" y="3062288"/>
              <a:ext cx="56515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1800" b="0">
                  <a:latin typeface="Helvetica" panose="020B0604020202020204" pitchFamily="34" charset="0"/>
                </a:rPr>
                <a:t>108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7729368" y="2286000"/>
            <a:ext cx="2513182" cy="976312"/>
            <a:chOff x="6433968" y="2452688"/>
            <a:chExt cx="2513182" cy="976312"/>
          </a:xfrm>
        </p:grpSpPr>
        <p:sp>
          <p:nvSpPr>
            <p:cNvPr id="23575" name="Rectangle 12"/>
            <p:cNvSpPr>
              <a:spLocks noChangeArrowheads="1"/>
            </p:cNvSpPr>
            <p:nvPr/>
          </p:nvSpPr>
          <p:spPr bwMode="auto">
            <a:xfrm>
              <a:off x="6433968" y="2452688"/>
              <a:ext cx="564002" cy="609600"/>
            </a:xfrm>
            <a:prstGeom prst="rect">
              <a:avLst/>
            </a:prstGeom>
            <a:solidFill>
              <a:srgbClr val="DFE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400" b="0">
                  <a:latin typeface="Helvetica" panose="020B0604020202020204" pitchFamily="34" charset="0"/>
                </a:rPr>
                <a:t>P</a:t>
              </a:r>
              <a:r>
                <a:rPr lang="en-US" altLang="en-US" sz="2400" b="0" baseline="-25000">
                  <a:latin typeface="Helvetica" panose="020B0604020202020204" pitchFamily="34" charset="0"/>
                </a:rPr>
                <a:t>4</a:t>
              </a:r>
            </a:p>
          </p:txBody>
        </p:sp>
        <p:sp>
          <p:nvSpPr>
            <p:cNvPr id="23576" name="Rectangle 13"/>
            <p:cNvSpPr>
              <a:spLocks noChangeArrowheads="1"/>
            </p:cNvSpPr>
            <p:nvPr/>
          </p:nvSpPr>
          <p:spPr bwMode="auto">
            <a:xfrm>
              <a:off x="6997970" y="2452688"/>
              <a:ext cx="564002" cy="609600"/>
            </a:xfrm>
            <a:prstGeom prst="rect">
              <a:avLst/>
            </a:prstGeom>
            <a:solidFill>
              <a:srgbClr val="DFE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400" b="0">
                  <a:latin typeface="Helvetica" panose="020B0604020202020204" pitchFamily="34" charset="0"/>
                </a:rPr>
                <a:t>P</a:t>
              </a:r>
              <a:r>
                <a:rPr lang="en-US" altLang="en-US" sz="2400" b="0" baseline="-25000">
                  <a:latin typeface="Helvetica" panose="020B0604020202020204" pitchFamily="34" charset="0"/>
                </a:rPr>
                <a:t>1</a:t>
              </a:r>
            </a:p>
          </p:txBody>
        </p:sp>
        <p:sp>
          <p:nvSpPr>
            <p:cNvPr id="23577" name="Rectangle 14"/>
            <p:cNvSpPr>
              <a:spLocks noChangeArrowheads="1"/>
            </p:cNvSpPr>
            <p:nvPr/>
          </p:nvSpPr>
          <p:spPr bwMode="auto">
            <a:xfrm>
              <a:off x="7561972" y="2452688"/>
              <a:ext cx="564002" cy="609600"/>
            </a:xfrm>
            <a:prstGeom prst="rect">
              <a:avLst/>
            </a:prstGeom>
            <a:solidFill>
              <a:srgbClr val="DFE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400" b="0">
                  <a:latin typeface="Helvetica" panose="020B0604020202020204" pitchFamily="34" charset="0"/>
                </a:rPr>
                <a:t>P</a:t>
              </a:r>
              <a:r>
                <a:rPr lang="en-US" altLang="en-US" sz="2400" b="0" baseline="-25000">
                  <a:latin typeface="Helvetica" panose="020B0604020202020204" pitchFamily="34" charset="0"/>
                </a:rPr>
                <a:t>3</a:t>
              </a:r>
            </a:p>
          </p:txBody>
        </p:sp>
        <p:sp>
          <p:nvSpPr>
            <p:cNvPr id="23578" name="Rectangle 15"/>
            <p:cNvSpPr>
              <a:spLocks noChangeArrowheads="1"/>
            </p:cNvSpPr>
            <p:nvPr/>
          </p:nvSpPr>
          <p:spPr bwMode="auto">
            <a:xfrm>
              <a:off x="8125973" y="2452688"/>
              <a:ext cx="564002" cy="609600"/>
            </a:xfrm>
            <a:prstGeom prst="rect">
              <a:avLst/>
            </a:prstGeom>
            <a:solidFill>
              <a:srgbClr val="DFE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400" b="0">
                  <a:latin typeface="Helvetica" panose="020B0604020202020204" pitchFamily="34" charset="0"/>
                </a:rPr>
                <a:t>P</a:t>
              </a:r>
              <a:r>
                <a:rPr lang="en-US" altLang="en-US" sz="2400" b="0" baseline="-25000">
                  <a:latin typeface="Helvetica" panose="020B0604020202020204" pitchFamily="34" charset="0"/>
                </a:rPr>
                <a:t>3</a:t>
              </a:r>
            </a:p>
          </p:txBody>
        </p:sp>
        <p:sp>
          <p:nvSpPr>
            <p:cNvPr id="23565" name="Text Box 23"/>
            <p:cNvSpPr txBox="1">
              <a:spLocks noChangeArrowheads="1"/>
            </p:cNvSpPr>
            <p:nvPr/>
          </p:nvSpPr>
          <p:spPr bwMode="auto">
            <a:xfrm>
              <a:off x="6731000" y="3062288"/>
              <a:ext cx="56515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1800" b="0">
                  <a:latin typeface="Helvetica" panose="020B0604020202020204" pitchFamily="34" charset="0"/>
                </a:rPr>
                <a:t>112</a:t>
              </a:r>
            </a:p>
          </p:txBody>
        </p:sp>
        <p:sp>
          <p:nvSpPr>
            <p:cNvPr id="23566" name="Text Box 24"/>
            <p:cNvSpPr txBox="1">
              <a:spLocks noChangeArrowheads="1"/>
            </p:cNvSpPr>
            <p:nvPr/>
          </p:nvSpPr>
          <p:spPr bwMode="auto">
            <a:xfrm>
              <a:off x="7264400" y="3062288"/>
              <a:ext cx="56515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1800" b="0">
                  <a:latin typeface="Helvetica" panose="020B0604020202020204" pitchFamily="34" charset="0"/>
                </a:rPr>
                <a:t>125</a:t>
              </a:r>
            </a:p>
          </p:txBody>
        </p:sp>
        <p:sp>
          <p:nvSpPr>
            <p:cNvPr id="23567" name="Text Box 25"/>
            <p:cNvSpPr txBox="1">
              <a:spLocks noChangeArrowheads="1"/>
            </p:cNvSpPr>
            <p:nvPr/>
          </p:nvSpPr>
          <p:spPr bwMode="auto">
            <a:xfrm>
              <a:off x="7848600" y="3062288"/>
              <a:ext cx="56515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1800" b="0">
                  <a:latin typeface="Helvetica" panose="020B0604020202020204" pitchFamily="34" charset="0"/>
                </a:rPr>
                <a:t>145</a:t>
              </a:r>
            </a:p>
          </p:txBody>
        </p:sp>
        <p:sp>
          <p:nvSpPr>
            <p:cNvPr id="23568" name="Text Box 26"/>
            <p:cNvSpPr txBox="1">
              <a:spLocks noChangeArrowheads="1"/>
            </p:cNvSpPr>
            <p:nvPr/>
          </p:nvSpPr>
          <p:spPr bwMode="auto">
            <a:xfrm>
              <a:off x="8382000" y="3062288"/>
              <a:ext cx="56515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1800" b="0" dirty="0">
                  <a:latin typeface="Helvetica" panose="020B0604020202020204" pitchFamily="34" charset="0"/>
                </a:rPr>
                <a:t>153</a:t>
              </a:r>
            </a:p>
          </p:txBody>
        </p:sp>
      </p:grp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굴림" panose="020B0600000101010101" pitchFamily="34" charset="-127"/>
              </a:rPr>
              <a:t>Example of RR with Time Quantum = 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915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1635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811FC4-8A44-490D-9B51-14146038F4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152400"/>
            <a:ext cx="9550400" cy="533400"/>
          </a:xfrm>
        </p:spPr>
        <p:txBody>
          <a:bodyPr/>
          <a:lstStyle/>
          <a:p>
            <a:r>
              <a:rPr lang="en-US" dirty="0">
                <a:latin typeface="Gill Sans Light"/>
              </a:rPr>
              <a:t>Decrease Response Time</a:t>
            </a:r>
          </a:p>
        </p:txBody>
      </p:sp>
      <p:sp>
        <p:nvSpPr>
          <p:cNvPr id="22" name="Content Placeholder 21">
            <a:extLst>
              <a:ext uri="{FF2B5EF4-FFF2-40B4-BE49-F238E27FC236}">
                <a16:creationId xmlns:a16="http://schemas.microsoft.com/office/drawing/2014/main" id="{03711E5D-494D-43D6-B8BD-1DA48C511A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914400"/>
            <a:ext cx="10515600" cy="526573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2"/>
                </a:solidFill>
                <a:latin typeface="Gill Sans Light"/>
              </a:rPr>
              <a:t>T</a:t>
            </a:r>
            <a:r>
              <a:rPr lang="en-US" baseline="-25000" dirty="0">
                <a:solidFill>
                  <a:schemeClr val="accent2"/>
                </a:solidFill>
                <a:latin typeface="Gill Sans Light"/>
              </a:rPr>
              <a:t>1</a:t>
            </a:r>
            <a:r>
              <a:rPr lang="en-US" dirty="0">
                <a:latin typeface="Gill Sans Light"/>
              </a:rPr>
              <a:t>: Burst Length 10</a:t>
            </a:r>
          </a:p>
          <a:p>
            <a:r>
              <a:rPr lang="en-US" dirty="0">
                <a:solidFill>
                  <a:srgbClr val="0070C0"/>
                </a:solidFill>
                <a:latin typeface="Gill Sans Light"/>
              </a:rPr>
              <a:t>T</a:t>
            </a:r>
            <a:r>
              <a:rPr lang="en-US" baseline="-25000" dirty="0">
                <a:solidFill>
                  <a:srgbClr val="0070C0"/>
                </a:solidFill>
                <a:latin typeface="Gill Sans Light"/>
              </a:rPr>
              <a:t>2</a:t>
            </a:r>
            <a:r>
              <a:rPr lang="en-US" dirty="0">
                <a:latin typeface="Gill Sans Light"/>
              </a:rPr>
              <a:t>: Burst Length 1</a:t>
            </a:r>
          </a:p>
          <a:p>
            <a:endParaRPr lang="en-US" i="1" dirty="0">
              <a:latin typeface="Gill Sans Light"/>
            </a:endParaRPr>
          </a:p>
          <a:p>
            <a:r>
              <a:rPr lang="en-US" i="1" dirty="0">
                <a:latin typeface="Gill Sans Light"/>
              </a:rPr>
              <a:t>Q</a:t>
            </a:r>
            <a:r>
              <a:rPr lang="en-US" dirty="0">
                <a:latin typeface="Gill Sans Light"/>
              </a:rPr>
              <a:t> = 10</a:t>
            </a:r>
          </a:p>
          <a:p>
            <a:pPr marL="0" indent="0">
              <a:buNone/>
            </a:pPr>
            <a:endParaRPr lang="en-US" dirty="0">
              <a:latin typeface="Gill Sans Light"/>
            </a:endParaRPr>
          </a:p>
          <a:p>
            <a:pPr lvl="1"/>
            <a:r>
              <a:rPr lang="en-US" dirty="0">
                <a:latin typeface="Gill Sans Light"/>
              </a:rPr>
              <a:t>Average Response Time = (10 + 11)/2 = 10.5</a:t>
            </a:r>
          </a:p>
          <a:p>
            <a:endParaRPr lang="en-US" i="1" dirty="0">
              <a:latin typeface="Gill Sans Light"/>
            </a:endParaRPr>
          </a:p>
          <a:p>
            <a:r>
              <a:rPr lang="en-US" i="1" dirty="0">
                <a:latin typeface="Gill Sans Light"/>
              </a:rPr>
              <a:t>Q</a:t>
            </a:r>
            <a:r>
              <a:rPr lang="en-US" dirty="0">
                <a:latin typeface="Gill Sans Light"/>
              </a:rPr>
              <a:t> = 5</a:t>
            </a:r>
          </a:p>
          <a:p>
            <a:endParaRPr lang="en-US" dirty="0">
              <a:latin typeface="Gill Sans Light"/>
            </a:endParaRPr>
          </a:p>
          <a:p>
            <a:pPr lvl="1"/>
            <a:r>
              <a:rPr lang="en-US" dirty="0">
                <a:latin typeface="Gill Sans Light"/>
              </a:rPr>
              <a:t>Average Response Time = (6 + 11)/2 = 8.5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D552DBB4-B34A-4BC4-B85B-15A0862DBAA4}"/>
              </a:ext>
            </a:extLst>
          </p:cNvPr>
          <p:cNvGrpSpPr/>
          <p:nvPr/>
        </p:nvGrpSpPr>
        <p:grpSpPr>
          <a:xfrm>
            <a:off x="2667000" y="2159147"/>
            <a:ext cx="6570493" cy="1049191"/>
            <a:chOff x="1214997" y="2908288"/>
            <a:chExt cx="6570493" cy="1049191"/>
          </a:xfrm>
        </p:grpSpPr>
        <p:sp>
          <p:nvSpPr>
            <p:cNvPr id="9" name="Rectangle 6">
              <a:extLst>
                <a:ext uri="{FF2B5EF4-FFF2-40B4-BE49-F238E27FC236}">
                  <a16:creationId xmlns:a16="http://schemas.microsoft.com/office/drawing/2014/main" id="{E53E05C7-32AB-4440-A956-6DCF4FDE58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9985" y="2908288"/>
              <a:ext cx="5669280" cy="6096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3200" b="0" dirty="0">
                  <a:latin typeface="Gill Sans Light"/>
                </a:rPr>
                <a:t>T</a:t>
              </a:r>
              <a:r>
                <a:rPr lang="en-US" altLang="en-US" sz="3200" b="0" baseline="-25000" dirty="0">
                  <a:latin typeface="Gill Sans Light"/>
                </a:rPr>
                <a:t>1</a:t>
              </a:r>
              <a:endParaRPr lang="en-US" altLang="en-US" sz="3200" b="0" dirty="0">
                <a:latin typeface="Gill Sans Light"/>
              </a:endParaRPr>
            </a:p>
          </p:txBody>
        </p:sp>
        <p:sp>
          <p:nvSpPr>
            <p:cNvPr id="10" name="Text Box 16">
              <a:extLst>
                <a:ext uri="{FF2B5EF4-FFF2-40B4-BE49-F238E27FC236}">
                  <a16:creationId xmlns:a16="http://schemas.microsoft.com/office/drawing/2014/main" id="{B5F3DD59-0E32-4CF8-9C3A-18C7D3EC24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14997" y="3470412"/>
              <a:ext cx="35618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2400" b="0" dirty="0">
                  <a:latin typeface="Gill Sans Light"/>
                </a:rPr>
                <a:t>0</a:t>
              </a:r>
            </a:p>
          </p:txBody>
        </p:sp>
        <p:sp>
          <p:nvSpPr>
            <p:cNvPr id="11" name="Text Box 17">
              <a:extLst>
                <a:ext uri="{FF2B5EF4-FFF2-40B4-BE49-F238E27FC236}">
                  <a16:creationId xmlns:a16="http://schemas.microsoft.com/office/drawing/2014/main" id="{6218ED46-9667-4C44-B9EA-B9CAD66FD2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716606" y="3495814"/>
              <a:ext cx="527709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2400" b="0" dirty="0">
                  <a:latin typeface="Gill Sans Light"/>
                </a:rPr>
                <a:t>10</a:t>
              </a:r>
            </a:p>
          </p:txBody>
        </p:sp>
        <p:sp>
          <p:nvSpPr>
            <p:cNvPr id="12" name="Rectangle 7">
              <a:extLst>
                <a:ext uri="{FF2B5EF4-FFF2-40B4-BE49-F238E27FC236}">
                  <a16:creationId xmlns:a16="http://schemas.microsoft.com/office/drawing/2014/main" id="{24CF2C6B-7591-4E1A-9B18-AC696E075F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35681" y="2908288"/>
              <a:ext cx="564002" cy="609600"/>
            </a:xfrm>
            <a:prstGeom prst="rect">
              <a:avLst/>
            </a:prstGeom>
            <a:solidFill>
              <a:srgbClr val="007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3200" b="0" dirty="0">
                  <a:latin typeface="Gill Sans Light"/>
                </a:rPr>
                <a:t>T</a:t>
              </a:r>
              <a:r>
                <a:rPr lang="en-US" altLang="en-US" sz="3200" b="0" baseline="-25000" dirty="0">
                  <a:latin typeface="Gill Sans Light"/>
                </a:rPr>
                <a:t>2</a:t>
              </a:r>
            </a:p>
          </p:txBody>
        </p:sp>
        <p:sp>
          <p:nvSpPr>
            <p:cNvPr id="13" name="Text Box 18">
              <a:extLst>
                <a:ext uri="{FF2B5EF4-FFF2-40B4-BE49-F238E27FC236}">
                  <a16:creationId xmlns:a16="http://schemas.microsoft.com/office/drawing/2014/main" id="{A9EF7B4B-BB59-48BB-BCEA-8BA9418B93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80608" y="3483113"/>
              <a:ext cx="50488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2400" b="0" dirty="0">
                  <a:latin typeface="Gill Sans Light"/>
                </a:rPr>
                <a:t>11</a:t>
              </a: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164E1B7-B010-4EEF-AE5E-5038404F0B07}"/>
              </a:ext>
            </a:extLst>
          </p:cNvPr>
          <p:cNvGrpSpPr/>
          <p:nvPr/>
        </p:nvGrpSpPr>
        <p:grpSpPr>
          <a:xfrm>
            <a:off x="2690808" y="3817938"/>
            <a:ext cx="6570493" cy="1049191"/>
            <a:chOff x="1238805" y="4932367"/>
            <a:chExt cx="6570493" cy="1049191"/>
          </a:xfrm>
        </p:grpSpPr>
        <p:sp>
          <p:nvSpPr>
            <p:cNvPr id="15" name="Rectangle 6">
              <a:extLst>
                <a:ext uri="{FF2B5EF4-FFF2-40B4-BE49-F238E27FC236}">
                  <a16:creationId xmlns:a16="http://schemas.microsoft.com/office/drawing/2014/main" id="{1F391041-CAA9-454C-9379-2CB92F393E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33793" y="4932367"/>
              <a:ext cx="2834640" cy="6096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3200" b="0" dirty="0">
                  <a:latin typeface="Gill Sans Light"/>
                </a:rPr>
                <a:t>T</a:t>
              </a:r>
              <a:r>
                <a:rPr lang="en-US" altLang="en-US" sz="3200" b="0" baseline="-25000" dirty="0">
                  <a:latin typeface="Gill Sans Light"/>
                </a:rPr>
                <a:t>1</a:t>
              </a:r>
              <a:endParaRPr lang="en-US" altLang="en-US" sz="3200" b="0" dirty="0">
                <a:latin typeface="Gill Sans Light"/>
              </a:endParaRPr>
            </a:p>
          </p:txBody>
        </p:sp>
        <p:sp>
          <p:nvSpPr>
            <p:cNvPr id="16" name="Text Box 16">
              <a:extLst>
                <a:ext uri="{FF2B5EF4-FFF2-40B4-BE49-F238E27FC236}">
                  <a16:creationId xmlns:a16="http://schemas.microsoft.com/office/drawing/2014/main" id="{C7C643C5-201C-44AC-BD7A-3DE35000CD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38805" y="5494491"/>
              <a:ext cx="35618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2400" b="0" dirty="0">
                  <a:latin typeface="Gill Sans Light"/>
                </a:rPr>
                <a:t>0</a:t>
              </a:r>
            </a:p>
          </p:txBody>
        </p:sp>
        <p:sp>
          <p:nvSpPr>
            <p:cNvPr id="17" name="Text Box 17">
              <a:extLst>
                <a:ext uri="{FF2B5EF4-FFF2-40B4-BE49-F238E27FC236}">
                  <a16:creationId xmlns:a16="http://schemas.microsoft.com/office/drawing/2014/main" id="{3890F6B2-88D5-4E85-B0C6-A52961E16B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20379" y="5519893"/>
              <a:ext cx="35618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2400" b="0" dirty="0">
                  <a:latin typeface="Gill Sans Light"/>
                </a:rPr>
                <a:t>6</a:t>
              </a:r>
            </a:p>
          </p:txBody>
        </p:sp>
        <p:sp>
          <p:nvSpPr>
            <p:cNvPr id="18" name="Rectangle 7">
              <a:extLst>
                <a:ext uri="{FF2B5EF4-FFF2-40B4-BE49-F238E27FC236}">
                  <a16:creationId xmlns:a16="http://schemas.microsoft.com/office/drawing/2014/main" id="{0B5057A0-9E57-479A-8CD1-50D796232E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68433" y="4932367"/>
              <a:ext cx="564002" cy="609600"/>
            </a:xfrm>
            <a:prstGeom prst="rect">
              <a:avLst/>
            </a:prstGeom>
            <a:solidFill>
              <a:srgbClr val="007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3200" b="0" dirty="0">
                  <a:latin typeface="Gill Sans Light"/>
                </a:rPr>
                <a:t>T</a:t>
              </a:r>
              <a:r>
                <a:rPr lang="en-US" altLang="en-US" sz="3200" b="0" baseline="-25000" dirty="0">
                  <a:latin typeface="Gill Sans Light"/>
                </a:rPr>
                <a:t>2</a:t>
              </a:r>
            </a:p>
          </p:txBody>
        </p:sp>
        <p:sp>
          <p:nvSpPr>
            <p:cNvPr id="19" name="Text Box 18">
              <a:extLst>
                <a:ext uri="{FF2B5EF4-FFF2-40B4-BE49-F238E27FC236}">
                  <a16:creationId xmlns:a16="http://schemas.microsoft.com/office/drawing/2014/main" id="{351DBB8F-0D64-4992-A9F5-F3EB6E7A79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04416" y="5507192"/>
              <a:ext cx="50488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2400" b="0" dirty="0">
                  <a:latin typeface="Gill Sans Light"/>
                </a:rPr>
                <a:t>11</a:t>
              </a:r>
            </a:p>
          </p:txBody>
        </p:sp>
        <p:sp>
          <p:nvSpPr>
            <p:cNvPr id="20" name="Rectangle 6">
              <a:extLst>
                <a:ext uri="{FF2B5EF4-FFF2-40B4-BE49-F238E27FC236}">
                  <a16:creationId xmlns:a16="http://schemas.microsoft.com/office/drawing/2014/main" id="{ACF0DAB7-DA58-47F7-AAF2-58371431EF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32435" y="4937137"/>
              <a:ext cx="2834640" cy="6096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3200" b="0" dirty="0">
                  <a:latin typeface="Gill Sans Light"/>
                </a:rPr>
                <a:t>T</a:t>
              </a:r>
              <a:r>
                <a:rPr lang="en-US" altLang="en-US" sz="3200" b="0" baseline="-25000" dirty="0">
                  <a:latin typeface="Gill Sans Light"/>
                </a:rPr>
                <a:t>1</a:t>
              </a:r>
              <a:endParaRPr lang="en-US" altLang="en-US" sz="3200" b="0" dirty="0">
                <a:latin typeface="Gill Sans Light"/>
              </a:endParaRPr>
            </a:p>
          </p:txBody>
        </p:sp>
        <p:sp>
          <p:nvSpPr>
            <p:cNvPr id="21" name="Text Box 17">
              <a:extLst>
                <a:ext uri="{FF2B5EF4-FFF2-40B4-BE49-F238E27FC236}">
                  <a16:creationId xmlns:a16="http://schemas.microsoft.com/office/drawing/2014/main" id="{1A306477-ABF3-46E3-B4B7-977BC38C8C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11980" y="5519893"/>
              <a:ext cx="35618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2400" b="0" dirty="0">
                  <a:latin typeface="Gill Sans Light"/>
                </a:rPr>
                <a:t>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182783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EDAFCD-9B2C-4CD2-BAC6-B76286648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Same Response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FFCBAF-CDD3-4E3C-BB4B-D7D26C210B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914400"/>
            <a:ext cx="10566400" cy="51054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2"/>
                </a:solidFill>
              </a:rPr>
              <a:t>T</a:t>
            </a:r>
            <a:r>
              <a:rPr lang="en-US" baseline="-25000" dirty="0">
                <a:solidFill>
                  <a:schemeClr val="accent2"/>
                </a:solidFill>
              </a:rPr>
              <a:t>1</a:t>
            </a:r>
            <a:r>
              <a:rPr lang="en-US" dirty="0"/>
              <a:t>: Burst Length 1</a:t>
            </a:r>
          </a:p>
          <a:p>
            <a:r>
              <a:rPr lang="en-US" dirty="0">
                <a:solidFill>
                  <a:srgbClr val="0070C0"/>
                </a:solidFill>
              </a:rPr>
              <a:t>T</a:t>
            </a:r>
            <a:r>
              <a:rPr lang="en-US" baseline="-25000" dirty="0">
                <a:solidFill>
                  <a:srgbClr val="0070C0"/>
                </a:solidFill>
              </a:rPr>
              <a:t>2</a:t>
            </a:r>
            <a:r>
              <a:rPr lang="en-US" dirty="0"/>
              <a:t>: Burst Length 1</a:t>
            </a:r>
          </a:p>
          <a:p>
            <a:endParaRPr lang="en-US" i="1" dirty="0"/>
          </a:p>
          <a:p>
            <a:r>
              <a:rPr lang="en-US" i="1" dirty="0"/>
              <a:t>Q</a:t>
            </a:r>
            <a:r>
              <a:rPr lang="en-US" dirty="0"/>
              <a:t> = 10</a:t>
            </a:r>
          </a:p>
          <a:p>
            <a:endParaRPr lang="en-US" dirty="0"/>
          </a:p>
          <a:p>
            <a:pPr lvl="1"/>
            <a:r>
              <a:rPr lang="en-US" dirty="0"/>
              <a:t>Average Response Time = (1 + 2)/2 = 1.5</a:t>
            </a:r>
          </a:p>
          <a:p>
            <a:pPr lvl="1"/>
            <a:endParaRPr lang="en-US" dirty="0"/>
          </a:p>
          <a:p>
            <a:r>
              <a:rPr lang="en-US" i="1" dirty="0"/>
              <a:t>Q</a:t>
            </a:r>
            <a:r>
              <a:rPr lang="en-US" dirty="0"/>
              <a:t> = 1</a:t>
            </a:r>
          </a:p>
          <a:p>
            <a:endParaRPr lang="en-US" dirty="0"/>
          </a:p>
          <a:p>
            <a:pPr lvl="1"/>
            <a:r>
              <a:rPr lang="en-US" dirty="0"/>
              <a:t>Average Response Time = (1 + 2)/2 = 1.5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08C4C323-8578-41F0-89B8-7195D33D7A4D}"/>
              </a:ext>
            </a:extLst>
          </p:cNvPr>
          <p:cNvGrpSpPr/>
          <p:nvPr/>
        </p:nvGrpSpPr>
        <p:grpSpPr>
          <a:xfrm>
            <a:off x="2590800" y="2139310"/>
            <a:ext cx="1439655" cy="1024314"/>
            <a:chOff x="1214997" y="2908288"/>
            <a:chExt cx="1439655" cy="1024314"/>
          </a:xfrm>
        </p:grpSpPr>
        <p:sp>
          <p:nvSpPr>
            <p:cNvPr id="8" name="Rectangle 6">
              <a:extLst>
                <a:ext uri="{FF2B5EF4-FFF2-40B4-BE49-F238E27FC236}">
                  <a16:creationId xmlns:a16="http://schemas.microsoft.com/office/drawing/2014/main" id="{138158BB-0FA4-4838-AD38-E9CB138C45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9985" y="2908288"/>
              <a:ext cx="566928" cy="6096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3200" b="0" dirty="0">
                  <a:latin typeface="Gill Sans Light"/>
                </a:rPr>
                <a:t>T</a:t>
              </a:r>
              <a:r>
                <a:rPr lang="en-US" altLang="en-US" sz="3200" b="0" baseline="-25000" dirty="0">
                  <a:latin typeface="Gill Sans Light"/>
                </a:rPr>
                <a:t>1</a:t>
              </a:r>
              <a:endParaRPr lang="en-US" altLang="en-US" sz="3200" b="0" dirty="0">
                <a:latin typeface="Gill Sans Light"/>
              </a:endParaRPr>
            </a:p>
          </p:txBody>
        </p:sp>
        <p:sp>
          <p:nvSpPr>
            <p:cNvPr id="9" name="Text Box 16">
              <a:extLst>
                <a:ext uri="{FF2B5EF4-FFF2-40B4-BE49-F238E27FC236}">
                  <a16:creationId xmlns:a16="http://schemas.microsoft.com/office/drawing/2014/main" id="{7B33863B-A417-4687-995A-E9DD4FE0FD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14997" y="3470412"/>
              <a:ext cx="35618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2400" b="0" dirty="0">
                  <a:latin typeface="Gill Sans Light"/>
                </a:rPr>
                <a:t>0</a:t>
              </a:r>
            </a:p>
          </p:txBody>
        </p:sp>
        <p:sp>
          <p:nvSpPr>
            <p:cNvPr id="10" name="Text Box 17">
              <a:extLst>
                <a:ext uri="{FF2B5EF4-FFF2-40B4-BE49-F238E27FC236}">
                  <a16:creationId xmlns:a16="http://schemas.microsoft.com/office/drawing/2014/main" id="{15926AC6-7E9F-4F76-B199-295CFAB284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4462" y="3469102"/>
              <a:ext cx="35618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2400" b="0" dirty="0">
                  <a:latin typeface="Gill Sans Light"/>
                </a:rPr>
                <a:t>1</a:t>
              </a:r>
            </a:p>
          </p:txBody>
        </p:sp>
        <p:sp>
          <p:nvSpPr>
            <p:cNvPr id="11" name="Rectangle 7">
              <a:extLst>
                <a:ext uri="{FF2B5EF4-FFF2-40B4-BE49-F238E27FC236}">
                  <a16:creationId xmlns:a16="http://schemas.microsoft.com/office/drawing/2014/main" id="{71F454A8-9CE6-4DA2-9728-B0B839E3C6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0915" y="2908288"/>
              <a:ext cx="564002" cy="609600"/>
            </a:xfrm>
            <a:prstGeom prst="rect">
              <a:avLst/>
            </a:prstGeom>
            <a:solidFill>
              <a:srgbClr val="007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3200" b="0" dirty="0">
                  <a:latin typeface="Gill Sans Light"/>
                </a:rPr>
                <a:t>T</a:t>
              </a:r>
              <a:r>
                <a:rPr lang="en-US" altLang="en-US" sz="3200" b="0" baseline="-25000" dirty="0">
                  <a:latin typeface="Gill Sans Light"/>
                </a:rPr>
                <a:t>2</a:t>
              </a:r>
            </a:p>
          </p:txBody>
        </p:sp>
        <p:sp>
          <p:nvSpPr>
            <p:cNvPr id="12" name="Text Box 18">
              <a:extLst>
                <a:ext uri="{FF2B5EF4-FFF2-40B4-BE49-F238E27FC236}">
                  <a16:creationId xmlns:a16="http://schemas.microsoft.com/office/drawing/2014/main" id="{26DC4F0D-C1E8-4322-94EA-7456600F54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98464" y="3470937"/>
              <a:ext cx="35618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2400" b="0" dirty="0">
                  <a:latin typeface="Gill Sans Light"/>
                </a:rPr>
                <a:t>2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E68B643-24A9-4079-BC29-88D904F158A8}"/>
              </a:ext>
            </a:extLst>
          </p:cNvPr>
          <p:cNvGrpSpPr/>
          <p:nvPr/>
        </p:nvGrpSpPr>
        <p:grpSpPr>
          <a:xfrm>
            <a:off x="2591085" y="3810000"/>
            <a:ext cx="1439655" cy="1024314"/>
            <a:chOff x="1214997" y="2908288"/>
            <a:chExt cx="1439655" cy="1024314"/>
          </a:xfrm>
        </p:grpSpPr>
        <p:sp>
          <p:nvSpPr>
            <p:cNvPr id="14" name="Rectangle 6">
              <a:extLst>
                <a:ext uri="{FF2B5EF4-FFF2-40B4-BE49-F238E27FC236}">
                  <a16:creationId xmlns:a16="http://schemas.microsoft.com/office/drawing/2014/main" id="{B7EC8A46-3C51-4785-961E-E7C1410E80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9985" y="2908288"/>
              <a:ext cx="566928" cy="6096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3200" b="0" dirty="0">
                  <a:latin typeface="Gill Sans Light"/>
                </a:rPr>
                <a:t>T</a:t>
              </a:r>
              <a:r>
                <a:rPr lang="en-US" altLang="en-US" sz="3200" b="0" baseline="-25000" dirty="0">
                  <a:latin typeface="Gill Sans Light"/>
                </a:rPr>
                <a:t>1</a:t>
              </a:r>
              <a:endParaRPr lang="en-US" altLang="en-US" sz="3200" b="0" dirty="0">
                <a:latin typeface="Gill Sans Light"/>
              </a:endParaRPr>
            </a:p>
          </p:txBody>
        </p:sp>
        <p:sp>
          <p:nvSpPr>
            <p:cNvPr id="15" name="Text Box 16">
              <a:extLst>
                <a:ext uri="{FF2B5EF4-FFF2-40B4-BE49-F238E27FC236}">
                  <a16:creationId xmlns:a16="http://schemas.microsoft.com/office/drawing/2014/main" id="{09D6593E-3F00-4D52-81F3-BD2114C29F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14997" y="3470412"/>
              <a:ext cx="35618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2400" b="0" dirty="0">
                  <a:latin typeface="Gill Sans Light"/>
                </a:rPr>
                <a:t>0</a:t>
              </a:r>
            </a:p>
          </p:txBody>
        </p:sp>
        <p:sp>
          <p:nvSpPr>
            <p:cNvPr id="16" name="Text Box 17">
              <a:extLst>
                <a:ext uri="{FF2B5EF4-FFF2-40B4-BE49-F238E27FC236}">
                  <a16:creationId xmlns:a16="http://schemas.microsoft.com/office/drawing/2014/main" id="{D9BB7870-9B03-4485-8962-54FD778453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4462" y="3469102"/>
              <a:ext cx="35618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2400" b="0" dirty="0">
                  <a:latin typeface="Gill Sans Light"/>
                </a:rPr>
                <a:t>1</a:t>
              </a:r>
            </a:p>
          </p:txBody>
        </p:sp>
        <p:sp>
          <p:nvSpPr>
            <p:cNvPr id="17" name="Rectangle 7">
              <a:extLst>
                <a:ext uri="{FF2B5EF4-FFF2-40B4-BE49-F238E27FC236}">
                  <a16:creationId xmlns:a16="http://schemas.microsoft.com/office/drawing/2014/main" id="{A41CF5C5-0591-4D52-9A68-31988B99C4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0915" y="2908288"/>
              <a:ext cx="564002" cy="609600"/>
            </a:xfrm>
            <a:prstGeom prst="rect">
              <a:avLst/>
            </a:prstGeom>
            <a:solidFill>
              <a:srgbClr val="007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3200" b="0" dirty="0">
                  <a:latin typeface="Gill Sans Light"/>
                </a:rPr>
                <a:t>T</a:t>
              </a:r>
              <a:r>
                <a:rPr lang="en-US" altLang="en-US" sz="3200" b="0" baseline="-25000" dirty="0">
                  <a:latin typeface="Gill Sans Light"/>
                </a:rPr>
                <a:t>2</a:t>
              </a:r>
            </a:p>
          </p:txBody>
        </p:sp>
        <p:sp>
          <p:nvSpPr>
            <p:cNvPr id="18" name="Text Box 18">
              <a:extLst>
                <a:ext uri="{FF2B5EF4-FFF2-40B4-BE49-F238E27FC236}">
                  <a16:creationId xmlns:a16="http://schemas.microsoft.com/office/drawing/2014/main" id="{BCA8E295-5F5F-4EF1-9D30-CDC1CDA1AD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98464" y="3470937"/>
              <a:ext cx="35618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2400" b="0" dirty="0">
                  <a:latin typeface="Gill Sans Light"/>
                </a:rPr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522600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Goal for Today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133600" y="3886200"/>
            <a:ext cx="7924800" cy="2133600"/>
          </a:xfrm>
        </p:spPr>
        <p:txBody>
          <a:bodyPr/>
          <a:lstStyle/>
          <a:p>
            <a:r>
              <a:rPr lang="en-US" dirty="0"/>
              <a:t>Discussion of Scheduling: </a:t>
            </a:r>
          </a:p>
          <a:p>
            <a:pPr lvl="1"/>
            <a:r>
              <a:rPr lang="en-US" dirty="0"/>
              <a:t>Which thread should run on the CPU next?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Scheduling goals, policies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Look at a number of different schedulers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05200" y="1379057"/>
            <a:ext cx="5486400" cy="175432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if ( 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readyThreads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(TCBs) ) {</a:t>
            </a:r>
          </a:p>
          <a:p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nextTCB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 = 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selectThread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(TCBs);</a:t>
            </a:r>
          </a:p>
          <a:p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	run( 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nextTCB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 );</a:t>
            </a:r>
          </a:p>
          <a:p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} else {</a:t>
            </a:r>
          </a:p>
          <a:p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b="1" dirty="0" err="1">
                <a:latin typeface="Consolas" panose="020B0609020204030204" pitchFamily="49" charset="0"/>
                <a:cs typeface="Consolas" panose="020B0609020204030204" pitchFamily="49" charset="0"/>
              </a:rPr>
              <a:t>run_idle_thread</a:t>
            </a: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();</a:t>
            </a:r>
          </a:p>
          <a:p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</p:txBody>
      </p:sp>
      <p:sp>
        <p:nvSpPr>
          <p:cNvPr id="6" name="Freeform 5"/>
          <p:cNvSpPr/>
          <p:nvPr/>
        </p:nvSpPr>
        <p:spPr bwMode="auto">
          <a:xfrm>
            <a:off x="2192952" y="838201"/>
            <a:ext cx="1328660" cy="2817795"/>
          </a:xfrm>
          <a:custGeom>
            <a:avLst/>
            <a:gdLst>
              <a:gd name="connsiteX0" fmla="*/ 1387780 w 1387780"/>
              <a:gd name="connsiteY0" fmla="*/ 2403572 h 2845960"/>
              <a:gd name="connsiteX1" fmla="*/ 192026 w 1387780"/>
              <a:gd name="connsiteY1" fmla="*/ 2677892 h 2845960"/>
              <a:gd name="connsiteX2" fmla="*/ 114654 w 1387780"/>
              <a:gd name="connsiteY2" fmla="*/ 152741 h 2845960"/>
              <a:gd name="connsiteX3" fmla="*/ 1310408 w 1387780"/>
              <a:gd name="connsiteY3" fmla="*/ 497400 h 2845960"/>
              <a:gd name="connsiteX0" fmla="*/ 1328660 w 1328660"/>
              <a:gd name="connsiteY0" fmla="*/ 2305098 h 2817795"/>
              <a:gd name="connsiteX1" fmla="*/ 189177 w 1328660"/>
              <a:gd name="connsiteY1" fmla="*/ 2677892 h 2817795"/>
              <a:gd name="connsiteX2" fmla="*/ 111805 w 1328660"/>
              <a:gd name="connsiteY2" fmla="*/ 152741 h 2817795"/>
              <a:gd name="connsiteX3" fmla="*/ 1307559 w 1328660"/>
              <a:gd name="connsiteY3" fmla="*/ 497400 h 28177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28660" h="2817795">
                <a:moveTo>
                  <a:pt x="1328660" y="2305098"/>
                </a:moveTo>
                <a:cubicBezTo>
                  <a:pt x="836877" y="2629827"/>
                  <a:pt x="391986" y="3036618"/>
                  <a:pt x="189177" y="2677892"/>
                </a:cubicBezTo>
                <a:cubicBezTo>
                  <a:pt x="-13632" y="2319166"/>
                  <a:pt x="-74592" y="516156"/>
                  <a:pt x="111805" y="152741"/>
                </a:cubicBezTo>
                <a:cubicBezTo>
                  <a:pt x="298202" y="-210674"/>
                  <a:pt x="802880" y="143363"/>
                  <a:pt x="1307559" y="497400"/>
                </a:cubicBezTo>
              </a:path>
            </a:pathLst>
          </a:custGeom>
          <a:noFill/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528312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710A29-DFF6-4A43-8D96-3EDFD91871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2200" y="914400"/>
            <a:ext cx="10566400" cy="51054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2"/>
                </a:solidFill>
                <a:latin typeface="Gill Sans Light"/>
              </a:rPr>
              <a:t>T</a:t>
            </a:r>
            <a:r>
              <a:rPr lang="en-US" baseline="-25000" dirty="0">
                <a:solidFill>
                  <a:schemeClr val="accent2"/>
                </a:solidFill>
                <a:latin typeface="Gill Sans Light"/>
              </a:rPr>
              <a:t>1</a:t>
            </a:r>
            <a:r>
              <a:rPr lang="en-US" dirty="0">
                <a:latin typeface="Gill Sans Light"/>
              </a:rPr>
              <a:t>: Burst Length 1</a:t>
            </a:r>
          </a:p>
          <a:p>
            <a:r>
              <a:rPr lang="en-US" dirty="0">
                <a:solidFill>
                  <a:srgbClr val="0070C0"/>
                </a:solidFill>
                <a:latin typeface="Gill Sans Light"/>
              </a:rPr>
              <a:t>T</a:t>
            </a:r>
            <a:r>
              <a:rPr lang="en-US" baseline="-25000" dirty="0">
                <a:solidFill>
                  <a:srgbClr val="0070C0"/>
                </a:solidFill>
                <a:latin typeface="Gill Sans Light"/>
              </a:rPr>
              <a:t>2</a:t>
            </a:r>
            <a:r>
              <a:rPr lang="en-US" dirty="0">
                <a:latin typeface="Gill Sans Light"/>
              </a:rPr>
              <a:t>: Burst Length 1</a:t>
            </a:r>
          </a:p>
          <a:p>
            <a:endParaRPr lang="en-US" i="1" dirty="0">
              <a:latin typeface="Gill Sans Light"/>
            </a:endParaRPr>
          </a:p>
          <a:p>
            <a:r>
              <a:rPr lang="en-US" i="1" dirty="0">
                <a:latin typeface="Gill Sans Light"/>
              </a:rPr>
              <a:t>Q</a:t>
            </a:r>
            <a:r>
              <a:rPr lang="en-US" dirty="0">
                <a:latin typeface="Gill Sans Light"/>
              </a:rPr>
              <a:t> = 1</a:t>
            </a:r>
            <a:endParaRPr lang="en-US" sz="1100" dirty="0">
              <a:latin typeface="Gill Sans Light"/>
            </a:endParaRPr>
          </a:p>
          <a:p>
            <a:pPr lvl="1"/>
            <a:endParaRPr lang="en-US" dirty="0">
              <a:latin typeface="Gill Sans Light"/>
            </a:endParaRPr>
          </a:p>
          <a:p>
            <a:pPr lvl="1"/>
            <a:r>
              <a:rPr lang="en-US" dirty="0">
                <a:latin typeface="Gill Sans Light"/>
              </a:rPr>
              <a:t>Average Response Time = (1 + 2)/2 = 1.5</a:t>
            </a:r>
          </a:p>
          <a:p>
            <a:pPr lvl="1"/>
            <a:endParaRPr lang="en-US" dirty="0">
              <a:latin typeface="Gill Sans Light"/>
            </a:endParaRPr>
          </a:p>
          <a:p>
            <a:r>
              <a:rPr lang="en-US" i="1" dirty="0">
                <a:latin typeface="Gill Sans Light"/>
              </a:rPr>
              <a:t>Q</a:t>
            </a:r>
            <a:r>
              <a:rPr lang="en-US" dirty="0">
                <a:latin typeface="Gill Sans Light"/>
              </a:rPr>
              <a:t> = 0.5</a:t>
            </a:r>
          </a:p>
          <a:p>
            <a:endParaRPr lang="en-US" dirty="0">
              <a:latin typeface="Gill Sans Light"/>
            </a:endParaRPr>
          </a:p>
          <a:p>
            <a:pPr lvl="1"/>
            <a:r>
              <a:rPr lang="en-US" dirty="0">
                <a:latin typeface="Gill Sans Light"/>
              </a:rPr>
              <a:t>Average Response Time = (1.5 + 2)/2 = 1.75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269ED4E-F080-48C7-886E-ADF4FE5B576D}"/>
              </a:ext>
            </a:extLst>
          </p:cNvPr>
          <p:cNvGrpSpPr/>
          <p:nvPr/>
        </p:nvGrpSpPr>
        <p:grpSpPr>
          <a:xfrm>
            <a:off x="2598945" y="2095315"/>
            <a:ext cx="1439655" cy="1024314"/>
            <a:chOff x="1214997" y="2908288"/>
            <a:chExt cx="1439655" cy="1024314"/>
          </a:xfrm>
        </p:grpSpPr>
        <p:sp>
          <p:nvSpPr>
            <p:cNvPr id="8" name="Rectangle 6">
              <a:extLst>
                <a:ext uri="{FF2B5EF4-FFF2-40B4-BE49-F238E27FC236}">
                  <a16:creationId xmlns:a16="http://schemas.microsoft.com/office/drawing/2014/main" id="{57D7B1BD-0E76-46AE-B57D-34E76E9749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9985" y="2908288"/>
              <a:ext cx="566928" cy="6096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3200" b="0" dirty="0">
                  <a:latin typeface="Gill Sans Light"/>
                </a:rPr>
                <a:t>T</a:t>
              </a:r>
              <a:r>
                <a:rPr lang="en-US" altLang="en-US" sz="3200" b="0" baseline="-25000" dirty="0">
                  <a:latin typeface="Gill Sans Light"/>
                </a:rPr>
                <a:t>1</a:t>
              </a:r>
              <a:endParaRPr lang="en-US" altLang="en-US" sz="3200" b="0" dirty="0">
                <a:latin typeface="Gill Sans Light"/>
              </a:endParaRPr>
            </a:p>
          </p:txBody>
        </p:sp>
        <p:sp>
          <p:nvSpPr>
            <p:cNvPr id="9" name="Text Box 16">
              <a:extLst>
                <a:ext uri="{FF2B5EF4-FFF2-40B4-BE49-F238E27FC236}">
                  <a16:creationId xmlns:a16="http://schemas.microsoft.com/office/drawing/2014/main" id="{980E5E37-B67E-4669-A1A1-E5693FE0B31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14997" y="3470412"/>
              <a:ext cx="35618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2400" b="0" dirty="0">
                  <a:latin typeface="Gill Sans Light"/>
                </a:rPr>
                <a:t>0</a:t>
              </a:r>
            </a:p>
          </p:txBody>
        </p:sp>
        <p:sp>
          <p:nvSpPr>
            <p:cNvPr id="10" name="Text Box 17">
              <a:extLst>
                <a:ext uri="{FF2B5EF4-FFF2-40B4-BE49-F238E27FC236}">
                  <a16:creationId xmlns:a16="http://schemas.microsoft.com/office/drawing/2014/main" id="{85706CF4-DA69-412F-AB52-2D067F7236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4462" y="3469102"/>
              <a:ext cx="35618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2400" b="0" dirty="0">
                  <a:latin typeface="Gill Sans Light"/>
                </a:rPr>
                <a:t>1</a:t>
              </a:r>
            </a:p>
          </p:txBody>
        </p:sp>
        <p:sp>
          <p:nvSpPr>
            <p:cNvPr id="11" name="Rectangle 7">
              <a:extLst>
                <a:ext uri="{FF2B5EF4-FFF2-40B4-BE49-F238E27FC236}">
                  <a16:creationId xmlns:a16="http://schemas.microsoft.com/office/drawing/2014/main" id="{6BE1EB8C-A5FD-43C5-9554-AC73F736DF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0915" y="2908288"/>
              <a:ext cx="564002" cy="609600"/>
            </a:xfrm>
            <a:prstGeom prst="rect">
              <a:avLst/>
            </a:prstGeom>
            <a:solidFill>
              <a:srgbClr val="007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3200" b="0" dirty="0">
                  <a:latin typeface="Gill Sans Light"/>
                </a:rPr>
                <a:t>T</a:t>
              </a:r>
              <a:r>
                <a:rPr lang="en-US" altLang="en-US" sz="3200" b="0" baseline="-25000" dirty="0">
                  <a:latin typeface="Gill Sans Light"/>
                </a:rPr>
                <a:t>2</a:t>
              </a:r>
            </a:p>
          </p:txBody>
        </p:sp>
        <p:sp>
          <p:nvSpPr>
            <p:cNvPr id="12" name="Text Box 18">
              <a:extLst>
                <a:ext uri="{FF2B5EF4-FFF2-40B4-BE49-F238E27FC236}">
                  <a16:creationId xmlns:a16="http://schemas.microsoft.com/office/drawing/2014/main" id="{922D8E4B-182A-466A-B398-AADAF666BE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98464" y="3470937"/>
              <a:ext cx="35618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2400" b="0" dirty="0">
                  <a:latin typeface="Gill Sans Light"/>
                </a:rPr>
                <a:t>2</a:t>
              </a:r>
            </a:p>
          </p:txBody>
        </p:sp>
      </p:grpSp>
      <p:sp>
        <p:nvSpPr>
          <p:cNvPr id="16" name="Text Box 18">
            <a:extLst>
              <a:ext uri="{FF2B5EF4-FFF2-40B4-BE49-F238E27FC236}">
                <a16:creationId xmlns:a16="http://schemas.microsoft.com/office/drawing/2014/main" id="{1953C3A7-7F5B-4945-AF2C-FE4AE6A98B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61015" y="4396085"/>
            <a:ext cx="18473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SzTx/>
              <a:buFontTx/>
              <a:buNone/>
            </a:pPr>
            <a:endParaRPr lang="en-US" altLang="en-US" sz="2400" b="0" dirty="0">
              <a:latin typeface="Gill Sans Light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099612A5-763C-4EBE-BECA-619554058A6C}"/>
              </a:ext>
            </a:extLst>
          </p:cNvPr>
          <p:cNvGrpSpPr/>
          <p:nvPr/>
        </p:nvGrpSpPr>
        <p:grpSpPr>
          <a:xfrm>
            <a:off x="2590800" y="3810000"/>
            <a:ext cx="1427931" cy="1027347"/>
            <a:chOff x="2670809" y="4665215"/>
            <a:chExt cx="1427931" cy="1027347"/>
          </a:xfrm>
        </p:grpSpPr>
        <p:sp>
          <p:nvSpPr>
            <p:cNvPr id="13" name="Rectangle 6">
              <a:extLst>
                <a:ext uri="{FF2B5EF4-FFF2-40B4-BE49-F238E27FC236}">
                  <a16:creationId xmlns:a16="http://schemas.microsoft.com/office/drawing/2014/main" id="{722FE8D5-7010-41CA-8914-6BBDF40CDD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5797" y="4665215"/>
              <a:ext cx="283464" cy="6096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endParaRPr lang="en-US" altLang="en-US" sz="3200" b="0" dirty="0">
                <a:latin typeface="Gill Sans Light"/>
              </a:endParaRPr>
            </a:p>
          </p:txBody>
        </p:sp>
        <p:sp>
          <p:nvSpPr>
            <p:cNvPr id="14" name="Text Box 16">
              <a:extLst>
                <a:ext uri="{FF2B5EF4-FFF2-40B4-BE49-F238E27FC236}">
                  <a16:creationId xmlns:a16="http://schemas.microsoft.com/office/drawing/2014/main" id="{201FD6E4-8E0F-4735-8BDA-9BD85B5E1D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70809" y="5230897"/>
              <a:ext cx="35618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2400" b="0" dirty="0">
                  <a:latin typeface="Gill Sans Light"/>
                </a:rPr>
                <a:t>0</a:t>
              </a:r>
            </a:p>
          </p:txBody>
        </p:sp>
        <p:sp>
          <p:nvSpPr>
            <p:cNvPr id="15" name="Rectangle 7">
              <a:extLst>
                <a:ext uri="{FF2B5EF4-FFF2-40B4-BE49-F238E27FC236}">
                  <a16:creationId xmlns:a16="http://schemas.microsoft.com/office/drawing/2014/main" id="{EC960C6F-12CD-450E-BBCF-1117595782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48371" y="4665215"/>
              <a:ext cx="283464" cy="609600"/>
            </a:xfrm>
            <a:prstGeom prst="rect">
              <a:avLst/>
            </a:prstGeom>
            <a:solidFill>
              <a:srgbClr val="007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endParaRPr lang="en-US" altLang="en-US" sz="3200" b="0" baseline="-25000" dirty="0">
                <a:latin typeface="Gill Sans Light"/>
              </a:endParaRPr>
            </a:p>
          </p:txBody>
        </p:sp>
        <p:sp>
          <p:nvSpPr>
            <p:cNvPr id="17" name="Rectangle 6">
              <a:extLst>
                <a:ext uri="{FF2B5EF4-FFF2-40B4-BE49-F238E27FC236}">
                  <a16:creationId xmlns:a16="http://schemas.microsoft.com/office/drawing/2014/main" id="{E44F4FB7-3A74-4D6A-ADF3-CE42E2C753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22332" y="4665215"/>
              <a:ext cx="283464" cy="6096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ctr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endParaRPr lang="en-US" altLang="en-US" sz="3200" b="0" dirty="0">
                <a:latin typeface="Gill Sans Light"/>
              </a:endParaRPr>
            </a:p>
          </p:txBody>
        </p:sp>
        <p:sp>
          <p:nvSpPr>
            <p:cNvPr id="18" name="Rectangle 7">
              <a:extLst>
                <a:ext uri="{FF2B5EF4-FFF2-40B4-BE49-F238E27FC236}">
                  <a16:creationId xmlns:a16="http://schemas.microsoft.com/office/drawing/2014/main" id="{C7932CFC-D54E-406E-B819-75D673BB08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19194" y="4665215"/>
              <a:ext cx="283464" cy="609600"/>
            </a:xfrm>
            <a:prstGeom prst="rect">
              <a:avLst/>
            </a:prstGeom>
            <a:solidFill>
              <a:srgbClr val="007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endParaRPr lang="en-US" altLang="en-US" sz="3200" b="0" baseline="-25000" dirty="0">
                <a:latin typeface="Gill Sans Light"/>
              </a:endParaRPr>
            </a:p>
          </p:txBody>
        </p:sp>
        <p:sp>
          <p:nvSpPr>
            <p:cNvPr id="19" name="Text Box 16">
              <a:extLst>
                <a:ext uri="{FF2B5EF4-FFF2-40B4-BE49-F238E27FC236}">
                  <a16:creationId xmlns:a16="http://schemas.microsoft.com/office/drawing/2014/main" id="{15944BBF-0649-47FB-A938-BD3AF9E49E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2552" y="5210616"/>
              <a:ext cx="35618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50000"/>
                </a:spcBef>
                <a:buSzTx/>
                <a:buFontTx/>
                <a:buNone/>
              </a:pPr>
              <a:r>
                <a:rPr lang="en-US" altLang="en-US" sz="2400" b="0" dirty="0">
                  <a:latin typeface="Gill Sans Light"/>
                </a:rPr>
                <a:t>2</a:t>
              </a:r>
            </a:p>
          </p:txBody>
        </p:sp>
      </p:grpSp>
      <p:sp>
        <p:nvSpPr>
          <p:cNvPr id="21" name="Title 2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 Light"/>
              </a:rPr>
              <a:t>Increase Response Time</a:t>
            </a:r>
          </a:p>
        </p:txBody>
      </p:sp>
    </p:spTree>
    <p:extLst>
      <p:ext uri="{BB962C8B-B14F-4D97-AF65-F5344CB8AC3E}">
        <p14:creationId xmlns:p14="http://schemas.microsoft.com/office/powerpoint/2010/main" val="20621299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3B18E-6174-4DA7-8472-0D0D5E7661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Implement RR in the Kernel?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059C66-6D8F-4C45-AF22-413E0CD2DD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800" y="914400"/>
            <a:ext cx="11074400" cy="5105400"/>
          </a:xfrm>
        </p:spPr>
        <p:txBody>
          <a:bodyPr/>
          <a:lstStyle/>
          <a:p>
            <a:r>
              <a:rPr lang="en-US" dirty="0"/>
              <a:t>FIFO Queue, as in FCFS</a:t>
            </a:r>
          </a:p>
          <a:p>
            <a:r>
              <a:rPr lang="en-US" dirty="0"/>
              <a:t>But preempt job after quantum expires, and send it to the back of the queue</a:t>
            </a:r>
          </a:p>
          <a:p>
            <a:pPr lvl="1"/>
            <a:r>
              <a:rPr lang="en-US" dirty="0"/>
              <a:t>How? Timer interrupt!</a:t>
            </a:r>
          </a:p>
          <a:p>
            <a:pPr lvl="1"/>
            <a:r>
              <a:rPr lang="en-US" dirty="0"/>
              <a:t>And, of course, careful synchronization</a:t>
            </a:r>
          </a:p>
        </p:txBody>
      </p:sp>
      <p:sp>
        <p:nvSpPr>
          <p:cNvPr id="7" name="Explosion: 14 Points 6">
            <a:extLst>
              <a:ext uri="{FF2B5EF4-FFF2-40B4-BE49-F238E27FC236}">
                <a16:creationId xmlns:a16="http://schemas.microsoft.com/office/drawing/2014/main" id="{F5DCE089-41BA-42E5-B447-059A2E97F9BF}"/>
              </a:ext>
            </a:extLst>
          </p:cNvPr>
          <p:cNvSpPr/>
          <p:nvPr/>
        </p:nvSpPr>
        <p:spPr>
          <a:xfrm>
            <a:off x="7315200" y="3104852"/>
            <a:ext cx="4035247" cy="2289657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Gill Sans Light"/>
              </a:rPr>
              <a:t>Project 2: Scheduling</a:t>
            </a: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5" t="11595" r="888" b="12131"/>
          <a:stretch>
            <a:fillRect/>
          </a:stretch>
        </p:blipFill>
        <p:spPr bwMode="auto">
          <a:xfrm>
            <a:off x="1752600" y="2839980"/>
            <a:ext cx="4876800" cy="2819400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735140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762000"/>
            <a:ext cx="11277600" cy="60198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How do you choose time slice?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sz="2400" dirty="0">
                <a:ea typeface="굴림" panose="020B0600000101010101" pitchFamily="34" charset="-127"/>
              </a:rPr>
              <a:t>What if too big?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altLang="ko-KR" sz="2400" dirty="0">
                <a:ea typeface="굴림" panose="020B0600000101010101" pitchFamily="34" charset="-127"/>
              </a:rPr>
              <a:t>Response time suffers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sz="2600" dirty="0">
                <a:ea typeface="굴림" panose="020B0600000101010101" pitchFamily="34" charset="-127"/>
                <a:sym typeface="Symbol" panose="05050102010706020507" pitchFamily="18" charset="2"/>
              </a:rPr>
              <a:t>What if time slice too small?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altLang="ko-KR" sz="2400" dirty="0">
                <a:ea typeface="굴림" panose="020B0600000101010101" pitchFamily="34" charset="-127"/>
                <a:sym typeface="Symbol" panose="05050102010706020507" pitchFamily="18" charset="2"/>
              </a:rPr>
              <a:t>Throughput suffers! </a:t>
            </a:r>
          </a:p>
          <a:p>
            <a:pPr marL="914400" lvl="2" indent="0">
              <a:lnSpc>
                <a:spcPct val="80000"/>
              </a:lnSpc>
              <a:spcBef>
                <a:spcPct val="20000"/>
              </a:spcBef>
              <a:buNone/>
            </a:pPr>
            <a:endParaRPr lang="en-US" altLang="ko-KR" sz="2400" dirty="0">
              <a:ea typeface="굴림" panose="020B0600000101010101" pitchFamily="34" charset="-127"/>
              <a:sym typeface="Symbol" panose="05050102010706020507" pitchFamily="18" charset="2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  <a:sym typeface="Symbol" panose="05050102010706020507" pitchFamily="18" charset="2"/>
              </a:rPr>
              <a:t>Actual choices of </a:t>
            </a:r>
            <a:r>
              <a:rPr lang="en-US" altLang="ko-KR" dirty="0" err="1">
                <a:ea typeface="굴림" panose="020B0600000101010101" pitchFamily="34" charset="-127"/>
                <a:sym typeface="Symbol" panose="05050102010706020507" pitchFamily="18" charset="2"/>
              </a:rPr>
              <a:t>timeslice</a:t>
            </a:r>
            <a:r>
              <a:rPr lang="en-US" altLang="ko-KR" dirty="0">
                <a:ea typeface="굴림" panose="020B0600000101010101" pitchFamily="34" charset="-127"/>
                <a:sym typeface="Symbol" panose="05050102010706020507" pitchFamily="18" charset="2"/>
              </a:rPr>
              <a:t>: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sz="2400" dirty="0">
                <a:ea typeface="굴림" panose="020B0600000101010101" pitchFamily="34" charset="-127"/>
                <a:sym typeface="Symbol" panose="05050102010706020507" pitchFamily="18" charset="2"/>
              </a:rPr>
              <a:t>Initially, UNIX </a:t>
            </a:r>
            <a:r>
              <a:rPr lang="en-US" altLang="ko-KR" sz="2400" dirty="0" err="1">
                <a:ea typeface="굴림" panose="020B0600000101010101" pitchFamily="34" charset="-127"/>
                <a:sym typeface="Symbol" panose="05050102010706020507" pitchFamily="18" charset="2"/>
              </a:rPr>
              <a:t>timeslice</a:t>
            </a:r>
            <a:r>
              <a:rPr lang="en-US" altLang="ko-KR" sz="2400" dirty="0">
                <a:ea typeface="굴림" panose="020B0600000101010101" pitchFamily="34" charset="-127"/>
                <a:sym typeface="Symbol" panose="05050102010706020507" pitchFamily="18" charset="2"/>
              </a:rPr>
              <a:t> one second: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altLang="ko-KR" sz="2400" dirty="0">
                <a:ea typeface="굴림" panose="020B0600000101010101" pitchFamily="34" charset="-127"/>
                <a:sym typeface="Symbol" panose="05050102010706020507" pitchFamily="18" charset="2"/>
              </a:rPr>
              <a:t>Worked ok when UNIX was used by one or two people.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altLang="ko-KR" sz="2400" dirty="0">
                <a:ea typeface="굴림" panose="020B0600000101010101" pitchFamily="34" charset="-127"/>
                <a:sym typeface="Symbol" panose="05050102010706020507" pitchFamily="18" charset="2"/>
              </a:rPr>
              <a:t>What if three compilations going on? 3 seconds to echo each keystroke!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sz="2400" dirty="0">
                <a:ea typeface="굴림" panose="020B0600000101010101" pitchFamily="34" charset="-127"/>
                <a:sym typeface="Symbol" panose="05050102010706020507" pitchFamily="18" charset="2"/>
              </a:rPr>
              <a:t>Need to balance short-job performance and long-job throughput: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altLang="ko-KR" sz="2400" dirty="0">
                <a:ea typeface="굴림" panose="020B0600000101010101" pitchFamily="34" charset="-127"/>
                <a:sym typeface="Symbol" panose="05050102010706020507" pitchFamily="18" charset="2"/>
              </a:rPr>
              <a:t>Typical time slice today is between </a:t>
            </a:r>
            <a:r>
              <a:rPr lang="en-US" altLang="ko-KR" sz="2400" dirty="0">
                <a:solidFill>
                  <a:schemeClr val="hlink"/>
                </a:solidFill>
                <a:ea typeface="굴림" panose="020B0600000101010101" pitchFamily="34" charset="-127"/>
                <a:sym typeface="Symbol" panose="05050102010706020507" pitchFamily="18" charset="2"/>
              </a:rPr>
              <a:t>10ms – 100ms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altLang="ko-KR" sz="2400" dirty="0">
                <a:ea typeface="굴림" panose="020B0600000101010101" pitchFamily="34" charset="-127"/>
                <a:sym typeface="Symbol" panose="05050102010706020507" pitchFamily="18" charset="2"/>
              </a:rPr>
              <a:t>Typical context-switching overhead is </a:t>
            </a:r>
            <a:r>
              <a:rPr lang="en-US" altLang="ko-KR" sz="2400" dirty="0">
                <a:solidFill>
                  <a:schemeClr val="hlink"/>
                </a:solidFill>
                <a:ea typeface="굴림" panose="020B0600000101010101" pitchFamily="34" charset="-127"/>
                <a:sym typeface="Symbol" panose="05050102010706020507" pitchFamily="18" charset="2"/>
              </a:rPr>
              <a:t>0.1ms – 1ms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altLang="ko-KR" sz="2400" dirty="0">
                <a:ea typeface="굴림" panose="020B0600000101010101" pitchFamily="34" charset="-127"/>
                <a:sym typeface="Symbol" panose="05050102010706020507" pitchFamily="18" charset="2"/>
              </a:rPr>
              <a:t>Roughly </a:t>
            </a:r>
            <a:r>
              <a:rPr lang="en-US" altLang="ko-KR" sz="2400" dirty="0">
                <a:solidFill>
                  <a:schemeClr val="hlink"/>
                </a:solidFill>
                <a:ea typeface="굴림" panose="020B0600000101010101" pitchFamily="34" charset="-127"/>
                <a:sym typeface="Symbol" panose="05050102010706020507" pitchFamily="18" charset="2"/>
              </a:rPr>
              <a:t>1%</a:t>
            </a:r>
            <a:r>
              <a:rPr lang="en-US" altLang="ko-KR" sz="2400" dirty="0">
                <a:ea typeface="굴림" panose="020B0600000101010101" pitchFamily="34" charset="-127"/>
                <a:sym typeface="Symbol" panose="05050102010706020507" pitchFamily="18" charset="2"/>
              </a:rPr>
              <a:t> overhead due to context-switching</a:t>
            </a:r>
          </a:p>
          <a:p>
            <a:pPr lvl="2">
              <a:lnSpc>
                <a:spcPct val="80000"/>
              </a:lnSpc>
              <a:spcBef>
                <a:spcPct val="20000"/>
              </a:spcBef>
              <a:buFontTx/>
              <a:buNone/>
            </a:pPr>
            <a:endParaRPr lang="en-US" altLang="ko-KR" sz="2400" dirty="0">
              <a:ea typeface="굴림" panose="020B0600000101010101" pitchFamily="34" charset="-127"/>
              <a:sym typeface="Symbol" panose="05050102010706020507" pitchFamily="18" charset="2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endParaRPr lang="ko-KR" altLang="en-US" sz="2400" dirty="0">
              <a:ea typeface="굴림" panose="020B0600000101010101" pitchFamily="34" charset="-127"/>
              <a:sym typeface="Symbol" panose="05050102010706020507" pitchFamily="18" charset="2"/>
            </a:endParaRPr>
          </a:p>
        </p:txBody>
      </p:sp>
      <p:pic>
        <p:nvPicPr>
          <p:cNvPr id="589828" name="Picture 4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996950"/>
            <a:ext cx="2667000" cy="182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ea typeface="굴림" panose="020B0600000101010101" pitchFamily="34" charset="-127"/>
              </a:rPr>
              <a:t>Round-Robin Discussion</a:t>
            </a:r>
          </a:p>
        </p:txBody>
      </p:sp>
    </p:spTree>
    <p:extLst>
      <p:ext uri="{BB962C8B-B14F-4D97-AF65-F5344CB8AC3E}">
        <p14:creationId xmlns:p14="http://schemas.microsoft.com/office/powerpoint/2010/main" val="23133124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982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9827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152400"/>
            <a:ext cx="8915400" cy="533400"/>
          </a:xfrm>
        </p:spPr>
        <p:txBody>
          <a:bodyPr/>
          <a:lstStyle/>
          <a:p>
            <a:r>
              <a:rPr lang="en-US" altLang="ko-KR" dirty="0">
                <a:ea typeface="굴림" panose="020B0600000101010101" pitchFamily="34" charset="-127"/>
              </a:rPr>
              <a:t>Comparisons between FCFS and Round Robin</a:t>
            </a:r>
          </a:p>
        </p:txBody>
      </p:sp>
      <p:sp>
        <p:nvSpPr>
          <p:cNvPr id="5928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685800"/>
            <a:ext cx="10820400" cy="6172200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tabLst>
                <a:tab pos="3319463" algn="l"/>
              </a:tabLst>
            </a:pPr>
            <a:r>
              <a:rPr lang="en-US" altLang="ko-KR" dirty="0">
                <a:ea typeface="굴림" panose="020B0600000101010101" pitchFamily="34" charset="-127"/>
              </a:rPr>
              <a:t>Assuming zero-cost context-switching time, is RR always better than FCFS?</a:t>
            </a: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3319463" algn="l"/>
              </a:tabLst>
            </a:pPr>
            <a:r>
              <a:rPr lang="en-US" altLang="ko-KR" dirty="0">
                <a:ea typeface="굴림" panose="020B0600000101010101" pitchFamily="34" charset="-127"/>
              </a:rPr>
              <a:t>Simple example:</a:t>
            </a:r>
            <a:r>
              <a:rPr lang="en-US" altLang="ko-KR" sz="2000" dirty="0">
                <a:ea typeface="굴림" panose="020B0600000101010101" pitchFamily="34" charset="-127"/>
              </a:rPr>
              <a:t> 	10 jobs, each take 100s of CPU time</a:t>
            </a:r>
            <a:br>
              <a:rPr lang="en-US" altLang="ko-KR" sz="2000" dirty="0">
                <a:ea typeface="굴림" panose="020B0600000101010101" pitchFamily="34" charset="-127"/>
              </a:rPr>
            </a:br>
            <a:r>
              <a:rPr lang="en-US" altLang="ko-KR" sz="2000" dirty="0">
                <a:ea typeface="굴림" panose="020B0600000101010101" pitchFamily="34" charset="-127"/>
              </a:rPr>
              <a:t>	RR scheduler quantum of 1s</a:t>
            </a:r>
            <a:br>
              <a:rPr lang="en-US" altLang="ko-KR" sz="2000" dirty="0">
                <a:ea typeface="굴림" panose="020B0600000101010101" pitchFamily="34" charset="-127"/>
              </a:rPr>
            </a:br>
            <a:r>
              <a:rPr lang="en-US" altLang="ko-KR" sz="2000" dirty="0">
                <a:ea typeface="굴림" panose="020B0600000101010101" pitchFamily="34" charset="-127"/>
              </a:rPr>
              <a:t>	All jobs start at the same time</a:t>
            </a: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3319463" algn="l"/>
              </a:tabLst>
            </a:pPr>
            <a:r>
              <a:rPr lang="en-US" altLang="ko-KR" dirty="0">
                <a:ea typeface="굴림" panose="020B0600000101010101" pitchFamily="34" charset="-127"/>
              </a:rPr>
              <a:t>Completion Times:</a:t>
            </a: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3319463" algn="l"/>
              </a:tabLst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3319463" algn="l"/>
              </a:tabLst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3319463" algn="l"/>
              </a:tabLst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3319463" algn="l"/>
              </a:tabLst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3319463" algn="l"/>
              </a:tabLst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3319463" algn="l"/>
              </a:tabLst>
            </a:pPr>
            <a:endParaRPr lang="en-US" altLang="ko-KR" dirty="0">
              <a:ea typeface="굴림" panose="020B0600000101010101" pitchFamily="34" charset="-127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tabLst>
                <a:tab pos="3319463" algn="l"/>
              </a:tabLst>
            </a:pPr>
            <a:r>
              <a:rPr lang="en-US" altLang="ko-KR" sz="2400" dirty="0">
                <a:ea typeface="굴림" panose="020B0600000101010101" pitchFamily="34" charset="-127"/>
              </a:rPr>
              <a:t>Both RR and FCFS finish at the same time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tabLst>
                <a:tab pos="3319463" algn="l"/>
              </a:tabLst>
            </a:pPr>
            <a:r>
              <a:rPr lang="en-US" altLang="ko-KR" sz="2400" dirty="0">
                <a:ea typeface="굴림" panose="020B0600000101010101" pitchFamily="34" charset="-127"/>
              </a:rPr>
              <a:t>Average response time is much worse under RR!</a:t>
            </a:r>
          </a:p>
          <a:p>
            <a:pPr lvl="2">
              <a:lnSpc>
                <a:spcPct val="80000"/>
              </a:lnSpc>
              <a:spcBef>
                <a:spcPct val="20000"/>
              </a:spcBef>
              <a:tabLst>
                <a:tab pos="3319463" algn="l"/>
              </a:tabLst>
            </a:pPr>
            <a:r>
              <a:rPr lang="en-US" altLang="ko-KR" dirty="0">
                <a:ea typeface="굴림" panose="020B0600000101010101" pitchFamily="34" charset="-127"/>
              </a:rPr>
              <a:t>Bad when all jobs same length</a:t>
            </a: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3319463" algn="l"/>
              </a:tabLst>
            </a:pPr>
            <a:r>
              <a:rPr lang="en-US" altLang="ko-KR" dirty="0">
                <a:ea typeface="굴림" panose="020B0600000101010101" pitchFamily="34" charset="-127"/>
              </a:rPr>
              <a:t>Also: Cache state must be shared between all jobs with RR but can be devoted to each job with FIFO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tabLst>
                <a:tab pos="3319463" algn="l"/>
              </a:tabLst>
            </a:pPr>
            <a:r>
              <a:rPr lang="en-US" altLang="ko-KR" sz="2400" dirty="0">
                <a:ea typeface="굴림" panose="020B0600000101010101" pitchFamily="34" charset="-127"/>
              </a:rPr>
              <a:t>Total time for RR longer even for zero-cost switch!</a:t>
            </a:r>
          </a:p>
        </p:txBody>
      </p:sp>
      <p:graphicFrame>
        <p:nvGraphicFramePr>
          <p:cNvPr id="592938" name="Group 4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70873742"/>
              </p:ext>
            </p:extLst>
          </p:nvPr>
        </p:nvGraphicFramePr>
        <p:xfrm>
          <a:off x="4191000" y="2057400"/>
          <a:ext cx="3733800" cy="2194404"/>
        </p:xfrm>
        <a:graphic>
          <a:graphicData uri="http://schemas.openxmlformats.org/drawingml/2006/table">
            <a:tbl>
              <a:tblPr/>
              <a:tblGrid>
                <a:gridCol w="1244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44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6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Job #</a:t>
                      </a:r>
                    </a:p>
                  </a:txBody>
                  <a:tcPr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FIFO</a:t>
                      </a:r>
                    </a:p>
                  </a:txBody>
                  <a:tcPr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RR</a:t>
                      </a:r>
                    </a:p>
                  </a:txBody>
                  <a:tcPr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6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1</a:t>
                      </a:r>
                    </a:p>
                  </a:txBody>
                  <a:tcPr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100</a:t>
                      </a:r>
                    </a:p>
                  </a:txBody>
                  <a:tcPr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991</a:t>
                      </a:r>
                    </a:p>
                  </a:txBody>
                  <a:tcPr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6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2</a:t>
                      </a:r>
                    </a:p>
                  </a:txBody>
                  <a:tcPr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200</a:t>
                      </a:r>
                    </a:p>
                  </a:txBody>
                  <a:tcPr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992</a:t>
                      </a:r>
                    </a:p>
                  </a:txBody>
                  <a:tcPr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6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…</a:t>
                      </a:r>
                    </a:p>
                  </a:txBody>
                  <a:tcPr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…</a:t>
                      </a:r>
                    </a:p>
                  </a:txBody>
                  <a:tcPr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…</a:t>
                      </a:r>
                    </a:p>
                  </a:txBody>
                  <a:tcPr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6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9</a:t>
                      </a:r>
                    </a:p>
                  </a:txBody>
                  <a:tcPr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900</a:t>
                      </a:r>
                    </a:p>
                  </a:txBody>
                  <a:tcPr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999</a:t>
                      </a:r>
                    </a:p>
                  </a:txBody>
                  <a:tcPr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654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10</a:t>
                      </a:r>
                    </a:p>
                  </a:txBody>
                  <a:tcPr marT="45707" marB="45707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1000</a:t>
                      </a:r>
                    </a:p>
                  </a:txBody>
                  <a:tcPr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1000</a:t>
                      </a:r>
                    </a:p>
                  </a:txBody>
                  <a:tcPr marT="45707" marB="4570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43178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8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8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8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92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92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8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8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2899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502"/>
          <p:cNvGrpSpPr>
            <a:grpSpLocks/>
          </p:cNvGrpSpPr>
          <p:nvPr/>
        </p:nvGrpSpPr>
        <p:grpSpPr bwMode="auto">
          <a:xfrm>
            <a:off x="3276600" y="4386264"/>
            <a:ext cx="6858000" cy="2166937"/>
            <a:chOff x="1104" y="2763"/>
            <a:chExt cx="4320" cy="1365"/>
          </a:xfrm>
        </p:grpSpPr>
        <p:sp>
          <p:nvSpPr>
            <p:cNvPr id="26835" name="Rectangle 104"/>
            <p:cNvSpPr>
              <a:spLocks noChangeArrowheads="1"/>
            </p:cNvSpPr>
            <p:nvPr/>
          </p:nvSpPr>
          <p:spPr bwMode="auto">
            <a:xfrm>
              <a:off x="4711" y="3933"/>
              <a:ext cx="713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36" name="Rectangle 103"/>
            <p:cNvSpPr>
              <a:spLocks noChangeArrowheads="1"/>
            </p:cNvSpPr>
            <p:nvPr/>
          </p:nvSpPr>
          <p:spPr bwMode="auto">
            <a:xfrm>
              <a:off x="4032" y="3933"/>
              <a:ext cx="679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37" name="Rectangle 102"/>
            <p:cNvSpPr>
              <a:spLocks noChangeArrowheads="1"/>
            </p:cNvSpPr>
            <p:nvPr/>
          </p:nvSpPr>
          <p:spPr bwMode="auto">
            <a:xfrm>
              <a:off x="3360" y="3933"/>
              <a:ext cx="672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38" name="Rectangle 101"/>
            <p:cNvSpPr>
              <a:spLocks noChangeArrowheads="1"/>
            </p:cNvSpPr>
            <p:nvPr/>
          </p:nvSpPr>
          <p:spPr bwMode="auto">
            <a:xfrm>
              <a:off x="2688" y="3933"/>
              <a:ext cx="672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39" name="Rectangle 100"/>
            <p:cNvSpPr>
              <a:spLocks noChangeArrowheads="1"/>
            </p:cNvSpPr>
            <p:nvPr/>
          </p:nvSpPr>
          <p:spPr bwMode="auto">
            <a:xfrm>
              <a:off x="2112" y="3933"/>
              <a:ext cx="576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40" name="Rectangle 99"/>
            <p:cNvSpPr>
              <a:spLocks noChangeArrowheads="1"/>
            </p:cNvSpPr>
            <p:nvPr/>
          </p:nvSpPr>
          <p:spPr bwMode="auto">
            <a:xfrm>
              <a:off x="1104" y="3933"/>
              <a:ext cx="1008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41" name="Rectangle 62"/>
            <p:cNvSpPr>
              <a:spLocks noChangeArrowheads="1"/>
            </p:cNvSpPr>
            <p:nvPr/>
          </p:nvSpPr>
          <p:spPr bwMode="auto">
            <a:xfrm>
              <a:off x="4711" y="2763"/>
              <a:ext cx="713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42" name="Rectangle 61"/>
            <p:cNvSpPr>
              <a:spLocks noChangeArrowheads="1"/>
            </p:cNvSpPr>
            <p:nvPr/>
          </p:nvSpPr>
          <p:spPr bwMode="auto">
            <a:xfrm>
              <a:off x="4032" y="2763"/>
              <a:ext cx="679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43" name="Rectangle 60"/>
            <p:cNvSpPr>
              <a:spLocks noChangeArrowheads="1"/>
            </p:cNvSpPr>
            <p:nvPr/>
          </p:nvSpPr>
          <p:spPr bwMode="auto">
            <a:xfrm>
              <a:off x="3360" y="2763"/>
              <a:ext cx="672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44" name="Rectangle 59"/>
            <p:cNvSpPr>
              <a:spLocks noChangeArrowheads="1"/>
            </p:cNvSpPr>
            <p:nvPr/>
          </p:nvSpPr>
          <p:spPr bwMode="auto">
            <a:xfrm>
              <a:off x="2688" y="2763"/>
              <a:ext cx="672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45" name="Rectangle 58"/>
            <p:cNvSpPr>
              <a:spLocks noChangeArrowheads="1"/>
            </p:cNvSpPr>
            <p:nvPr/>
          </p:nvSpPr>
          <p:spPr bwMode="auto">
            <a:xfrm>
              <a:off x="2112" y="2763"/>
              <a:ext cx="576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46" name="Rectangle 57"/>
            <p:cNvSpPr>
              <a:spLocks noChangeArrowheads="1"/>
            </p:cNvSpPr>
            <p:nvPr/>
          </p:nvSpPr>
          <p:spPr bwMode="auto">
            <a:xfrm>
              <a:off x="1104" y="2763"/>
              <a:ext cx="1008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47" name="Rectangle 97"/>
            <p:cNvSpPr>
              <a:spLocks noChangeArrowheads="1"/>
            </p:cNvSpPr>
            <p:nvPr/>
          </p:nvSpPr>
          <p:spPr bwMode="auto">
            <a:xfrm>
              <a:off x="4711" y="3738"/>
              <a:ext cx="713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48" name="Rectangle 96"/>
            <p:cNvSpPr>
              <a:spLocks noChangeArrowheads="1"/>
            </p:cNvSpPr>
            <p:nvPr/>
          </p:nvSpPr>
          <p:spPr bwMode="auto">
            <a:xfrm>
              <a:off x="4032" y="3738"/>
              <a:ext cx="679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49" name="Rectangle 95"/>
            <p:cNvSpPr>
              <a:spLocks noChangeArrowheads="1"/>
            </p:cNvSpPr>
            <p:nvPr/>
          </p:nvSpPr>
          <p:spPr bwMode="auto">
            <a:xfrm>
              <a:off x="3360" y="3738"/>
              <a:ext cx="672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50" name="Rectangle 94"/>
            <p:cNvSpPr>
              <a:spLocks noChangeArrowheads="1"/>
            </p:cNvSpPr>
            <p:nvPr/>
          </p:nvSpPr>
          <p:spPr bwMode="auto">
            <a:xfrm>
              <a:off x="2688" y="3738"/>
              <a:ext cx="672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51" name="Rectangle 93"/>
            <p:cNvSpPr>
              <a:spLocks noChangeArrowheads="1"/>
            </p:cNvSpPr>
            <p:nvPr/>
          </p:nvSpPr>
          <p:spPr bwMode="auto">
            <a:xfrm>
              <a:off x="2112" y="3738"/>
              <a:ext cx="576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52" name="Rectangle 92"/>
            <p:cNvSpPr>
              <a:spLocks noChangeArrowheads="1"/>
            </p:cNvSpPr>
            <p:nvPr/>
          </p:nvSpPr>
          <p:spPr bwMode="auto">
            <a:xfrm>
              <a:off x="1104" y="3738"/>
              <a:ext cx="1008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53" name="Rectangle 90"/>
            <p:cNvSpPr>
              <a:spLocks noChangeArrowheads="1"/>
            </p:cNvSpPr>
            <p:nvPr/>
          </p:nvSpPr>
          <p:spPr bwMode="auto">
            <a:xfrm>
              <a:off x="4711" y="3543"/>
              <a:ext cx="713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54" name="Rectangle 89"/>
            <p:cNvSpPr>
              <a:spLocks noChangeArrowheads="1"/>
            </p:cNvSpPr>
            <p:nvPr/>
          </p:nvSpPr>
          <p:spPr bwMode="auto">
            <a:xfrm>
              <a:off x="4032" y="3543"/>
              <a:ext cx="679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55" name="Rectangle 88"/>
            <p:cNvSpPr>
              <a:spLocks noChangeArrowheads="1"/>
            </p:cNvSpPr>
            <p:nvPr/>
          </p:nvSpPr>
          <p:spPr bwMode="auto">
            <a:xfrm>
              <a:off x="3360" y="3543"/>
              <a:ext cx="672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56" name="Rectangle 87"/>
            <p:cNvSpPr>
              <a:spLocks noChangeArrowheads="1"/>
            </p:cNvSpPr>
            <p:nvPr/>
          </p:nvSpPr>
          <p:spPr bwMode="auto">
            <a:xfrm>
              <a:off x="2688" y="3543"/>
              <a:ext cx="672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57" name="Rectangle 86"/>
            <p:cNvSpPr>
              <a:spLocks noChangeArrowheads="1"/>
            </p:cNvSpPr>
            <p:nvPr/>
          </p:nvSpPr>
          <p:spPr bwMode="auto">
            <a:xfrm>
              <a:off x="2112" y="3543"/>
              <a:ext cx="576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58" name="Rectangle 85"/>
            <p:cNvSpPr>
              <a:spLocks noChangeArrowheads="1"/>
            </p:cNvSpPr>
            <p:nvPr/>
          </p:nvSpPr>
          <p:spPr bwMode="auto">
            <a:xfrm>
              <a:off x="1104" y="3543"/>
              <a:ext cx="1008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59" name="Rectangle 83"/>
            <p:cNvSpPr>
              <a:spLocks noChangeArrowheads="1"/>
            </p:cNvSpPr>
            <p:nvPr/>
          </p:nvSpPr>
          <p:spPr bwMode="auto">
            <a:xfrm>
              <a:off x="4711" y="3348"/>
              <a:ext cx="713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60" name="Rectangle 82"/>
            <p:cNvSpPr>
              <a:spLocks noChangeArrowheads="1"/>
            </p:cNvSpPr>
            <p:nvPr/>
          </p:nvSpPr>
          <p:spPr bwMode="auto">
            <a:xfrm>
              <a:off x="4032" y="3348"/>
              <a:ext cx="679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61" name="Rectangle 81"/>
            <p:cNvSpPr>
              <a:spLocks noChangeArrowheads="1"/>
            </p:cNvSpPr>
            <p:nvPr/>
          </p:nvSpPr>
          <p:spPr bwMode="auto">
            <a:xfrm>
              <a:off x="3360" y="3348"/>
              <a:ext cx="672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62" name="Rectangle 80"/>
            <p:cNvSpPr>
              <a:spLocks noChangeArrowheads="1"/>
            </p:cNvSpPr>
            <p:nvPr/>
          </p:nvSpPr>
          <p:spPr bwMode="auto">
            <a:xfrm>
              <a:off x="2688" y="3348"/>
              <a:ext cx="672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63" name="Rectangle 79"/>
            <p:cNvSpPr>
              <a:spLocks noChangeArrowheads="1"/>
            </p:cNvSpPr>
            <p:nvPr/>
          </p:nvSpPr>
          <p:spPr bwMode="auto">
            <a:xfrm>
              <a:off x="2112" y="3348"/>
              <a:ext cx="576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64" name="Rectangle 78"/>
            <p:cNvSpPr>
              <a:spLocks noChangeArrowheads="1"/>
            </p:cNvSpPr>
            <p:nvPr/>
          </p:nvSpPr>
          <p:spPr bwMode="auto">
            <a:xfrm>
              <a:off x="1104" y="3348"/>
              <a:ext cx="1008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65" name="Rectangle 76"/>
            <p:cNvSpPr>
              <a:spLocks noChangeArrowheads="1"/>
            </p:cNvSpPr>
            <p:nvPr/>
          </p:nvSpPr>
          <p:spPr bwMode="auto">
            <a:xfrm>
              <a:off x="4711" y="3153"/>
              <a:ext cx="713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66" name="Rectangle 75"/>
            <p:cNvSpPr>
              <a:spLocks noChangeArrowheads="1"/>
            </p:cNvSpPr>
            <p:nvPr/>
          </p:nvSpPr>
          <p:spPr bwMode="auto">
            <a:xfrm>
              <a:off x="4032" y="3153"/>
              <a:ext cx="679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67" name="Rectangle 74"/>
            <p:cNvSpPr>
              <a:spLocks noChangeArrowheads="1"/>
            </p:cNvSpPr>
            <p:nvPr/>
          </p:nvSpPr>
          <p:spPr bwMode="auto">
            <a:xfrm>
              <a:off x="3360" y="3153"/>
              <a:ext cx="672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68" name="Rectangle 73"/>
            <p:cNvSpPr>
              <a:spLocks noChangeArrowheads="1"/>
            </p:cNvSpPr>
            <p:nvPr/>
          </p:nvSpPr>
          <p:spPr bwMode="auto">
            <a:xfrm>
              <a:off x="2688" y="3153"/>
              <a:ext cx="672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69" name="Rectangle 72"/>
            <p:cNvSpPr>
              <a:spLocks noChangeArrowheads="1"/>
            </p:cNvSpPr>
            <p:nvPr/>
          </p:nvSpPr>
          <p:spPr bwMode="auto">
            <a:xfrm>
              <a:off x="2112" y="3153"/>
              <a:ext cx="576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70" name="Rectangle 71"/>
            <p:cNvSpPr>
              <a:spLocks noChangeArrowheads="1"/>
            </p:cNvSpPr>
            <p:nvPr/>
          </p:nvSpPr>
          <p:spPr bwMode="auto">
            <a:xfrm>
              <a:off x="1104" y="3153"/>
              <a:ext cx="1008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71" name="Rectangle 69"/>
            <p:cNvSpPr>
              <a:spLocks noChangeArrowheads="1"/>
            </p:cNvSpPr>
            <p:nvPr/>
          </p:nvSpPr>
          <p:spPr bwMode="auto">
            <a:xfrm>
              <a:off x="4711" y="2958"/>
              <a:ext cx="713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72" name="Rectangle 68"/>
            <p:cNvSpPr>
              <a:spLocks noChangeArrowheads="1"/>
            </p:cNvSpPr>
            <p:nvPr/>
          </p:nvSpPr>
          <p:spPr bwMode="auto">
            <a:xfrm>
              <a:off x="4032" y="2958"/>
              <a:ext cx="679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73" name="Rectangle 67"/>
            <p:cNvSpPr>
              <a:spLocks noChangeArrowheads="1"/>
            </p:cNvSpPr>
            <p:nvPr/>
          </p:nvSpPr>
          <p:spPr bwMode="auto">
            <a:xfrm>
              <a:off x="3360" y="2958"/>
              <a:ext cx="672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74" name="Rectangle 66"/>
            <p:cNvSpPr>
              <a:spLocks noChangeArrowheads="1"/>
            </p:cNvSpPr>
            <p:nvPr/>
          </p:nvSpPr>
          <p:spPr bwMode="auto">
            <a:xfrm>
              <a:off x="2688" y="2958"/>
              <a:ext cx="672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75" name="Rectangle 65"/>
            <p:cNvSpPr>
              <a:spLocks noChangeArrowheads="1"/>
            </p:cNvSpPr>
            <p:nvPr/>
          </p:nvSpPr>
          <p:spPr bwMode="auto">
            <a:xfrm>
              <a:off x="2112" y="2958"/>
              <a:ext cx="576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76" name="Rectangle 64"/>
            <p:cNvSpPr>
              <a:spLocks noChangeArrowheads="1"/>
            </p:cNvSpPr>
            <p:nvPr/>
          </p:nvSpPr>
          <p:spPr bwMode="auto">
            <a:xfrm>
              <a:off x="1104" y="2958"/>
              <a:ext cx="1008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</p:grpSp>
      <p:grpSp>
        <p:nvGrpSpPr>
          <p:cNvPr id="26627" name="Group 501"/>
          <p:cNvGrpSpPr>
            <a:grpSpLocks/>
          </p:cNvGrpSpPr>
          <p:nvPr/>
        </p:nvGrpSpPr>
        <p:grpSpPr bwMode="auto">
          <a:xfrm>
            <a:off x="3276600" y="2219325"/>
            <a:ext cx="6858000" cy="2166938"/>
            <a:chOff x="1104" y="1398"/>
            <a:chExt cx="4320" cy="1365"/>
          </a:xfrm>
        </p:grpSpPr>
        <p:sp>
          <p:nvSpPr>
            <p:cNvPr id="26793" name="Rectangle 55"/>
            <p:cNvSpPr>
              <a:spLocks noChangeArrowheads="1"/>
            </p:cNvSpPr>
            <p:nvPr/>
          </p:nvSpPr>
          <p:spPr bwMode="auto">
            <a:xfrm>
              <a:off x="4711" y="2568"/>
              <a:ext cx="713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794" name="Rectangle 54"/>
            <p:cNvSpPr>
              <a:spLocks noChangeArrowheads="1"/>
            </p:cNvSpPr>
            <p:nvPr/>
          </p:nvSpPr>
          <p:spPr bwMode="auto">
            <a:xfrm>
              <a:off x="4032" y="2568"/>
              <a:ext cx="679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795" name="Rectangle 53"/>
            <p:cNvSpPr>
              <a:spLocks noChangeArrowheads="1"/>
            </p:cNvSpPr>
            <p:nvPr/>
          </p:nvSpPr>
          <p:spPr bwMode="auto">
            <a:xfrm>
              <a:off x="3360" y="2568"/>
              <a:ext cx="672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796" name="Rectangle 52"/>
            <p:cNvSpPr>
              <a:spLocks noChangeArrowheads="1"/>
            </p:cNvSpPr>
            <p:nvPr/>
          </p:nvSpPr>
          <p:spPr bwMode="auto">
            <a:xfrm>
              <a:off x="2688" y="2568"/>
              <a:ext cx="672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797" name="Rectangle 51"/>
            <p:cNvSpPr>
              <a:spLocks noChangeArrowheads="1"/>
            </p:cNvSpPr>
            <p:nvPr/>
          </p:nvSpPr>
          <p:spPr bwMode="auto">
            <a:xfrm>
              <a:off x="2112" y="2568"/>
              <a:ext cx="576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798" name="Rectangle 50"/>
            <p:cNvSpPr>
              <a:spLocks noChangeArrowheads="1"/>
            </p:cNvSpPr>
            <p:nvPr/>
          </p:nvSpPr>
          <p:spPr bwMode="auto">
            <a:xfrm>
              <a:off x="1104" y="2568"/>
              <a:ext cx="1008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799" name="Rectangle 48"/>
            <p:cNvSpPr>
              <a:spLocks noChangeArrowheads="1"/>
            </p:cNvSpPr>
            <p:nvPr/>
          </p:nvSpPr>
          <p:spPr bwMode="auto">
            <a:xfrm>
              <a:off x="4711" y="2373"/>
              <a:ext cx="713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r>
                <a:rPr lang="en-US" altLang="en-US" sz="1800" b="0">
                  <a:latin typeface="Gill Sans" charset="0"/>
                  <a:ea typeface="Gill Sans" charset="0"/>
                  <a:cs typeface="Gill Sans" charset="0"/>
                </a:rPr>
                <a:t> </a:t>
              </a:r>
            </a:p>
          </p:txBody>
        </p:sp>
        <p:sp>
          <p:nvSpPr>
            <p:cNvPr id="26800" name="Rectangle 47"/>
            <p:cNvSpPr>
              <a:spLocks noChangeArrowheads="1"/>
            </p:cNvSpPr>
            <p:nvPr/>
          </p:nvSpPr>
          <p:spPr bwMode="auto">
            <a:xfrm>
              <a:off x="4032" y="2373"/>
              <a:ext cx="679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01" name="Rectangle 46"/>
            <p:cNvSpPr>
              <a:spLocks noChangeArrowheads="1"/>
            </p:cNvSpPr>
            <p:nvPr/>
          </p:nvSpPr>
          <p:spPr bwMode="auto">
            <a:xfrm>
              <a:off x="3360" y="2373"/>
              <a:ext cx="672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02" name="Rectangle 45"/>
            <p:cNvSpPr>
              <a:spLocks noChangeArrowheads="1"/>
            </p:cNvSpPr>
            <p:nvPr/>
          </p:nvSpPr>
          <p:spPr bwMode="auto">
            <a:xfrm>
              <a:off x="2688" y="2373"/>
              <a:ext cx="672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03" name="Rectangle 44"/>
            <p:cNvSpPr>
              <a:spLocks noChangeArrowheads="1"/>
            </p:cNvSpPr>
            <p:nvPr/>
          </p:nvSpPr>
          <p:spPr bwMode="auto">
            <a:xfrm>
              <a:off x="2112" y="2373"/>
              <a:ext cx="576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04" name="Rectangle 43"/>
            <p:cNvSpPr>
              <a:spLocks noChangeArrowheads="1"/>
            </p:cNvSpPr>
            <p:nvPr/>
          </p:nvSpPr>
          <p:spPr bwMode="auto">
            <a:xfrm>
              <a:off x="1104" y="2373"/>
              <a:ext cx="1008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05" name="Rectangle 41"/>
            <p:cNvSpPr>
              <a:spLocks noChangeArrowheads="1"/>
            </p:cNvSpPr>
            <p:nvPr/>
          </p:nvSpPr>
          <p:spPr bwMode="auto">
            <a:xfrm>
              <a:off x="4711" y="2178"/>
              <a:ext cx="713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06" name="Rectangle 40"/>
            <p:cNvSpPr>
              <a:spLocks noChangeArrowheads="1"/>
            </p:cNvSpPr>
            <p:nvPr/>
          </p:nvSpPr>
          <p:spPr bwMode="auto">
            <a:xfrm>
              <a:off x="4032" y="2178"/>
              <a:ext cx="679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07" name="Rectangle 39"/>
            <p:cNvSpPr>
              <a:spLocks noChangeArrowheads="1"/>
            </p:cNvSpPr>
            <p:nvPr/>
          </p:nvSpPr>
          <p:spPr bwMode="auto">
            <a:xfrm>
              <a:off x="3360" y="2178"/>
              <a:ext cx="672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08" name="Rectangle 38"/>
            <p:cNvSpPr>
              <a:spLocks noChangeArrowheads="1"/>
            </p:cNvSpPr>
            <p:nvPr/>
          </p:nvSpPr>
          <p:spPr bwMode="auto">
            <a:xfrm>
              <a:off x="2688" y="2178"/>
              <a:ext cx="672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09" name="Rectangle 37"/>
            <p:cNvSpPr>
              <a:spLocks noChangeArrowheads="1"/>
            </p:cNvSpPr>
            <p:nvPr/>
          </p:nvSpPr>
          <p:spPr bwMode="auto">
            <a:xfrm>
              <a:off x="2112" y="2178"/>
              <a:ext cx="576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10" name="Rectangle 36"/>
            <p:cNvSpPr>
              <a:spLocks noChangeArrowheads="1"/>
            </p:cNvSpPr>
            <p:nvPr/>
          </p:nvSpPr>
          <p:spPr bwMode="auto">
            <a:xfrm>
              <a:off x="1104" y="2178"/>
              <a:ext cx="1008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11" name="Rectangle 32"/>
            <p:cNvSpPr>
              <a:spLocks noChangeArrowheads="1"/>
            </p:cNvSpPr>
            <p:nvPr/>
          </p:nvSpPr>
          <p:spPr bwMode="auto">
            <a:xfrm>
              <a:off x="3360" y="1983"/>
              <a:ext cx="672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12" name="Rectangle 31"/>
            <p:cNvSpPr>
              <a:spLocks noChangeArrowheads="1"/>
            </p:cNvSpPr>
            <p:nvPr/>
          </p:nvSpPr>
          <p:spPr bwMode="auto">
            <a:xfrm>
              <a:off x="2688" y="1983"/>
              <a:ext cx="672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13" name="Rectangle 30"/>
            <p:cNvSpPr>
              <a:spLocks noChangeArrowheads="1"/>
            </p:cNvSpPr>
            <p:nvPr/>
          </p:nvSpPr>
          <p:spPr bwMode="auto">
            <a:xfrm>
              <a:off x="2112" y="1983"/>
              <a:ext cx="576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14" name="Rectangle 29"/>
            <p:cNvSpPr>
              <a:spLocks noChangeArrowheads="1"/>
            </p:cNvSpPr>
            <p:nvPr/>
          </p:nvSpPr>
          <p:spPr bwMode="auto">
            <a:xfrm>
              <a:off x="1104" y="1983"/>
              <a:ext cx="1008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15" name="Rectangle 25"/>
            <p:cNvSpPr>
              <a:spLocks noChangeArrowheads="1"/>
            </p:cNvSpPr>
            <p:nvPr/>
          </p:nvSpPr>
          <p:spPr bwMode="auto">
            <a:xfrm>
              <a:off x="3360" y="1788"/>
              <a:ext cx="672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16" name="Rectangle 24"/>
            <p:cNvSpPr>
              <a:spLocks noChangeArrowheads="1"/>
            </p:cNvSpPr>
            <p:nvPr/>
          </p:nvSpPr>
          <p:spPr bwMode="auto">
            <a:xfrm>
              <a:off x="2688" y="1788"/>
              <a:ext cx="672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17" name="Rectangle 23"/>
            <p:cNvSpPr>
              <a:spLocks noChangeArrowheads="1"/>
            </p:cNvSpPr>
            <p:nvPr/>
          </p:nvSpPr>
          <p:spPr bwMode="auto">
            <a:xfrm>
              <a:off x="2112" y="1788"/>
              <a:ext cx="576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18" name="Rectangle 22"/>
            <p:cNvSpPr>
              <a:spLocks noChangeArrowheads="1"/>
            </p:cNvSpPr>
            <p:nvPr/>
          </p:nvSpPr>
          <p:spPr bwMode="auto">
            <a:xfrm>
              <a:off x="1104" y="1788"/>
              <a:ext cx="1008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19" name="Rectangle 33"/>
            <p:cNvSpPr>
              <a:spLocks noChangeArrowheads="1"/>
            </p:cNvSpPr>
            <p:nvPr/>
          </p:nvSpPr>
          <p:spPr bwMode="auto">
            <a:xfrm>
              <a:off x="4032" y="1983"/>
              <a:ext cx="679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20" name="Rectangle 26"/>
            <p:cNvSpPr>
              <a:spLocks noChangeArrowheads="1"/>
            </p:cNvSpPr>
            <p:nvPr/>
          </p:nvSpPr>
          <p:spPr bwMode="auto">
            <a:xfrm>
              <a:off x="4032" y="1788"/>
              <a:ext cx="679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21" name="Rectangle 34"/>
            <p:cNvSpPr>
              <a:spLocks noChangeArrowheads="1"/>
            </p:cNvSpPr>
            <p:nvPr/>
          </p:nvSpPr>
          <p:spPr bwMode="auto">
            <a:xfrm>
              <a:off x="4711" y="1983"/>
              <a:ext cx="713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22" name="Rectangle 27"/>
            <p:cNvSpPr>
              <a:spLocks noChangeArrowheads="1"/>
            </p:cNvSpPr>
            <p:nvPr/>
          </p:nvSpPr>
          <p:spPr bwMode="auto">
            <a:xfrm>
              <a:off x="4711" y="1788"/>
              <a:ext cx="713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23" name="Rectangle 20"/>
            <p:cNvSpPr>
              <a:spLocks noChangeArrowheads="1"/>
            </p:cNvSpPr>
            <p:nvPr/>
          </p:nvSpPr>
          <p:spPr bwMode="auto">
            <a:xfrm>
              <a:off x="4711" y="1593"/>
              <a:ext cx="713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24" name="Rectangle 19"/>
            <p:cNvSpPr>
              <a:spLocks noChangeArrowheads="1"/>
            </p:cNvSpPr>
            <p:nvPr/>
          </p:nvSpPr>
          <p:spPr bwMode="auto">
            <a:xfrm>
              <a:off x="4032" y="1593"/>
              <a:ext cx="679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25" name="Rectangle 18"/>
            <p:cNvSpPr>
              <a:spLocks noChangeArrowheads="1"/>
            </p:cNvSpPr>
            <p:nvPr/>
          </p:nvSpPr>
          <p:spPr bwMode="auto">
            <a:xfrm>
              <a:off x="3360" y="1593"/>
              <a:ext cx="672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26" name="Rectangle 17"/>
            <p:cNvSpPr>
              <a:spLocks noChangeArrowheads="1"/>
            </p:cNvSpPr>
            <p:nvPr/>
          </p:nvSpPr>
          <p:spPr bwMode="auto">
            <a:xfrm>
              <a:off x="2688" y="1593"/>
              <a:ext cx="672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27" name="Rectangle 16"/>
            <p:cNvSpPr>
              <a:spLocks noChangeArrowheads="1"/>
            </p:cNvSpPr>
            <p:nvPr/>
          </p:nvSpPr>
          <p:spPr bwMode="auto">
            <a:xfrm>
              <a:off x="2112" y="1593"/>
              <a:ext cx="576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28" name="Rectangle 15"/>
            <p:cNvSpPr>
              <a:spLocks noChangeArrowheads="1"/>
            </p:cNvSpPr>
            <p:nvPr/>
          </p:nvSpPr>
          <p:spPr bwMode="auto">
            <a:xfrm>
              <a:off x="1104" y="1593"/>
              <a:ext cx="1008" cy="195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29" name="Rectangle 8"/>
            <p:cNvSpPr>
              <a:spLocks noChangeArrowheads="1"/>
            </p:cNvSpPr>
            <p:nvPr/>
          </p:nvSpPr>
          <p:spPr bwMode="auto">
            <a:xfrm>
              <a:off x="1104" y="1398"/>
              <a:ext cx="1008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30" name="Rectangle 9"/>
            <p:cNvSpPr>
              <a:spLocks noChangeArrowheads="1"/>
            </p:cNvSpPr>
            <p:nvPr/>
          </p:nvSpPr>
          <p:spPr bwMode="auto">
            <a:xfrm>
              <a:off x="2112" y="1398"/>
              <a:ext cx="576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31" name="Rectangle 10"/>
            <p:cNvSpPr>
              <a:spLocks noChangeArrowheads="1"/>
            </p:cNvSpPr>
            <p:nvPr/>
          </p:nvSpPr>
          <p:spPr bwMode="auto">
            <a:xfrm>
              <a:off x="2688" y="1398"/>
              <a:ext cx="672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32" name="Rectangle 11"/>
            <p:cNvSpPr>
              <a:spLocks noChangeArrowheads="1"/>
            </p:cNvSpPr>
            <p:nvPr/>
          </p:nvSpPr>
          <p:spPr bwMode="auto">
            <a:xfrm>
              <a:off x="3360" y="1398"/>
              <a:ext cx="672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33" name="Rectangle 12"/>
            <p:cNvSpPr>
              <a:spLocks noChangeArrowheads="1"/>
            </p:cNvSpPr>
            <p:nvPr/>
          </p:nvSpPr>
          <p:spPr bwMode="auto">
            <a:xfrm>
              <a:off x="4032" y="1398"/>
              <a:ext cx="679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6834" name="Rectangle 13"/>
            <p:cNvSpPr>
              <a:spLocks noChangeArrowheads="1"/>
            </p:cNvSpPr>
            <p:nvPr/>
          </p:nvSpPr>
          <p:spPr bwMode="auto">
            <a:xfrm>
              <a:off x="4711" y="1398"/>
              <a:ext cx="713" cy="195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buFontTx/>
                <a:buNone/>
              </a:pPr>
              <a:endParaRPr lang="en-US" altLang="en-US" sz="1800" b="0">
                <a:latin typeface="Gill Sans" charset="0"/>
                <a:ea typeface="Gill Sans" charset="0"/>
                <a:cs typeface="Gill Sans" charset="0"/>
              </a:endParaRPr>
            </a:p>
          </p:txBody>
        </p:sp>
      </p:grpSp>
      <p:sp>
        <p:nvSpPr>
          <p:cNvPr id="587250" name="Rectangle 498"/>
          <p:cNvSpPr>
            <a:spLocks noChangeArrowheads="1"/>
          </p:cNvSpPr>
          <p:nvPr/>
        </p:nvSpPr>
        <p:spPr bwMode="auto">
          <a:xfrm>
            <a:off x="3276600" y="2209800"/>
            <a:ext cx="6858000" cy="4343400"/>
          </a:xfrm>
          <a:prstGeom prst="rect">
            <a:avLst/>
          </a:prstGeom>
          <a:solidFill>
            <a:schemeClr val="bg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endParaRPr lang="en-US" alt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29" name="Line 129"/>
          <p:cNvSpPr>
            <a:spLocks noChangeShapeType="1"/>
          </p:cNvSpPr>
          <p:nvPr/>
        </p:nvSpPr>
        <p:spPr bwMode="auto">
          <a:xfrm>
            <a:off x="3276600" y="2528888"/>
            <a:ext cx="6858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30" name="Line 130"/>
          <p:cNvSpPr>
            <a:spLocks noChangeShapeType="1"/>
          </p:cNvSpPr>
          <p:nvPr/>
        </p:nvSpPr>
        <p:spPr bwMode="auto">
          <a:xfrm>
            <a:off x="3276600" y="2838450"/>
            <a:ext cx="6858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31" name="Line 136"/>
          <p:cNvSpPr>
            <a:spLocks noChangeShapeType="1"/>
          </p:cNvSpPr>
          <p:nvPr/>
        </p:nvSpPr>
        <p:spPr bwMode="auto">
          <a:xfrm>
            <a:off x="3276600" y="4695825"/>
            <a:ext cx="6858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32" name="Rectangle 146"/>
          <p:cNvSpPr>
            <a:spLocks noChangeArrowheads="1"/>
          </p:cNvSpPr>
          <p:nvPr/>
        </p:nvSpPr>
        <p:spPr bwMode="auto">
          <a:xfrm>
            <a:off x="3276600" y="1890713"/>
            <a:ext cx="1600200" cy="328612"/>
          </a:xfrm>
          <a:prstGeom prst="rect">
            <a:avLst/>
          </a:prstGeom>
          <a:solidFill>
            <a:srgbClr val="53FB2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buFontTx/>
              <a:buNone/>
            </a:pPr>
            <a:r>
              <a:rPr lang="en-US" altLang="en-US" b="0" dirty="0">
                <a:latin typeface="Gill Sans" charset="0"/>
                <a:ea typeface="Gill Sans" charset="0"/>
                <a:cs typeface="Gill Sans" charset="0"/>
              </a:rPr>
              <a:t>Quantum</a:t>
            </a:r>
          </a:p>
        </p:txBody>
      </p:sp>
      <p:sp>
        <p:nvSpPr>
          <p:cNvPr id="26633" name="Rectangle 144"/>
          <p:cNvSpPr>
            <a:spLocks noChangeArrowheads="1"/>
          </p:cNvSpPr>
          <p:nvPr/>
        </p:nvSpPr>
        <p:spPr bwMode="auto">
          <a:xfrm>
            <a:off x="1905000" y="1890713"/>
            <a:ext cx="1371600" cy="328612"/>
          </a:xfrm>
          <a:prstGeom prst="rect">
            <a:avLst/>
          </a:prstGeom>
          <a:solidFill>
            <a:srgbClr val="53FB2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buFontTx/>
              <a:buNone/>
            </a:pPr>
            <a:endParaRPr lang="en-US" altLang="en-US" sz="1800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34" name="Rectangle 56"/>
          <p:cNvSpPr>
            <a:spLocks noChangeArrowheads="1"/>
          </p:cNvSpPr>
          <p:nvPr/>
        </p:nvSpPr>
        <p:spPr bwMode="auto">
          <a:xfrm>
            <a:off x="1905000" y="4386264"/>
            <a:ext cx="1371600" cy="2166937"/>
          </a:xfrm>
          <a:prstGeom prst="rect">
            <a:avLst/>
          </a:prstGeom>
          <a:solidFill>
            <a:srgbClr val="53FB2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buFontTx/>
              <a:buNone/>
            </a:pPr>
            <a:r>
              <a:rPr lang="en-US" altLang="en-US" sz="1800" b="0" dirty="0">
                <a:latin typeface="Gill Sans" charset="0"/>
                <a:ea typeface="Gill Sans" charset="0"/>
                <a:cs typeface="Gill Sans" charset="0"/>
              </a:rPr>
              <a:t>Completion</a:t>
            </a:r>
          </a:p>
          <a:p>
            <a:pPr>
              <a:buFontTx/>
              <a:buNone/>
            </a:pPr>
            <a:r>
              <a:rPr lang="en-US" altLang="en-US" sz="1800" b="0" dirty="0">
                <a:latin typeface="Gill Sans" charset="0"/>
                <a:ea typeface="Gill Sans" charset="0"/>
                <a:cs typeface="Gill Sans" charset="0"/>
              </a:rPr>
              <a:t>Time</a:t>
            </a:r>
          </a:p>
        </p:txBody>
      </p:sp>
      <p:sp>
        <p:nvSpPr>
          <p:cNvPr id="26635" name="Rectangle 7"/>
          <p:cNvSpPr>
            <a:spLocks noChangeArrowheads="1"/>
          </p:cNvSpPr>
          <p:nvPr/>
        </p:nvSpPr>
        <p:spPr bwMode="auto">
          <a:xfrm>
            <a:off x="1905000" y="2219325"/>
            <a:ext cx="1371600" cy="2166938"/>
          </a:xfrm>
          <a:prstGeom prst="rect">
            <a:avLst/>
          </a:prstGeom>
          <a:solidFill>
            <a:srgbClr val="53FB2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buFontTx/>
              <a:buNone/>
            </a:pPr>
            <a:r>
              <a:rPr lang="en-US" altLang="en-US" b="0" dirty="0">
                <a:latin typeface="Gill Sans" charset="0"/>
                <a:ea typeface="Gill Sans" charset="0"/>
                <a:cs typeface="Gill Sans" charset="0"/>
              </a:rPr>
              <a:t>Wait</a:t>
            </a:r>
          </a:p>
          <a:p>
            <a:pPr>
              <a:buFontTx/>
              <a:buNone/>
            </a:pPr>
            <a:r>
              <a:rPr lang="en-US" altLang="en-US" b="0" dirty="0">
                <a:latin typeface="Gill Sans" charset="0"/>
                <a:ea typeface="Gill Sans" charset="0"/>
                <a:cs typeface="Gill Sans" charset="0"/>
              </a:rPr>
              <a:t>Time</a:t>
            </a:r>
          </a:p>
        </p:txBody>
      </p:sp>
      <p:sp>
        <p:nvSpPr>
          <p:cNvPr id="26636" name="Rectangle 156"/>
          <p:cNvSpPr>
            <a:spLocks noChangeArrowheads="1"/>
          </p:cNvSpPr>
          <p:nvPr/>
        </p:nvSpPr>
        <p:spPr bwMode="auto">
          <a:xfrm>
            <a:off x="9002714" y="1890713"/>
            <a:ext cx="1131887" cy="328612"/>
          </a:xfrm>
          <a:prstGeom prst="rect">
            <a:avLst/>
          </a:prstGeom>
          <a:solidFill>
            <a:srgbClr val="53FB2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buFontTx/>
              <a:buNone/>
            </a:pPr>
            <a:r>
              <a:rPr lang="en-US" altLang="en-US" b="0">
                <a:latin typeface="Gill Sans" charset="0"/>
                <a:ea typeface="Gill Sans" charset="0"/>
                <a:cs typeface="Gill Sans" charset="0"/>
              </a:rPr>
              <a:t>Average</a:t>
            </a:r>
          </a:p>
        </p:txBody>
      </p:sp>
      <p:sp>
        <p:nvSpPr>
          <p:cNvPr id="26637" name="Rectangle 154"/>
          <p:cNvSpPr>
            <a:spLocks noChangeArrowheads="1"/>
          </p:cNvSpPr>
          <p:nvPr/>
        </p:nvSpPr>
        <p:spPr bwMode="auto">
          <a:xfrm>
            <a:off x="7924801" y="1890713"/>
            <a:ext cx="1077913" cy="328612"/>
          </a:xfrm>
          <a:prstGeom prst="rect">
            <a:avLst/>
          </a:prstGeom>
          <a:solidFill>
            <a:srgbClr val="53FB2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buFontTx/>
              <a:buNone/>
            </a:pPr>
            <a:r>
              <a:rPr lang="en-US" altLang="en-US" b="0">
                <a:latin typeface="Gill Sans" charset="0"/>
                <a:ea typeface="Gill Sans" charset="0"/>
                <a:cs typeface="Gill Sans" charset="0"/>
              </a:rPr>
              <a:t>P</a:t>
            </a:r>
            <a:r>
              <a:rPr lang="en-US" altLang="en-US" b="0" baseline="-25000">
                <a:latin typeface="Gill Sans" charset="0"/>
                <a:ea typeface="Gill Sans" charset="0"/>
                <a:cs typeface="Gill Sans" charset="0"/>
              </a:rPr>
              <a:t>4</a:t>
            </a:r>
            <a:endParaRPr lang="en-US" alt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38" name="Rectangle 152"/>
          <p:cNvSpPr>
            <a:spLocks noChangeArrowheads="1"/>
          </p:cNvSpPr>
          <p:nvPr/>
        </p:nvSpPr>
        <p:spPr bwMode="auto">
          <a:xfrm>
            <a:off x="6858000" y="1890713"/>
            <a:ext cx="1066800" cy="328612"/>
          </a:xfrm>
          <a:prstGeom prst="rect">
            <a:avLst/>
          </a:prstGeom>
          <a:solidFill>
            <a:srgbClr val="53FB2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buFontTx/>
              <a:buNone/>
            </a:pPr>
            <a:r>
              <a:rPr lang="en-US" altLang="en-US" b="0">
                <a:latin typeface="Gill Sans" charset="0"/>
                <a:ea typeface="Gill Sans" charset="0"/>
                <a:cs typeface="Gill Sans" charset="0"/>
              </a:rPr>
              <a:t>P</a:t>
            </a:r>
            <a:r>
              <a:rPr lang="en-US" altLang="en-US" b="0" baseline="-25000">
                <a:latin typeface="Gill Sans" charset="0"/>
                <a:ea typeface="Gill Sans" charset="0"/>
                <a:cs typeface="Gill Sans" charset="0"/>
              </a:rPr>
              <a:t>3</a:t>
            </a:r>
            <a:endParaRPr lang="en-US" alt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39" name="Rectangle 150"/>
          <p:cNvSpPr>
            <a:spLocks noChangeArrowheads="1"/>
          </p:cNvSpPr>
          <p:nvPr/>
        </p:nvSpPr>
        <p:spPr bwMode="auto">
          <a:xfrm>
            <a:off x="5791200" y="1890713"/>
            <a:ext cx="1066800" cy="328612"/>
          </a:xfrm>
          <a:prstGeom prst="rect">
            <a:avLst/>
          </a:prstGeom>
          <a:solidFill>
            <a:srgbClr val="53FB2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buFontTx/>
              <a:buNone/>
            </a:pPr>
            <a:r>
              <a:rPr lang="en-US" altLang="en-US" b="0">
                <a:latin typeface="Gill Sans" charset="0"/>
                <a:ea typeface="Gill Sans" charset="0"/>
                <a:cs typeface="Gill Sans" charset="0"/>
              </a:rPr>
              <a:t>P</a:t>
            </a:r>
            <a:r>
              <a:rPr lang="en-US" altLang="en-US" b="0" baseline="-25000">
                <a:latin typeface="Gill Sans" charset="0"/>
                <a:ea typeface="Gill Sans" charset="0"/>
                <a:cs typeface="Gill Sans" charset="0"/>
              </a:rPr>
              <a:t>2</a:t>
            </a:r>
            <a:endParaRPr lang="en-US" alt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40" name="Rectangle 148"/>
          <p:cNvSpPr>
            <a:spLocks noChangeArrowheads="1"/>
          </p:cNvSpPr>
          <p:nvPr/>
        </p:nvSpPr>
        <p:spPr bwMode="auto">
          <a:xfrm>
            <a:off x="4876800" y="1890713"/>
            <a:ext cx="914400" cy="328612"/>
          </a:xfrm>
          <a:prstGeom prst="rect">
            <a:avLst/>
          </a:prstGeom>
          <a:solidFill>
            <a:srgbClr val="53FB2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buFontTx/>
              <a:buNone/>
            </a:pPr>
            <a:r>
              <a:rPr lang="en-US" altLang="en-US" b="0">
                <a:latin typeface="Gill Sans" charset="0"/>
                <a:ea typeface="Gill Sans" charset="0"/>
                <a:cs typeface="Gill Sans" charset="0"/>
              </a:rPr>
              <a:t>P</a:t>
            </a:r>
            <a:r>
              <a:rPr lang="en-US" altLang="en-US" b="0" baseline="-25000">
                <a:latin typeface="Gill Sans" charset="0"/>
                <a:ea typeface="Gill Sans" charset="0"/>
                <a:cs typeface="Gill Sans" charset="0"/>
              </a:rPr>
              <a:t>1</a:t>
            </a:r>
            <a:endParaRPr lang="en-US" alt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41" name="Line 105"/>
          <p:cNvSpPr>
            <a:spLocks noChangeShapeType="1"/>
          </p:cNvSpPr>
          <p:nvPr/>
        </p:nvSpPr>
        <p:spPr bwMode="auto">
          <a:xfrm>
            <a:off x="1905000" y="1890713"/>
            <a:ext cx="8229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42" name="Line 141"/>
          <p:cNvSpPr>
            <a:spLocks noChangeShapeType="1"/>
          </p:cNvSpPr>
          <p:nvPr/>
        </p:nvSpPr>
        <p:spPr bwMode="auto">
          <a:xfrm>
            <a:off x="3276600" y="6243638"/>
            <a:ext cx="6858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43" name="Line 140"/>
          <p:cNvSpPr>
            <a:spLocks noChangeShapeType="1"/>
          </p:cNvSpPr>
          <p:nvPr/>
        </p:nvSpPr>
        <p:spPr bwMode="auto">
          <a:xfrm>
            <a:off x="3276600" y="5934075"/>
            <a:ext cx="6858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44" name="Line 139"/>
          <p:cNvSpPr>
            <a:spLocks noChangeShapeType="1"/>
          </p:cNvSpPr>
          <p:nvPr/>
        </p:nvSpPr>
        <p:spPr bwMode="auto">
          <a:xfrm>
            <a:off x="3276600" y="5624513"/>
            <a:ext cx="6858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45" name="Line 138"/>
          <p:cNvSpPr>
            <a:spLocks noChangeShapeType="1"/>
          </p:cNvSpPr>
          <p:nvPr/>
        </p:nvSpPr>
        <p:spPr bwMode="auto">
          <a:xfrm>
            <a:off x="3276600" y="5314950"/>
            <a:ext cx="6858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46" name="Line 137"/>
          <p:cNvSpPr>
            <a:spLocks noChangeShapeType="1"/>
          </p:cNvSpPr>
          <p:nvPr/>
        </p:nvSpPr>
        <p:spPr bwMode="auto">
          <a:xfrm>
            <a:off x="3276600" y="5005388"/>
            <a:ext cx="6858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47" name="Line 134"/>
          <p:cNvSpPr>
            <a:spLocks noChangeShapeType="1"/>
          </p:cNvSpPr>
          <p:nvPr/>
        </p:nvSpPr>
        <p:spPr bwMode="auto">
          <a:xfrm>
            <a:off x="3276600" y="4076700"/>
            <a:ext cx="6858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48" name="Line 133"/>
          <p:cNvSpPr>
            <a:spLocks noChangeShapeType="1"/>
          </p:cNvSpPr>
          <p:nvPr/>
        </p:nvSpPr>
        <p:spPr bwMode="auto">
          <a:xfrm>
            <a:off x="3276600" y="3767138"/>
            <a:ext cx="6858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49" name="Line 132"/>
          <p:cNvSpPr>
            <a:spLocks noChangeShapeType="1"/>
          </p:cNvSpPr>
          <p:nvPr/>
        </p:nvSpPr>
        <p:spPr bwMode="auto">
          <a:xfrm>
            <a:off x="3276600" y="3457575"/>
            <a:ext cx="6858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50" name="Line 131"/>
          <p:cNvSpPr>
            <a:spLocks noChangeShapeType="1"/>
          </p:cNvSpPr>
          <p:nvPr/>
        </p:nvSpPr>
        <p:spPr bwMode="auto">
          <a:xfrm>
            <a:off x="3276600" y="3148013"/>
            <a:ext cx="6858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51" name="Line 119"/>
          <p:cNvSpPr>
            <a:spLocks noChangeShapeType="1"/>
          </p:cNvSpPr>
          <p:nvPr/>
        </p:nvSpPr>
        <p:spPr bwMode="auto">
          <a:xfrm>
            <a:off x="1905000" y="6553200"/>
            <a:ext cx="8229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52" name="Line 122"/>
          <p:cNvSpPr>
            <a:spLocks noChangeShapeType="1"/>
          </p:cNvSpPr>
          <p:nvPr/>
        </p:nvSpPr>
        <p:spPr bwMode="auto">
          <a:xfrm>
            <a:off x="4876800" y="1890714"/>
            <a:ext cx="0" cy="46624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53" name="Line 123"/>
          <p:cNvSpPr>
            <a:spLocks noChangeShapeType="1"/>
          </p:cNvSpPr>
          <p:nvPr/>
        </p:nvSpPr>
        <p:spPr bwMode="auto">
          <a:xfrm>
            <a:off x="5791200" y="1890714"/>
            <a:ext cx="0" cy="46624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54" name="Line 124"/>
          <p:cNvSpPr>
            <a:spLocks noChangeShapeType="1"/>
          </p:cNvSpPr>
          <p:nvPr/>
        </p:nvSpPr>
        <p:spPr bwMode="auto">
          <a:xfrm>
            <a:off x="6858000" y="1890714"/>
            <a:ext cx="0" cy="46624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55" name="Line 125"/>
          <p:cNvSpPr>
            <a:spLocks noChangeShapeType="1"/>
          </p:cNvSpPr>
          <p:nvPr/>
        </p:nvSpPr>
        <p:spPr bwMode="auto">
          <a:xfrm>
            <a:off x="7924800" y="1890714"/>
            <a:ext cx="0" cy="46624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56" name="Line 126"/>
          <p:cNvSpPr>
            <a:spLocks noChangeShapeType="1"/>
          </p:cNvSpPr>
          <p:nvPr/>
        </p:nvSpPr>
        <p:spPr bwMode="auto">
          <a:xfrm>
            <a:off x="9002713" y="1890714"/>
            <a:ext cx="0" cy="46624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57" name="Line 127"/>
          <p:cNvSpPr>
            <a:spLocks noChangeShapeType="1"/>
          </p:cNvSpPr>
          <p:nvPr/>
        </p:nvSpPr>
        <p:spPr bwMode="auto">
          <a:xfrm>
            <a:off x="10134600" y="1890714"/>
            <a:ext cx="0" cy="466248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58" name="Line 120"/>
          <p:cNvSpPr>
            <a:spLocks noChangeShapeType="1"/>
          </p:cNvSpPr>
          <p:nvPr/>
        </p:nvSpPr>
        <p:spPr bwMode="auto">
          <a:xfrm>
            <a:off x="1905000" y="1890714"/>
            <a:ext cx="0" cy="4662487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59" name="Line 121"/>
          <p:cNvSpPr>
            <a:spLocks noChangeShapeType="1"/>
          </p:cNvSpPr>
          <p:nvPr/>
        </p:nvSpPr>
        <p:spPr bwMode="auto">
          <a:xfrm>
            <a:off x="3276600" y="1890714"/>
            <a:ext cx="0" cy="46624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60" name="Rectangle 5"/>
          <p:cNvSpPr>
            <a:spLocks noGrp="1" noChangeArrowheads="1"/>
          </p:cNvSpPr>
          <p:nvPr>
            <p:ph type="title"/>
          </p:nvPr>
        </p:nvSpPr>
        <p:spPr>
          <a:xfrm>
            <a:off x="1676400" y="152400"/>
            <a:ext cx="8915400" cy="533400"/>
          </a:xfrm>
        </p:spPr>
        <p:txBody>
          <a:bodyPr/>
          <a:lstStyle/>
          <a:p>
            <a:r>
              <a:rPr lang="en-US" altLang="ko-KR" dirty="0">
                <a:ea typeface="굴림" panose="020B0600000101010101" pitchFamily="34" charset="-127"/>
              </a:rPr>
              <a:t>Earlier Example with Different Time Quantum</a:t>
            </a:r>
          </a:p>
        </p:txBody>
      </p:sp>
      <p:grpSp>
        <p:nvGrpSpPr>
          <p:cNvPr id="26661" name="Group 196"/>
          <p:cNvGrpSpPr>
            <a:grpSpLocks/>
          </p:cNvGrpSpPr>
          <p:nvPr/>
        </p:nvGrpSpPr>
        <p:grpSpPr bwMode="auto">
          <a:xfrm>
            <a:off x="2479675" y="838202"/>
            <a:ext cx="7354888" cy="977901"/>
            <a:chOff x="650" y="624"/>
            <a:chExt cx="4633" cy="616"/>
          </a:xfrm>
        </p:grpSpPr>
        <p:grpSp>
          <p:nvGrpSpPr>
            <p:cNvPr id="26782" name="Group 197"/>
            <p:cNvGrpSpPr>
              <a:grpSpLocks/>
            </p:cNvGrpSpPr>
            <p:nvPr/>
          </p:nvGrpSpPr>
          <p:grpSpPr bwMode="auto">
            <a:xfrm>
              <a:off x="1468" y="624"/>
              <a:ext cx="3815" cy="616"/>
              <a:chOff x="1248" y="624"/>
              <a:chExt cx="3815" cy="616"/>
            </a:xfrm>
          </p:grpSpPr>
          <p:sp>
            <p:nvSpPr>
              <p:cNvPr id="26784" name="Rectangle 198"/>
              <p:cNvSpPr>
                <a:spLocks noChangeArrowheads="1"/>
              </p:cNvSpPr>
              <p:nvPr/>
            </p:nvSpPr>
            <p:spPr bwMode="auto">
              <a:xfrm>
                <a:off x="1344" y="624"/>
                <a:ext cx="288" cy="384"/>
              </a:xfrm>
              <a:prstGeom prst="rect">
                <a:avLst/>
              </a:prstGeom>
              <a:solidFill>
                <a:srgbClr val="DFE9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 dirty="0">
                    <a:latin typeface="Gill Sans Light"/>
                    <a:cs typeface="Gill Sans Light"/>
                  </a:rPr>
                  <a:t>P</a:t>
                </a:r>
                <a:r>
                  <a:rPr lang="en-US" altLang="en-US" b="0" baseline="-25000" dirty="0">
                    <a:latin typeface="Gill Sans Light"/>
                    <a:cs typeface="Gill Sans Light"/>
                  </a:rPr>
                  <a:t>2</a:t>
                </a:r>
                <a:endParaRPr lang="en-US" altLang="en-US" b="0" dirty="0">
                  <a:latin typeface="Gill Sans Light"/>
                  <a:cs typeface="Gill Sans Light"/>
                </a:endParaRP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 dirty="0">
                    <a:latin typeface="Gill Sans Light"/>
                    <a:cs typeface="Gill Sans Light"/>
                  </a:rPr>
                  <a:t>[8]</a:t>
                </a:r>
              </a:p>
            </p:txBody>
          </p:sp>
          <p:sp>
            <p:nvSpPr>
              <p:cNvPr id="26785" name="Rectangle 199"/>
              <p:cNvSpPr>
                <a:spLocks noChangeArrowheads="1"/>
              </p:cNvSpPr>
              <p:nvPr/>
            </p:nvSpPr>
            <p:spPr bwMode="auto">
              <a:xfrm>
                <a:off x="1632" y="624"/>
                <a:ext cx="778" cy="384"/>
              </a:xfrm>
              <a:prstGeom prst="rect">
                <a:avLst/>
              </a:prstGeom>
              <a:solidFill>
                <a:srgbClr val="DFE9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>
                    <a:latin typeface="Gill Sans Light"/>
                    <a:cs typeface="Gill Sans Light"/>
                  </a:rPr>
                  <a:t>P</a:t>
                </a:r>
                <a:r>
                  <a:rPr lang="en-US" altLang="en-US" b="0" baseline="-25000">
                    <a:latin typeface="Gill Sans Light"/>
                    <a:cs typeface="Gill Sans Light"/>
                  </a:rPr>
                  <a:t>4</a:t>
                </a:r>
                <a:endParaRPr lang="en-US" altLang="en-US" b="0">
                  <a:latin typeface="Gill Sans Light"/>
                  <a:cs typeface="Gill Sans Light"/>
                </a:endParaRP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>
                    <a:latin typeface="Gill Sans Light"/>
                    <a:cs typeface="Gill Sans Light"/>
                  </a:rPr>
                  <a:t>[24]</a:t>
                </a:r>
                <a:endParaRPr lang="en-US" altLang="en-US" b="0" baseline="-25000">
                  <a:latin typeface="Gill Sans Light"/>
                  <a:cs typeface="Gill Sans Light"/>
                </a:endParaRPr>
              </a:p>
            </p:txBody>
          </p:sp>
          <p:sp>
            <p:nvSpPr>
              <p:cNvPr id="26786" name="Rectangle 200"/>
              <p:cNvSpPr>
                <a:spLocks noChangeArrowheads="1"/>
              </p:cNvSpPr>
              <p:nvPr/>
            </p:nvSpPr>
            <p:spPr bwMode="auto">
              <a:xfrm>
                <a:off x="2410" y="624"/>
                <a:ext cx="1046" cy="384"/>
              </a:xfrm>
              <a:prstGeom prst="rect">
                <a:avLst/>
              </a:prstGeom>
              <a:solidFill>
                <a:srgbClr val="DFE9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>
                    <a:latin typeface="Gill Sans Light"/>
                    <a:cs typeface="Gill Sans Light"/>
                  </a:rPr>
                  <a:t>P</a:t>
                </a:r>
                <a:r>
                  <a:rPr lang="en-US" altLang="en-US" b="0" baseline="-25000">
                    <a:latin typeface="Gill Sans Light"/>
                    <a:cs typeface="Gill Sans Light"/>
                  </a:rPr>
                  <a:t>1</a:t>
                </a:r>
                <a:endParaRPr lang="en-US" altLang="en-US" b="0">
                  <a:latin typeface="Gill Sans Light"/>
                  <a:cs typeface="Gill Sans Light"/>
                </a:endParaRP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>
                    <a:latin typeface="Gill Sans Light"/>
                    <a:cs typeface="Gill Sans Light"/>
                  </a:rPr>
                  <a:t>[53]</a:t>
                </a:r>
                <a:endParaRPr lang="en-US" altLang="en-US" b="0" baseline="-25000">
                  <a:latin typeface="Gill Sans Light"/>
                  <a:cs typeface="Gill Sans Light"/>
                </a:endParaRPr>
              </a:p>
            </p:txBody>
          </p:sp>
          <p:sp>
            <p:nvSpPr>
              <p:cNvPr id="26787" name="Rectangle 201"/>
              <p:cNvSpPr>
                <a:spLocks noChangeArrowheads="1"/>
              </p:cNvSpPr>
              <p:nvPr/>
            </p:nvSpPr>
            <p:spPr bwMode="auto">
              <a:xfrm>
                <a:off x="3456" y="624"/>
                <a:ext cx="1440" cy="384"/>
              </a:xfrm>
              <a:prstGeom prst="rect">
                <a:avLst/>
              </a:prstGeom>
              <a:solidFill>
                <a:srgbClr val="DFE9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>
                    <a:latin typeface="Gill Sans Light"/>
                    <a:cs typeface="Gill Sans Light"/>
                  </a:rPr>
                  <a:t>P</a:t>
                </a:r>
                <a:r>
                  <a:rPr lang="en-US" altLang="en-US" b="0" baseline="-25000">
                    <a:latin typeface="Gill Sans Light"/>
                    <a:cs typeface="Gill Sans Light"/>
                  </a:rPr>
                  <a:t>3</a:t>
                </a:r>
                <a:endParaRPr lang="en-US" altLang="en-US" b="0">
                  <a:latin typeface="Gill Sans Light"/>
                  <a:cs typeface="Gill Sans Light"/>
                </a:endParaRP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>
                    <a:latin typeface="Gill Sans Light"/>
                    <a:cs typeface="Gill Sans Light"/>
                  </a:rPr>
                  <a:t>[68]</a:t>
                </a:r>
                <a:endParaRPr lang="en-US" altLang="en-US" b="0" baseline="-25000">
                  <a:latin typeface="Gill Sans Light"/>
                  <a:cs typeface="Gill Sans Light"/>
                </a:endParaRPr>
              </a:p>
            </p:txBody>
          </p:sp>
          <p:sp>
            <p:nvSpPr>
              <p:cNvPr id="26788" name="Text Box 202"/>
              <p:cNvSpPr txBox="1">
                <a:spLocks noChangeArrowheads="1"/>
              </p:cNvSpPr>
              <p:nvPr/>
            </p:nvSpPr>
            <p:spPr bwMode="auto">
              <a:xfrm>
                <a:off x="1248" y="1008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50000"/>
                  </a:spcBef>
                  <a:buSzTx/>
                  <a:buFontTx/>
                  <a:buNone/>
                </a:pPr>
                <a:r>
                  <a:rPr lang="en-US" altLang="en-US" sz="1800" b="0">
                    <a:latin typeface="Gill Sans Light"/>
                    <a:cs typeface="Gill Sans Light"/>
                  </a:rPr>
                  <a:t>0</a:t>
                </a:r>
              </a:p>
            </p:txBody>
          </p:sp>
          <p:sp>
            <p:nvSpPr>
              <p:cNvPr id="26789" name="Text Box 203"/>
              <p:cNvSpPr txBox="1">
                <a:spLocks noChangeArrowheads="1"/>
              </p:cNvSpPr>
              <p:nvPr/>
            </p:nvSpPr>
            <p:spPr bwMode="auto">
              <a:xfrm>
                <a:off x="1528" y="1008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50000"/>
                  </a:spcBef>
                  <a:buSzTx/>
                  <a:buFontTx/>
                  <a:buNone/>
                </a:pPr>
                <a:r>
                  <a:rPr lang="en-US" altLang="en-US" sz="1800" b="0">
                    <a:latin typeface="Gill Sans Light"/>
                    <a:cs typeface="Gill Sans Light"/>
                  </a:rPr>
                  <a:t>8</a:t>
                </a:r>
              </a:p>
            </p:txBody>
          </p:sp>
          <p:sp>
            <p:nvSpPr>
              <p:cNvPr id="26790" name="Text Box 204"/>
              <p:cNvSpPr txBox="1">
                <a:spLocks noChangeArrowheads="1"/>
              </p:cNvSpPr>
              <p:nvPr/>
            </p:nvSpPr>
            <p:spPr bwMode="auto">
              <a:xfrm>
                <a:off x="2260" y="1007"/>
                <a:ext cx="278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50000"/>
                  </a:spcBef>
                  <a:buSzTx/>
                  <a:buFontTx/>
                  <a:buNone/>
                </a:pPr>
                <a:r>
                  <a:rPr lang="en-US" altLang="en-US" sz="1800" b="0">
                    <a:latin typeface="Gill Sans Light"/>
                    <a:cs typeface="Gill Sans Light"/>
                  </a:rPr>
                  <a:t>32</a:t>
                </a:r>
              </a:p>
            </p:txBody>
          </p:sp>
          <p:sp>
            <p:nvSpPr>
              <p:cNvPr id="26791" name="Text Box 205"/>
              <p:cNvSpPr txBox="1">
                <a:spLocks noChangeArrowheads="1"/>
              </p:cNvSpPr>
              <p:nvPr/>
            </p:nvSpPr>
            <p:spPr bwMode="auto">
              <a:xfrm>
                <a:off x="3320" y="1007"/>
                <a:ext cx="278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50000"/>
                  </a:spcBef>
                  <a:buSzTx/>
                  <a:buFontTx/>
                  <a:buNone/>
                </a:pPr>
                <a:r>
                  <a:rPr lang="en-US" altLang="en-US" sz="1800" b="0">
                    <a:latin typeface="Gill Sans Light"/>
                    <a:cs typeface="Gill Sans Light"/>
                  </a:rPr>
                  <a:t>85</a:t>
                </a:r>
              </a:p>
            </p:txBody>
          </p:sp>
          <p:sp>
            <p:nvSpPr>
              <p:cNvPr id="26792" name="Text Box 206"/>
              <p:cNvSpPr txBox="1">
                <a:spLocks noChangeArrowheads="1"/>
              </p:cNvSpPr>
              <p:nvPr/>
            </p:nvSpPr>
            <p:spPr bwMode="auto">
              <a:xfrm>
                <a:off x="4704" y="1007"/>
                <a:ext cx="359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bg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50000"/>
                  </a:spcBef>
                  <a:buSzTx/>
                  <a:buFontTx/>
                  <a:buNone/>
                </a:pPr>
                <a:r>
                  <a:rPr lang="en-US" altLang="en-US" sz="1800" b="0">
                    <a:latin typeface="Gill Sans Light"/>
                    <a:cs typeface="Gill Sans Light"/>
                  </a:rPr>
                  <a:t>153</a:t>
                </a:r>
              </a:p>
            </p:txBody>
          </p:sp>
        </p:grpSp>
        <p:sp>
          <p:nvSpPr>
            <p:cNvPr id="26783" name="Text Box 207"/>
            <p:cNvSpPr txBox="1">
              <a:spLocks noChangeArrowheads="1"/>
            </p:cNvSpPr>
            <p:nvPr/>
          </p:nvSpPr>
          <p:spPr bwMode="auto">
            <a:xfrm>
              <a:off x="650" y="728"/>
              <a:ext cx="951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dirty="0">
                  <a:latin typeface="Gill Sans" charset="0"/>
                  <a:ea typeface="Gill Sans" charset="0"/>
                  <a:cs typeface="Gill Sans" charset="0"/>
                </a:rPr>
                <a:t>Best FCFS:</a:t>
              </a:r>
            </a:p>
          </p:txBody>
        </p:sp>
      </p:grpSp>
      <p:sp>
        <p:nvSpPr>
          <p:cNvPr id="26662" name="Line 145"/>
          <p:cNvSpPr>
            <a:spLocks noChangeShapeType="1"/>
          </p:cNvSpPr>
          <p:nvPr/>
        </p:nvSpPr>
        <p:spPr bwMode="auto">
          <a:xfrm>
            <a:off x="1905000" y="2219325"/>
            <a:ext cx="822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sz="2000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26663" name="Line 112"/>
          <p:cNvSpPr>
            <a:spLocks noChangeShapeType="1"/>
          </p:cNvSpPr>
          <p:nvPr/>
        </p:nvSpPr>
        <p:spPr bwMode="auto">
          <a:xfrm>
            <a:off x="1905000" y="4386263"/>
            <a:ext cx="8229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587255" name="Rectangle 503"/>
          <p:cNvSpPr>
            <a:spLocks noChangeArrowheads="1"/>
          </p:cNvSpPr>
          <p:nvPr/>
        </p:nvSpPr>
        <p:spPr bwMode="auto">
          <a:xfrm>
            <a:off x="5791200" y="2222500"/>
            <a:ext cx="1066800" cy="2152650"/>
          </a:xfrm>
          <a:prstGeom prst="rect">
            <a:avLst/>
          </a:prstGeom>
          <a:solidFill>
            <a:srgbClr val="DFE9FF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>
            <a:lvl1pPr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endParaRPr lang="en-US" alt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587256" name="Rectangle 504"/>
          <p:cNvSpPr>
            <a:spLocks noChangeArrowheads="1"/>
          </p:cNvSpPr>
          <p:nvPr/>
        </p:nvSpPr>
        <p:spPr bwMode="auto">
          <a:xfrm>
            <a:off x="5791200" y="4387850"/>
            <a:ext cx="1066800" cy="2165350"/>
          </a:xfrm>
          <a:prstGeom prst="rect">
            <a:avLst/>
          </a:prstGeom>
          <a:solidFill>
            <a:srgbClr val="DFE9FF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>
            <a:lvl1pPr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endParaRPr lang="en-US" alt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587257" name="Rectangle 505"/>
          <p:cNvSpPr>
            <a:spLocks noChangeArrowheads="1"/>
          </p:cNvSpPr>
          <p:nvPr/>
        </p:nvSpPr>
        <p:spPr bwMode="auto">
          <a:xfrm>
            <a:off x="6858000" y="2222500"/>
            <a:ext cx="1066800" cy="2152650"/>
          </a:xfrm>
          <a:prstGeom prst="rect">
            <a:avLst/>
          </a:prstGeom>
          <a:solidFill>
            <a:srgbClr val="DFE9FF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>
            <a:lvl1pPr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endParaRPr lang="en-US" altLang="en-US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587258" name="Rectangle 506"/>
          <p:cNvSpPr>
            <a:spLocks noChangeArrowheads="1"/>
          </p:cNvSpPr>
          <p:nvPr/>
        </p:nvSpPr>
        <p:spPr bwMode="auto">
          <a:xfrm>
            <a:off x="6858000" y="4387850"/>
            <a:ext cx="1066800" cy="2165350"/>
          </a:xfrm>
          <a:prstGeom prst="rect">
            <a:avLst/>
          </a:prstGeom>
          <a:solidFill>
            <a:srgbClr val="DFE9FF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>
            <a:lvl1pPr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endParaRPr lang="en-US" altLang="en-US" b="0">
              <a:latin typeface="Gill Sans" charset="0"/>
              <a:ea typeface="Gill Sans" charset="0"/>
              <a:cs typeface="Gill Sans" charset="0"/>
            </a:endParaRPr>
          </a:p>
        </p:txBody>
      </p:sp>
      <p:grpSp>
        <p:nvGrpSpPr>
          <p:cNvPr id="587237" name="Group 485"/>
          <p:cNvGrpSpPr>
            <a:grpSpLocks/>
          </p:cNvGrpSpPr>
          <p:nvPr/>
        </p:nvGrpSpPr>
        <p:grpSpPr bwMode="auto">
          <a:xfrm>
            <a:off x="3276600" y="2533650"/>
            <a:ext cx="6858000" cy="3714750"/>
            <a:chOff x="1104" y="1596"/>
            <a:chExt cx="4320" cy="2340"/>
          </a:xfrm>
        </p:grpSpPr>
        <p:grpSp>
          <p:nvGrpSpPr>
            <p:cNvPr id="26750" name="Group 370"/>
            <p:cNvGrpSpPr>
              <a:grpSpLocks/>
            </p:cNvGrpSpPr>
            <p:nvPr/>
          </p:nvGrpSpPr>
          <p:grpSpPr bwMode="auto">
            <a:xfrm>
              <a:off x="1104" y="1596"/>
              <a:ext cx="4320" cy="195"/>
              <a:chOff x="1104" y="1593"/>
              <a:chExt cx="4320" cy="195"/>
            </a:xfrm>
          </p:grpSpPr>
          <p:sp>
            <p:nvSpPr>
              <p:cNvPr id="26775" name="Rectangle 371"/>
              <p:cNvSpPr>
                <a:spLocks noChangeArrowheads="1"/>
              </p:cNvSpPr>
              <p:nvPr/>
            </p:nvSpPr>
            <p:spPr bwMode="auto">
              <a:xfrm>
                <a:off x="4711" y="1593"/>
                <a:ext cx="713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62</a:t>
                </a:r>
              </a:p>
            </p:txBody>
          </p:sp>
          <p:sp>
            <p:nvSpPr>
              <p:cNvPr id="26776" name="Rectangle 372"/>
              <p:cNvSpPr>
                <a:spLocks noChangeArrowheads="1"/>
              </p:cNvSpPr>
              <p:nvPr/>
            </p:nvSpPr>
            <p:spPr bwMode="auto">
              <a:xfrm>
                <a:off x="4032" y="1593"/>
                <a:ext cx="679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57</a:t>
                </a:r>
              </a:p>
            </p:txBody>
          </p:sp>
          <p:sp>
            <p:nvSpPr>
              <p:cNvPr id="26777" name="Rectangle 373"/>
              <p:cNvSpPr>
                <a:spLocks noChangeArrowheads="1"/>
              </p:cNvSpPr>
              <p:nvPr/>
            </p:nvSpPr>
            <p:spPr bwMode="auto">
              <a:xfrm>
                <a:off x="3360" y="1593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85</a:t>
                </a:r>
              </a:p>
            </p:txBody>
          </p:sp>
          <p:sp>
            <p:nvSpPr>
              <p:cNvPr id="26778" name="Rectangle 374"/>
              <p:cNvSpPr>
                <a:spLocks noChangeArrowheads="1"/>
              </p:cNvSpPr>
              <p:nvPr/>
            </p:nvSpPr>
            <p:spPr bwMode="auto">
              <a:xfrm>
                <a:off x="2688" y="1593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22</a:t>
                </a:r>
              </a:p>
            </p:txBody>
          </p:sp>
          <p:sp>
            <p:nvSpPr>
              <p:cNvPr id="26779" name="Rectangle 375"/>
              <p:cNvSpPr>
                <a:spLocks noChangeArrowheads="1"/>
              </p:cNvSpPr>
              <p:nvPr/>
            </p:nvSpPr>
            <p:spPr bwMode="auto">
              <a:xfrm>
                <a:off x="2112" y="1593"/>
                <a:ext cx="576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84</a:t>
                </a:r>
              </a:p>
            </p:txBody>
          </p:sp>
          <p:sp>
            <p:nvSpPr>
              <p:cNvPr id="26780" name="Rectangle 376"/>
              <p:cNvSpPr>
                <a:spLocks noChangeArrowheads="1"/>
              </p:cNvSpPr>
              <p:nvPr/>
            </p:nvSpPr>
            <p:spPr bwMode="auto">
              <a:xfrm>
                <a:off x="1104" y="1593"/>
                <a:ext cx="1008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Q = 1</a:t>
                </a:r>
              </a:p>
            </p:txBody>
          </p:sp>
          <p:sp>
            <p:nvSpPr>
              <p:cNvPr id="26781" name="Line 377"/>
              <p:cNvSpPr>
                <a:spLocks noChangeShapeType="1"/>
              </p:cNvSpPr>
              <p:nvPr/>
            </p:nvSpPr>
            <p:spPr bwMode="auto">
              <a:xfrm>
                <a:off x="1104" y="1788"/>
                <a:ext cx="43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  <p:grpSp>
          <p:nvGrpSpPr>
            <p:cNvPr id="26751" name="Group 408"/>
            <p:cNvGrpSpPr>
              <a:grpSpLocks/>
            </p:cNvGrpSpPr>
            <p:nvPr/>
          </p:nvGrpSpPr>
          <p:grpSpPr bwMode="auto">
            <a:xfrm>
              <a:off x="1104" y="3741"/>
              <a:ext cx="4320" cy="195"/>
              <a:chOff x="1104" y="3738"/>
              <a:chExt cx="4320" cy="195"/>
            </a:xfrm>
          </p:grpSpPr>
          <p:sp>
            <p:nvSpPr>
              <p:cNvPr id="26768" name="Rectangle 409"/>
              <p:cNvSpPr>
                <a:spLocks noChangeArrowheads="1"/>
              </p:cNvSpPr>
              <p:nvPr/>
            </p:nvSpPr>
            <p:spPr bwMode="auto">
              <a:xfrm>
                <a:off x="4711" y="3738"/>
                <a:ext cx="713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104½</a:t>
                </a:r>
              </a:p>
            </p:txBody>
          </p:sp>
          <p:sp>
            <p:nvSpPr>
              <p:cNvPr id="26769" name="Rectangle 410"/>
              <p:cNvSpPr>
                <a:spLocks noChangeArrowheads="1"/>
              </p:cNvSpPr>
              <p:nvPr/>
            </p:nvSpPr>
            <p:spPr bwMode="auto">
              <a:xfrm>
                <a:off x="4032" y="3738"/>
                <a:ext cx="679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112</a:t>
                </a:r>
              </a:p>
            </p:txBody>
          </p:sp>
          <p:sp>
            <p:nvSpPr>
              <p:cNvPr id="26770" name="Rectangle 411"/>
              <p:cNvSpPr>
                <a:spLocks noChangeArrowheads="1"/>
              </p:cNvSpPr>
              <p:nvPr/>
            </p:nvSpPr>
            <p:spPr bwMode="auto">
              <a:xfrm>
                <a:off x="3360" y="3738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153</a:t>
                </a:r>
              </a:p>
            </p:txBody>
          </p:sp>
          <p:sp>
            <p:nvSpPr>
              <p:cNvPr id="26771" name="Rectangle 412"/>
              <p:cNvSpPr>
                <a:spLocks noChangeArrowheads="1"/>
              </p:cNvSpPr>
              <p:nvPr/>
            </p:nvSpPr>
            <p:spPr bwMode="auto">
              <a:xfrm>
                <a:off x="2688" y="3738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28</a:t>
                </a:r>
              </a:p>
            </p:txBody>
          </p:sp>
          <p:sp>
            <p:nvSpPr>
              <p:cNvPr id="26772" name="Rectangle 413"/>
              <p:cNvSpPr>
                <a:spLocks noChangeArrowheads="1"/>
              </p:cNvSpPr>
              <p:nvPr/>
            </p:nvSpPr>
            <p:spPr bwMode="auto">
              <a:xfrm>
                <a:off x="2112" y="3738"/>
                <a:ext cx="576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125</a:t>
                </a:r>
              </a:p>
            </p:txBody>
          </p:sp>
          <p:sp>
            <p:nvSpPr>
              <p:cNvPr id="26773" name="Rectangle 414"/>
              <p:cNvSpPr>
                <a:spLocks noChangeArrowheads="1"/>
              </p:cNvSpPr>
              <p:nvPr/>
            </p:nvSpPr>
            <p:spPr bwMode="auto">
              <a:xfrm>
                <a:off x="1104" y="3738"/>
                <a:ext cx="1008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Q = 20</a:t>
                </a:r>
              </a:p>
            </p:txBody>
          </p:sp>
          <p:sp>
            <p:nvSpPr>
              <p:cNvPr id="26774" name="Line 415"/>
              <p:cNvSpPr>
                <a:spLocks noChangeShapeType="1"/>
              </p:cNvSpPr>
              <p:nvPr/>
            </p:nvSpPr>
            <p:spPr bwMode="auto">
              <a:xfrm>
                <a:off x="1104" y="3933"/>
                <a:ext cx="43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  <p:grpSp>
          <p:nvGrpSpPr>
            <p:cNvPr id="26752" name="Group 440"/>
            <p:cNvGrpSpPr>
              <a:grpSpLocks/>
            </p:cNvGrpSpPr>
            <p:nvPr/>
          </p:nvGrpSpPr>
          <p:grpSpPr bwMode="auto">
            <a:xfrm>
              <a:off x="1104" y="2961"/>
              <a:ext cx="4320" cy="195"/>
              <a:chOff x="1104" y="2958"/>
              <a:chExt cx="4320" cy="195"/>
            </a:xfrm>
          </p:grpSpPr>
          <p:sp>
            <p:nvSpPr>
              <p:cNvPr id="26761" name="Rectangle 441"/>
              <p:cNvSpPr>
                <a:spLocks noChangeArrowheads="1"/>
              </p:cNvSpPr>
              <p:nvPr/>
            </p:nvSpPr>
            <p:spPr bwMode="auto">
              <a:xfrm>
                <a:off x="4711" y="2958"/>
                <a:ext cx="713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100½</a:t>
                </a:r>
              </a:p>
            </p:txBody>
          </p:sp>
          <p:sp>
            <p:nvSpPr>
              <p:cNvPr id="26762" name="Rectangle 442"/>
              <p:cNvSpPr>
                <a:spLocks noChangeArrowheads="1"/>
              </p:cNvSpPr>
              <p:nvPr/>
            </p:nvSpPr>
            <p:spPr bwMode="auto">
              <a:xfrm>
                <a:off x="4032" y="2958"/>
                <a:ext cx="679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81</a:t>
                </a:r>
              </a:p>
            </p:txBody>
          </p:sp>
          <p:sp>
            <p:nvSpPr>
              <p:cNvPr id="26763" name="Rectangle 443"/>
              <p:cNvSpPr>
                <a:spLocks noChangeArrowheads="1"/>
              </p:cNvSpPr>
              <p:nvPr/>
            </p:nvSpPr>
            <p:spPr bwMode="auto">
              <a:xfrm>
                <a:off x="3360" y="2958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153</a:t>
                </a:r>
              </a:p>
            </p:txBody>
          </p:sp>
          <p:sp>
            <p:nvSpPr>
              <p:cNvPr id="26764" name="Rectangle 444"/>
              <p:cNvSpPr>
                <a:spLocks noChangeArrowheads="1"/>
              </p:cNvSpPr>
              <p:nvPr/>
            </p:nvSpPr>
            <p:spPr bwMode="auto">
              <a:xfrm>
                <a:off x="2688" y="2958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30</a:t>
                </a:r>
              </a:p>
            </p:txBody>
          </p:sp>
          <p:sp>
            <p:nvSpPr>
              <p:cNvPr id="26765" name="Rectangle 445"/>
              <p:cNvSpPr>
                <a:spLocks noChangeArrowheads="1"/>
              </p:cNvSpPr>
              <p:nvPr/>
            </p:nvSpPr>
            <p:spPr bwMode="auto">
              <a:xfrm>
                <a:off x="2112" y="2958"/>
                <a:ext cx="576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137</a:t>
                </a:r>
              </a:p>
            </p:txBody>
          </p:sp>
          <p:sp>
            <p:nvSpPr>
              <p:cNvPr id="26766" name="Rectangle 446"/>
              <p:cNvSpPr>
                <a:spLocks noChangeArrowheads="1"/>
              </p:cNvSpPr>
              <p:nvPr/>
            </p:nvSpPr>
            <p:spPr bwMode="auto">
              <a:xfrm>
                <a:off x="1104" y="2958"/>
                <a:ext cx="1008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Q = 1</a:t>
                </a:r>
              </a:p>
            </p:txBody>
          </p:sp>
          <p:sp>
            <p:nvSpPr>
              <p:cNvPr id="26767" name="Line 447"/>
              <p:cNvSpPr>
                <a:spLocks noChangeShapeType="1"/>
              </p:cNvSpPr>
              <p:nvPr/>
            </p:nvSpPr>
            <p:spPr bwMode="auto">
              <a:xfrm>
                <a:off x="1104" y="3153"/>
                <a:ext cx="43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  <p:grpSp>
          <p:nvGrpSpPr>
            <p:cNvPr id="26753" name="Group 448"/>
            <p:cNvGrpSpPr>
              <a:grpSpLocks/>
            </p:cNvGrpSpPr>
            <p:nvPr/>
          </p:nvGrpSpPr>
          <p:grpSpPr bwMode="auto">
            <a:xfrm>
              <a:off x="1104" y="2376"/>
              <a:ext cx="4320" cy="195"/>
              <a:chOff x="1104" y="2373"/>
              <a:chExt cx="4320" cy="195"/>
            </a:xfrm>
          </p:grpSpPr>
          <p:sp>
            <p:nvSpPr>
              <p:cNvPr id="26754" name="Rectangle 449"/>
              <p:cNvSpPr>
                <a:spLocks noChangeArrowheads="1"/>
              </p:cNvSpPr>
              <p:nvPr/>
            </p:nvSpPr>
            <p:spPr bwMode="auto">
              <a:xfrm>
                <a:off x="4711" y="2373"/>
                <a:ext cx="713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66¼ </a:t>
                </a:r>
              </a:p>
            </p:txBody>
          </p:sp>
          <p:sp>
            <p:nvSpPr>
              <p:cNvPr id="26755" name="Rectangle 450"/>
              <p:cNvSpPr>
                <a:spLocks noChangeArrowheads="1"/>
              </p:cNvSpPr>
              <p:nvPr/>
            </p:nvSpPr>
            <p:spPr bwMode="auto">
              <a:xfrm>
                <a:off x="4032" y="2373"/>
                <a:ext cx="679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88</a:t>
                </a:r>
              </a:p>
            </p:txBody>
          </p:sp>
          <p:sp>
            <p:nvSpPr>
              <p:cNvPr id="26756" name="Rectangle 451"/>
              <p:cNvSpPr>
                <a:spLocks noChangeArrowheads="1"/>
              </p:cNvSpPr>
              <p:nvPr/>
            </p:nvSpPr>
            <p:spPr bwMode="auto">
              <a:xfrm>
                <a:off x="3360" y="2373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85</a:t>
                </a:r>
              </a:p>
            </p:txBody>
          </p:sp>
          <p:sp>
            <p:nvSpPr>
              <p:cNvPr id="26757" name="Rectangle 452"/>
              <p:cNvSpPr>
                <a:spLocks noChangeArrowheads="1"/>
              </p:cNvSpPr>
              <p:nvPr/>
            </p:nvSpPr>
            <p:spPr bwMode="auto">
              <a:xfrm>
                <a:off x="2688" y="2373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20</a:t>
                </a:r>
              </a:p>
            </p:txBody>
          </p:sp>
          <p:sp>
            <p:nvSpPr>
              <p:cNvPr id="26758" name="Rectangle 453"/>
              <p:cNvSpPr>
                <a:spLocks noChangeArrowheads="1"/>
              </p:cNvSpPr>
              <p:nvPr/>
            </p:nvSpPr>
            <p:spPr bwMode="auto">
              <a:xfrm>
                <a:off x="2112" y="2373"/>
                <a:ext cx="576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72</a:t>
                </a:r>
              </a:p>
            </p:txBody>
          </p:sp>
          <p:sp>
            <p:nvSpPr>
              <p:cNvPr id="26759" name="Rectangle 454"/>
              <p:cNvSpPr>
                <a:spLocks noChangeArrowheads="1"/>
              </p:cNvSpPr>
              <p:nvPr/>
            </p:nvSpPr>
            <p:spPr bwMode="auto">
              <a:xfrm>
                <a:off x="1104" y="2373"/>
                <a:ext cx="1008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Q = 20</a:t>
                </a:r>
              </a:p>
            </p:txBody>
          </p:sp>
          <p:sp>
            <p:nvSpPr>
              <p:cNvPr id="26760" name="Line 455"/>
              <p:cNvSpPr>
                <a:spLocks noChangeShapeType="1"/>
              </p:cNvSpPr>
              <p:nvPr/>
            </p:nvSpPr>
            <p:spPr bwMode="auto">
              <a:xfrm>
                <a:off x="1104" y="2568"/>
                <a:ext cx="43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</p:grpSp>
      <p:grpSp>
        <p:nvGrpSpPr>
          <p:cNvPr id="587235" name="Group 483"/>
          <p:cNvGrpSpPr>
            <a:grpSpLocks/>
          </p:cNvGrpSpPr>
          <p:nvPr/>
        </p:nvGrpSpPr>
        <p:grpSpPr bwMode="auto">
          <a:xfrm>
            <a:off x="3276600" y="2224089"/>
            <a:ext cx="6858000" cy="4333875"/>
            <a:chOff x="1104" y="1401"/>
            <a:chExt cx="4320" cy="2730"/>
          </a:xfrm>
        </p:grpSpPr>
        <p:grpSp>
          <p:nvGrpSpPr>
            <p:cNvPr id="26720" name="Group 378"/>
            <p:cNvGrpSpPr>
              <a:grpSpLocks/>
            </p:cNvGrpSpPr>
            <p:nvPr/>
          </p:nvGrpSpPr>
          <p:grpSpPr bwMode="auto">
            <a:xfrm>
              <a:off x="1104" y="1401"/>
              <a:ext cx="4320" cy="195"/>
              <a:chOff x="1104" y="1398"/>
              <a:chExt cx="4320" cy="195"/>
            </a:xfrm>
          </p:grpSpPr>
          <p:sp>
            <p:nvSpPr>
              <p:cNvPr id="26743" name="Rectangle 379"/>
              <p:cNvSpPr>
                <a:spLocks noChangeArrowheads="1"/>
              </p:cNvSpPr>
              <p:nvPr/>
            </p:nvSpPr>
            <p:spPr bwMode="auto">
              <a:xfrm>
                <a:off x="4711" y="1398"/>
                <a:ext cx="713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31¼</a:t>
                </a:r>
              </a:p>
            </p:txBody>
          </p:sp>
          <p:sp>
            <p:nvSpPr>
              <p:cNvPr id="26744" name="Rectangle 380"/>
              <p:cNvSpPr>
                <a:spLocks noChangeArrowheads="1"/>
              </p:cNvSpPr>
              <p:nvPr/>
            </p:nvSpPr>
            <p:spPr bwMode="auto">
              <a:xfrm>
                <a:off x="4032" y="1398"/>
                <a:ext cx="679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8</a:t>
                </a:r>
              </a:p>
            </p:txBody>
          </p:sp>
          <p:sp>
            <p:nvSpPr>
              <p:cNvPr id="26745" name="Rectangle 381"/>
              <p:cNvSpPr>
                <a:spLocks noChangeArrowheads="1"/>
              </p:cNvSpPr>
              <p:nvPr/>
            </p:nvSpPr>
            <p:spPr bwMode="auto">
              <a:xfrm>
                <a:off x="3360" y="1398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85</a:t>
                </a:r>
              </a:p>
            </p:txBody>
          </p:sp>
          <p:sp>
            <p:nvSpPr>
              <p:cNvPr id="26746" name="Rectangle 382"/>
              <p:cNvSpPr>
                <a:spLocks noChangeArrowheads="1"/>
              </p:cNvSpPr>
              <p:nvPr/>
            </p:nvSpPr>
            <p:spPr bwMode="auto">
              <a:xfrm>
                <a:off x="2688" y="1398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0</a:t>
                </a:r>
              </a:p>
            </p:txBody>
          </p:sp>
          <p:sp>
            <p:nvSpPr>
              <p:cNvPr id="26747" name="Rectangle 383"/>
              <p:cNvSpPr>
                <a:spLocks noChangeArrowheads="1"/>
              </p:cNvSpPr>
              <p:nvPr/>
            </p:nvSpPr>
            <p:spPr bwMode="auto">
              <a:xfrm>
                <a:off x="2112" y="1398"/>
                <a:ext cx="576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32</a:t>
                </a:r>
              </a:p>
            </p:txBody>
          </p:sp>
          <p:sp>
            <p:nvSpPr>
              <p:cNvPr id="26748" name="Rectangle 384"/>
              <p:cNvSpPr>
                <a:spLocks noChangeArrowheads="1"/>
              </p:cNvSpPr>
              <p:nvPr/>
            </p:nvSpPr>
            <p:spPr bwMode="auto">
              <a:xfrm>
                <a:off x="1104" y="1398"/>
                <a:ext cx="1008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Best FCFS</a:t>
                </a:r>
              </a:p>
            </p:txBody>
          </p:sp>
          <p:sp>
            <p:nvSpPr>
              <p:cNvPr id="26749" name="Line 385"/>
              <p:cNvSpPr>
                <a:spLocks noChangeShapeType="1"/>
              </p:cNvSpPr>
              <p:nvPr/>
            </p:nvSpPr>
            <p:spPr bwMode="auto">
              <a:xfrm>
                <a:off x="1104" y="1593"/>
                <a:ext cx="43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  <p:grpSp>
          <p:nvGrpSpPr>
            <p:cNvPr id="26721" name="Group 386"/>
            <p:cNvGrpSpPr>
              <a:grpSpLocks/>
            </p:cNvGrpSpPr>
            <p:nvPr/>
          </p:nvGrpSpPr>
          <p:grpSpPr bwMode="auto">
            <a:xfrm>
              <a:off x="1104" y="3936"/>
              <a:ext cx="4320" cy="195"/>
              <a:chOff x="1104" y="3933"/>
              <a:chExt cx="4320" cy="195"/>
            </a:xfrm>
          </p:grpSpPr>
          <p:sp>
            <p:nvSpPr>
              <p:cNvPr id="26737" name="Rectangle 387"/>
              <p:cNvSpPr>
                <a:spLocks noChangeArrowheads="1"/>
              </p:cNvSpPr>
              <p:nvPr/>
            </p:nvSpPr>
            <p:spPr bwMode="auto">
              <a:xfrm>
                <a:off x="4711" y="3933"/>
                <a:ext cx="713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121¾</a:t>
                </a:r>
              </a:p>
            </p:txBody>
          </p:sp>
          <p:sp>
            <p:nvSpPr>
              <p:cNvPr id="26738" name="Rectangle 388"/>
              <p:cNvSpPr>
                <a:spLocks noChangeArrowheads="1"/>
              </p:cNvSpPr>
              <p:nvPr/>
            </p:nvSpPr>
            <p:spPr bwMode="auto">
              <a:xfrm>
                <a:off x="4032" y="3933"/>
                <a:ext cx="679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145</a:t>
                </a:r>
              </a:p>
            </p:txBody>
          </p:sp>
          <p:sp>
            <p:nvSpPr>
              <p:cNvPr id="26739" name="Rectangle 389"/>
              <p:cNvSpPr>
                <a:spLocks noChangeArrowheads="1"/>
              </p:cNvSpPr>
              <p:nvPr/>
            </p:nvSpPr>
            <p:spPr bwMode="auto">
              <a:xfrm>
                <a:off x="3360" y="3933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68</a:t>
                </a:r>
              </a:p>
            </p:txBody>
          </p:sp>
          <p:sp>
            <p:nvSpPr>
              <p:cNvPr id="26740" name="Rectangle 390"/>
              <p:cNvSpPr>
                <a:spLocks noChangeArrowheads="1"/>
              </p:cNvSpPr>
              <p:nvPr/>
            </p:nvSpPr>
            <p:spPr bwMode="auto">
              <a:xfrm>
                <a:off x="2688" y="3933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153</a:t>
                </a:r>
              </a:p>
            </p:txBody>
          </p:sp>
          <p:sp>
            <p:nvSpPr>
              <p:cNvPr id="26741" name="Rectangle 391"/>
              <p:cNvSpPr>
                <a:spLocks noChangeArrowheads="1"/>
              </p:cNvSpPr>
              <p:nvPr/>
            </p:nvSpPr>
            <p:spPr bwMode="auto">
              <a:xfrm>
                <a:off x="2112" y="3933"/>
                <a:ext cx="576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121</a:t>
                </a:r>
              </a:p>
            </p:txBody>
          </p:sp>
          <p:sp>
            <p:nvSpPr>
              <p:cNvPr id="26742" name="Rectangle 392"/>
              <p:cNvSpPr>
                <a:spLocks noChangeArrowheads="1"/>
              </p:cNvSpPr>
              <p:nvPr/>
            </p:nvSpPr>
            <p:spPr bwMode="auto">
              <a:xfrm>
                <a:off x="1104" y="3933"/>
                <a:ext cx="1008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Worst FCFS</a:t>
                </a:r>
              </a:p>
            </p:txBody>
          </p:sp>
        </p:grpSp>
        <p:grpSp>
          <p:nvGrpSpPr>
            <p:cNvPr id="26722" name="Group 393"/>
            <p:cNvGrpSpPr>
              <a:grpSpLocks/>
            </p:cNvGrpSpPr>
            <p:nvPr/>
          </p:nvGrpSpPr>
          <p:grpSpPr bwMode="auto">
            <a:xfrm>
              <a:off x="1104" y="2766"/>
              <a:ext cx="4320" cy="195"/>
              <a:chOff x="1104" y="2763"/>
              <a:chExt cx="4320" cy="195"/>
            </a:xfrm>
          </p:grpSpPr>
          <p:sp>
            <p:nvSpPr>
              <p:cNvPr id="26730" name="Rectangle 394"/>
              <p:cNvSpPr>
                <a:spLocks noChangeArrowheads="1"/>
              </p:cNvSpPr>
              <p:nvPr/>
            </p:nvSpPr>
            <p:spPr bwMode="auto">
              <a:xfrm>
                <a:off x="4711" y="2763"/>
                <a:ext cx="713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69½</a:t>
                </a:r>
              </a:p>
            </p:txBody>
          </p:sp>
          <p:sp>
            <p:nvSpPr>
              <p:cNvPr id="26731" name="Rectangle 395"/>
              <p:cNvSpPr>
                <a:spLocks noChangeArrowheads="1"/>
              </p:cNvSpPr>
              <p:nvPr/>
            </p:nvSpPr>
            <p:spPr bwMode="auto">
              <a:xfrm>
                <a:off x="4032" y="2763"/>
                <a:ext cx="679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32</a:t>
                </a:r>
              </a:p>
            </p:txBody>
          </p:sp>
          <p:sp>
            <p:nvSpPr>
              <p:cNvPr id="26732" name="Rectangle 396"/>
              <p:cNvSpPr>
                <a:spLocks noChangeArrowheads="1"/>
              </p:cNvSpPr>
              <p:nvPr/>
            </p:nvSpPr>
            <p:spPr bwMode="auto">
              <a:xfrm>
                <a:off x="3360" y="2763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153</a:t>
                </a:r>
              </a:p>
            </p:txBody>
          </p:sp>
          <p:sp>
            <p:nvSpPr>
              <p:cNvPr id="26733" name="Rectangle 397"/>
              <p:cNvSpPr>
                <a:spLocks noChangeArrowheads="1"/>
              </p:cNvSpPr>
              <p:nvPr/>
            </p:nvSpPr>
            <p:spPr bwMode="auto">
              <a:xfrm>
                <a:off x="2688" y="2763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8</a:t>
                </a:r>
              </a:p>
            </p:txBody>
          </p:sp>
          <p:sp>
            <p:nvSpPr>
              <p:cNvPr id="26734" name="Rectangle 398"/>
              <p:cNvSpPr>
                <a:spLocks noChangeArrowheads="1"/>
              </p:cNvSpPr>
              <p:nvPr/>
            </p:nvSpPr>
            <p:spPr bwMode="auto">
              <a:xfrm>
                <a:off x="2112" y="2763"/>
                <a:ext cx="576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85</a:t>
                </a:r>
              </a:p>
            </p:txBody>
          </p:sp>
          <p:sp>
            <p:nvSpPr>
              <p:cNvPr id="26735" name="Rectangle 399"/>
              <p:cNvSpPr>
                <a:spLocks noChangeArrowheads="1"/>
              </p:cNvSpPr>
              <p:nvPr/>
            </p:nvSpPr>
            <p:spPr bwMode="auto">
              <a:xfrm>
                <a:off x="1104" y="2763"/>
                <a:ext cx="1008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Best FCFS</a:t>
                </a:r>
              </a:p>
            </p:txBody>
          </p:sp>
          <p:sp>
            <p:nvSpPr>
              <p:cNvPr id="26736" name="Line 400"/>
              <p:cNvSpPr>
                <a:spLocks noChangeShapeType="1"/>
              </p:cNvSpPr>
              <p:nvPr/>
            </p:nvSpPr>
            <p:spPr bwMode="auto">
              <a:xfrm>
                <a:off x="1104" y="2958"/>
                <a:ext cx="43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  <p:grpSp>
          <p:nvGrpSpPr>
            <p:cNvPr id="26723" name="Group 401"/>
            <p:cNvGrpSpPr>
              <a:grpSpLocks/>
            </p:cNvGrpSpPr>
            <p:nvPr/>
          </p:nvGrpSpPr>
          <p:grpSpPr bwMode="auto">
            <a:xfrm>
              <a:off x="1104" y="2571"/>
              <a:ext cx="4320" cy="195"/>
              <a:chOff x="1104" y="2568"/>
              <a:chExt cx="4320" cy="195"/>
            </a:xfrm>
          </p:grpSpPr>
          <p:sp>
            <p:nvSpPr>
              <p:cNvPr id="26724" name="Rectangle 402"/>
              <p:cNvSpPr>
                <a:spLocks noChangeArrowheads="1"/>
              </p:cNvSpPr>
              <p:nvPr/>
            </p:nvSpPr>
            <p:spPr bwMode="auto">
              <a:xfrm>
                <a:off x="4711" y="2568"/>
                <a:ext cx="713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83½</a:t>
                </a:r>
              </a:p>
            </p:txBody>
          </p:sp>
          <p:sp>
            <p:nvSpPr>
              <p:cNvPr id="26725" name="Rectangle 403"/>
              <p:cNvSpPr>
                <a:spLocks noChangeArrowheads="1"/>
              </p:cNvSpPr>
              <p:nvPr/>
            </p:nvSpPr>
            <p:spPr bwMode="auto">
              <a:xfrm>
                <a:off x="4032" y="2568"/>
                <a:ext cx="679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121</a:t>
                </a:r>
              </a:p>
            </p:txBody>
          </p:sp>
          <p:sp>
            <p:nvSpPr>
              <p:cNvPr id="26726" name="Rectangle 404"/>
              <p:cNvSpPr>
                <a:spLocks noChangeArrowheads="1"/>
              </p:cNvSpPr>
              <p:nvPr/>
            </p:nvSpPr>
            <p:spPr bwMode="auto">
              <a:xfrm>
                <a:off x="3360" y="2568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0</a:t>
                </a:r>
              </a:p>
            </p:txBody>
          </p:sp>
          <p:sp>
            <p:nvSpPr>
              <p:cNvPr id="26727" name="Rectangle 405"/>
              <p:cNvSpPr>
                <a:spLocks noChangeArrowheads="1"/>
              </p:cNvSpPr>
              <p:nvPr/>
            </p:nvSpPr>
            <p:spPr bwMode="auto">
              <a:xfrm>
                <a:off x="2688" y="2568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145</a:t>
                </a:r>
              </a:p>
            </p:txBody>
          </p:sp>
          <p:sp>
            <p:nvSpPr>
              <p:cNvPr id="26728" name="Rectangle 406"/>
              <p:cNvSpPr>
                <a:spLocks noChangeArrowheads="1"/>
              </p:cNvSpPr>
              <p:nvPr/>
            </p:nvSpPr>
            <p:spPr bwMode="auto">
              <a:xfrm>
                <a:off x="2112" y="2568"/>
                <a:ext cx="576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68</a:t>
                </a:r>
              </a:p>
            </p:txBody>
          </p:sp>
          <p:sp>
            <p:nvSpPr>
              <p:cNvPr id="26729" name="Rectangle 407"/>
              <p:cNvSpPr>
                <a:spLocks noChangeArrowheads="1"/>
              </p:cNvSpPr>
              <p:nvPr/>
            </p:nvSpPr>
            <p:spPr bwMode="auto">
              <a:xfrm>
                <a:off x="1104" y="2568"/>
                <a:ext cx="1008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Worst FCFS</a:t>
                </a:r>
              </a:p>
            </p:txBody>
          </p:sp>
        </p:grpSp>
      </p:grpSp>
      <p:grpSp>
        <p:nvGrpSpPr>
          <p:cNvPr id="587236" name="Group 484"/>
          <p:cNvGrpSpPr>
            <a:grpSpLocks/>
          </p:cNvGrpSpPr>
          <p:nvPr/>
        </p:nvGrpSpPr>
        <p:grpSpPr bwMode="auto">
          <a:xfrm>
            <a:off x="3276600" y="3152775"/>
            <a:ext cx="6858000" cy="2476500"/>
            <a:chOff x="1104" y="1986"/>
            <a:chExt cx="4320" cy="1560"/>
          </a:xfrm>
        </p:grpSpPr>
        <p:grpSp>
          <p:nvGrpSpPr>
            <p:cNvPr id="26704" name="Group 424"/>
            <p:cNvGrpSpPr>
              <a:grpSpLocks/>
            </p:cNvGrpSpPr>
            <p:nvPr/>
          </p:nvGrpSpPr>
          <p:grpSpPr bwMode="auto">
            <a:xfrm>
              <a:off x="1104" y="3351"/>
              <a:ext cx="4320" cy="195"/>
              <a:chOff x="1104" y="3348"/>
              <a:chExt cx="4320" cy="195"/>
            </a:xfrm>
          </p:grpSpPr>
          <p:sp>
            <p:nvSpPr>
              <p:cNvPr id="26713" name="Rectangle 425"/>
              <p:cNvSpPr>
                <a:spLocks noChangeArrowheads="1"/>
              </p:cNvSpPr>
              <p:nvPr/>
            </p:nvSpPr>
            <p:spPr bwMode="auto">
              <a:xfrm>
                <a:off x="4711" y="3348"/>
                <a:ext cx="713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95½</a:t>
                </a:r>
              </a:p>
            </p:txBody>
          </p:sp>
          <p:sp>
            <p:nvSpPr>
              <p:cNvPr id="26714" name="Rectangle 426"/>
              <p:cNvSpPr>
                <a:spLocks noChangeArrowheads="1"/>
              </p:cNvSpPr>
              <p:nvPr/>
            </p:nvSpPr>
            <p:spPr bwMode="auto">
              <a:xfrm>
                <a:off x="4032" y="3348"/>
                <a:ext cx="679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80</a:t>
                </a:r>
              </a:p>
            </p:txBody>
          </p:sp>
          <p:sp>
            <p:nvSpPr>
              <p:cNvPr id="26715" name="Rectangle 427"/>
              <p:cNvSpPr>
                <a:spLocks noChangeArrowheads="1"/>
              </p:cNvSpPr>
              <p:nvPr/>
            </p:nvSpPr>
            <p:spPr bwMode="auto">
              <a:xfrm>
                <a:off x="3360" y="3348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153</a:t>
                </a:r>
              </a:p>
            </p:txBody>
          </p:sp>
          <p:sp>
            <p:nvSpPr>
              <p:cNvPr id="26716" name="Rectangle 428"/>
              <p:cNvSpPr>
                <a:spLocks noChangeArrowheads="1"/>
              </p:cNvSpPr>
              <p:nvPr/>
            </p:nvSpPr>
            <p:spPr bwMode="auto">
              <a:xfrm>
                <a:off x="2688" y="3348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16</a:t>
                </a:r>
              </a:p>
            </p:txBody>
          </p:sp>
          <p:sp>
            <p:nvSpPr>
              <p:cNvPr id="26717" name="Rectangle 429"/>
              <p:cNvSpPr>
                <a:spLocks noChangeArrowheads="1"/>
              </p:cNvSpPr>
              <p:nvPr/>
            </p:nvSpPr>
            <p:spPr bwMode="auto">
              <a:xfrm>
                <a:off x="2112" y="3348"/>
                <a:ext cx="576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133</a:t>
                </a:r>
              </a:p>
            </p:txBody>
          </p:sp>
          <p:sp>
            <p:nvSpPr>
              <p:cNvPr id="26718" name="Rectangle 430"/>
              <p:cNvSpPr>
                <a:spLocks noChangeArrowheads="1"/>
              </p:cNvSpPr>
              <p:nvPr/>
            </p:nvSpPr>
            <p:spPr bwMode="auto">
              <a:xfrm>
                <a:off x="1104" y="3348"/>
                <a:ext cx="1008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Q = 8</a:t>
                </a:r>
              </a:p>
            </p:txBody>
          </p:sp>
          <p:sp>
            <p:nvSpPr>
              <p:cNvPr id="26719" name="Line 431"/>
              <p:cNvSpPr>
                <a:spLocks noChangeShapeType="1"/>
              </p:cNvSpPr>
              <p:nvPr/>
            </p:nvSpPr>
            <p:spPr bwMode="auto">
              <a:xfrm>
                <a:off x="1104" y="3543"/>
                <a:ext cx="43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  <p:grpSp>
          <p:nvGrpSpPr>
            <p:cNvPr id="26705" name="Group 464"/>
            <p:cNvGrpSpPr>
              <a:grpSpLocks/>
            </p:cNvGrpSpPr>
            <p:nvPr/>
          </p:nvGrpSpPr>
          <p:grpSpPr bwMode="auto">
            <a:xfrm>
              <a:off x="1104" y="1986"/>
              <a:ext cx="4320" cy="195"/>
              <a:chOff x="1104" y="1983"/>
              <a:chExt cx="4320" cy="195"/>
            </a:xfrm>
          </p:grpSpPr>
          <p:sp>
            <p:nvSpPr>
              <p:cNvPr id="26706" name="Rectangle 465"/>
              <p:cNvSpPr>
                <a:spLocks noChangeArrowheads="1"/>
              </p:cNvSpPr>
              <p:nvPr/>
            </p:nvSpPr>
            <p:spPr bwMode="auto">
              <a:xfrm>
                <a:off x="4711" y="1983"/>
                <a:ext cx="713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57¼</a:t>
                </a:r>
              </a:p>
            </p:txBody>
          </p:sp>
          <p:sp>
            <p:nvSpPr>
              <p:cNvPr id="26707" name="Rectangle 466"/>
              <p:cNvSpPr>
                <a:spLocks noChangeArrowheads="1"/>
              </p:cNvSpPr>
              <p:nvPr/>
            </p:nvSpPr>
            <p:spPr bwMode="auto">
              <a:xfrm>
                <a:off x="4032" y="1983"/>
                <a:ext cx="679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56</a:t>
                </a:r>
              </a:p>
            </p:txBody>
          </p:sp>
          <p:sp>
            <p:nvSpPr>
              <p:cNvPr id="26708" name="Rectangle 467"/>
              <p:cNvSpPr>
                <a:spLocks noChangeArrowheads="1"/>
              </p:cNvSpPr>
              <p:nvPr/>
            </p:nvSpPr>
            <p:spPr bwMode="auto">
              <a:xfrm>
                <a:off x="3360" y="1983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85</a:t>
                </a:r>
              </a:p>
            </p:txBody>
          </p:sp>
          <p:sp>
            <p:nvSpPr>
              <p:cNvPr id="26709" name="Rectangle 468"/>
              <p:cNvSpPr>
                <a:spLocks noChangeArrowheads="1"/>
              </p:cNvSpPr>
              <p:nvPr/>
            </p:nvSpPr>
            <p:spPr bwMode="auto">
              <a:xfrm>
                <a:off x="2688" y="1983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8</a:t>
                </a:r>
              </a:p>
            </p:txBody>
          </p:sp>
          <p:sp>
            <p:nvSpPr>
              <p:cNvPr id="26710" name="Rectangle 469"/>
              <p:cNvSpPr>
                <a:spLocks noChangeArrowheads="1"/>
              </p:cNvSpPr>
              <p:nvPr/>
            </p:nvSpPr>
            <p:spPr bwMode="auto">
              <a:xfrm>
                <a:off x="2112" y="1983"/>
                <a:ext cx="576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80</a:t>
                </a:r>
              </a:p>
            </p:txBody>
          </p:sp>
          <p:sp>
            <p:nvSpPr>
              <p:cNvPr id="26711" name="Rectangle 470"/>
              <p:cNvSpPr>
                <a:spLocks noChangeArrowheads="1"/>
              </p:cNvSpPr>
              <p:nvPr/>
            </p:nvSpPr>
            <p:spPr bwMode="auto">
              <a:xfrm>
                <a:off x="1104" y="1983"/>
                <a:ext cx="1008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Q = 8</a:t>
                </a:r>
              </a:p>
            </p:txBody>
          </p:sp>
          <p:sp>
            <p:nvSpPr>
              <p:cNvPr id="26712" name="Line 471"/>
              <p:cNvSpPr>
                <a:spLocks noChangeShapeType="1"/>
              </p:cNvSpPr>
              <p:nvPr/>
            </p:nvSpPr>
            <p:spPr bwMode="auto">
              <a:xfrm>
                <a:off x="1104" y="2178"/>
                <a:ext cx="43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</p:grpSp>
      <p:grpSp>
        <p:nvGrpSpPr>
          <p:cNvPr id="587238" name="Group 486"/>
          <p:cNvGrpSpPr>
            <a:grpSpLocks/>
          </p:cNvGrpSpPr>
          <p:nvPr/>
        </p:nvGrpSpPr>
        <p:grpSpPr bwMode="auto">
          <a:xfrm>
            <a:off x="3276600" y="2843214"/>
            <a:ext cx="6858000" cy="3095625"/>
            <a:chOff x="1104" y="1791"/>
            <a:chExt cx="4320" cy="1950"/>
          </a:xfrm>
        </p:grpSpPr>
        <p:grpSp>
          <p:nvGrpSpPr>
            <p:cNvPr id="26672" name="Group 416"/>
            <p:cNvGrpSpPr>
              <a:grpSpLocks/>
            </p:cNvGrpSpPr>
            <p:nvPr/>
          </p:nvGrpSpPr>
          <p:grpSpPr bwMode="auto">
            <a:xfrm>
              <a:off x="1104" y="3546"/>
              <a:ext cx="4320" cy="195"/>
              <a:chOff x="1104" y="3543"/>
              <a:chExt cx="4320" cy="195"/>
            </a:xfrm>
          </p:grpSpPr>
          <p:sp>
            <p:nvSpPr>
              <p:cNvPr id="26697" name="Rectangle 417"/>
              <p:cNvSpPr>
                <a:spLocks noChangeArrowheads="1"/>
              </p:cNvSpPr>
              <p:nvPr/>
            </p:nvSpPr>
            <p:spPr bwMode="auto">
              <a:xfrm>
                <a:off x="4711" y="3543"/>
                <a:ext cx="713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99½</a:t>
                </a:r>
              </a:p>
            </p:txBody>
          </p:sp>
          <p:sp>
            <p:nvSpPr>
              <p:cNvPr id="26698" name="Rectangle 418"/>
              <p:cNvSpPr>
                <a:spLocks noChangeArrowheads="1"/>
              </p:cNvSpPr>
              <p:nvPr/>
            </p:nvSpPr>
            <p:spPr bwMode="auto">
              <a:xfrm>
                <a:off x="4032" y="3543"/>
                <a:ext cx="679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92</a:t>
                </a:r>
              </a:p>
            </p:txBody>
          </p:sp>
          <p:sp>
            <p:nvSpPr>
              <p:cNvPr id="26699" name="Rectangle 419"/>
              <p:cNvSpPr>
                <a:spLocks noChangeArrowheads="1"/>
              </p:cNvSpPr>
              <p:nvPr/>
            </p:nvSpPr>
            <p:spPr bwMode="auto">
              <a:xfrm>
                <a:off x="3360" y="3543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153</a:t>
                </a:r>
              </a:p>
            </p:txBody>
          </p:sp>
          <p:sp>
            <p:nvSpPr>
              <p:cNvPr id="26700" name="Rectangle 420"/>
              <p:cNvSpPr>
                <a:spLocks noChangeArrowheads="1"/>
              </p:cNvSpPr>
              <p:nvPr/>
            </p:nvSpPr>
            <p:spPr bwMode="auto">
              <a:xfrm>
                <a:off x="2688" y="3543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18</a:t>
                </a:r>
              </a:p>
            </p:txBody>
          </p:sp>
          <p:sp>
            <p:nvSpPr>
              <p:cNvPr id="26701" name="Rectangle 421"/>
              <p:cNvSpPr>
                <a:spLocks noChangeArrowheads="1"/>
              </p:cNvSpPr>
              <p:nvPr/>
            </p:nvSpPr>
            <p:spPr bwMode="auto">
              <a:xfrm>
                <a:off x="2112" y="3543"/>
                <a:ext cx="576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135</a:t>
                </a:r>
              </a:p>
            </p:txBody>
          </p:sp>
          <p:sp>
            <p:nvSpPr>
              <p:cNvPr id="26702" name="Rectangle 422"/>
              <p:cNvSpPr>
                <a:spLocks noChangeArrowheads="1"/>
              </p:cNvSpPr>
              <p:nvPr/>
            </p:nvSpPr>
            <p:spPr bwMode="auto">
              <a:xfrm>
                <a:off x="1104" y="3543"/>
                <a:ext cx="1008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Q = 10</a:t>
                </a:r>
              </a:p>
            </p:txBody>
          </p:sp>
          <p:sp>
            <p:nvSpPr>
              <p:cNvPr id="26703" name="Line 423"/>
              <p:cNvSpPr>
                <a:spLocks noChangeShapeType="1"/>
              </p:cNvSpPr>
              <p:nvPr/>
            </p:nvSpPr>
            <p:spPr bwMode="auto">
              <a:xfrm>
                <a:off x="1104" y="3738"/>
                <a:ext cx="43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  <p:grpSp>
          <p:nvGrpSpPr>
            <p:cNvPr id="26673" name="Group 432"/>
            <p:cNvGrpSpPr>
              <a:grpSpLocks/>
            </p:cNvGrpSpPr>
            <p:nvPr/>
          </p:nvGrpSpPr>
          <p:grpSpPr bwMode="auto">
            <a:xfrm>
              <a:off x="1104" y="3156"/>
              <a:ext cx="4320" cy="195"/>
              <a:chOff x="1104" y="3153"/>
              <a:chExt cx="4320" cy="195"/>
            </a:xfrm>
          </p:grpSpPr>
          <p:sp>
            <p:nvSpPr>
              <p:cNvPr id="26690" name="Rectangle 433"/>
              <p:cNvSpPr>
                <a:spLocks noChangeArrowheads="1"/>
              </p:cNvSpPr>
              <p:nvPr/>
            </p:nvSpPr>
            <p:spPr bwMode="auto">
              <a:xfrm>
                <a:off x="4711" y="3153"/>
                <a:ext cx="713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99½</a:t>
                </a:r>
              </a:p>
            </p:txBody>
          </p:sp>
          <p:sp>
            <p:nvSpPr>
              <p:cNvPr id="26691" name="Rectangle 434"/>
              <p:cNvSpPr>
                <a:spLocks noChangeArrowheads="1"/>
              </p:cNvSpPr>
              <p:nvPr/>
            </p:nvSpPr>
            <p:spPr bwMode="auto">
              <a:xfrm>
                <a:off x="4032" y="3153"/>
                <a:ext cx="679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82</a:t>
                </a:r>
              </a:p>
            </p:txBody>
          </p:sp>
          <p:sp>
            <p:nvSpPr>
              <p:cNvPr id="26692" name="Rectangle 435"/>
              <p:cNvSpPr>
                <a:spLocks noChangeArrowheads="1"/>
              </p:cNvSpPr>
              <p:nvPr/>
            </p:nvSpPr>
            <p:spPr bwMode="auto">
              <a:xfrm>
                <a:off x="3360" y="3153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153</a:t>
                </a:r>
              </a:p>
            </p:txBody>
          </p:sp>
          <p:sp>
            <p:nvSpPr>
              <p:cNvPr id="26693" name="Rectangle 436"/>
              <p:cNvSpPr>
                <a:spLocks noChangeArrowheads="1"/>
              </p:cNvSpPr>
              <p:nvPr/>
            </p:nvSpPr>
            <p:spPr bwMode="auto">
              <a:xfrm>
                <a:off x="2688" y="3153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28</a:t>
                </a:r>
              </a:p>
            </p:txBody>
          </p:sp>
          <p:sp>
            <p:nvSpPr>
              <p:cNvPr id="26694" name="Rectangle 437"/>
              <p:cNvSpPr>
                <a:spLocks noChangeArrowheads="1"/>
              </p:cNvSpPr>
              <p:nvPr/>
            </p:nvSpPr>
            <p:spPr bwMode="auto">
              <a:xfrm>
                <a:off x="2112" y="3153"/>
                <a:ext cx="576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135</a:t>
                </a:r>
              </a:p>
            </p:txBody>
          </p:sp>
          <p:sp>
            <p:nvSpPr>
              <p:cNvPr id="26695" name="Rectangle 438"/>
              <p:cNvSpPr>
                <a:spLocks noChangeArrowheads="1"/>
              </p:cNvSpPr>
              <p:nvPr/>
            </p:nvSpPr>
            <p:spPr bwMode="auto">
              <a:xfrm>
                <a:off x="1104" y="3153"/>
                <a:ext cx="1008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Q = 5</a:t>
                </a:r>
              </a:p>
            </p:txBody>
          </p:sp>
          <p:sp>
            <p:nvSpPr>
              <p:cNvPr id="26696" name="Line 439"/>
              <p:cNvSpPr>
                <a:spLocks noChangeShapeType="1"/>
              </p:cNvSpPr>
              <p:nvPr/>
            </p:nvSpPr>
            <p:spPr bwMode="auto">
              <a:xfrm>
                <a:off x="1104" y="3348"/>
                <a:ext cx="43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  <p:grpSp>
          <p:nvGrpSpPr>
            <p:cNvPr id="26674" name="Group 456"/>
            <p:cNvGrpSpPr>
              <a:grpSpLocks/>
            </p:cNvGrpSpPr>
            <p:nvPr/>
          </p:nvGrpSpPr>
          <p:grpSpPr bwMode="auto">
            <a:xfrm>
              <a:off x="1104" y="2181"/>
              <a:ext cx="4320" cy="195"/>
              <a:chOff x="1104" y="2178"/>
              <a:chExt cx="4320" cy="195"/>
            </a:xfrm>
          </p:grpSpPr>
          <p:sp>
            <p:nvSpPr>
              <p:cNvPr id="26683" name="Rectangle 457"/>
              <p:cNvSpPr>
                <a:spLocks noChangeArrowheads="1"/>
              </p:cNvSpPr>
              <p:nvPr/>
            </p:nvSpPr>
            <p:spPr bwMode="auto">
              <a:xfrm>
                <a:off x="4711" y="2178"/>
                <a:ext cx="713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61¼</a:t>
                </a:r>
              </a:p>
            </p:txBody>
          </p:sp>
          <p:sp>
            <p:nvSpPr>
              <p:cNvPr id="26684" name="Rectangle 458"/>
              <p:cNvSpPr>
                <a:spLocks noChangeArrowheads="1"/>
              </p:cNvSpPr>
              <p:nvPr/>
            </p:nvSpPr>
            <p:spPr bwMode="auto">
              <a:xfrm>
                <a:off x="4032" y="2178"/>
                <a:ext cx="679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68</a:t>
                </a:r>
              </a:p>
            </p:txBody>
          </p:sp>
          <p:sp>
            <p:nvSpPr>
              <p:cNvPr id="26685" name="Rectangle 459"/>
              <p:cNvSpPr>
                <a:spLocks noChangeArrowheads="1"/>
              </p:cNvSpPr>
              <p:nvPr/>
            </p:nvSpPr>
            <p:spPr bwMode="auto">
              <a:xfrm>
                <a:off x="3360" y="2178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85</a:t>
                </a:r>
              </a:p>
            </p:txBody>
          </p:sp>
          <p:sp>
            <p:nvSpPr>
              <p:cNvPr id="26686" name="Rectangle 460"/>
              <p:cNvSpPr>
                <a:spLocks noChangeArrowheads="1"/>
              </p:cNvSpPr>
              <p:nvPr/>
            </p:nvSpPr>
            <p:spPr bwMode="auto">
              <a:xfrm>
                <a:off x="2688" y="2178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10</a:t>
                </a:r>
              </a:p>
            </p:txBody>
          </p:sp>
          <p:sp>
            <p:nvSpPr>
              <p:cNvPr id="26687" name="Rectangle 461"/>
              <p:cNvSpPr>
                <a:spLocks noChangeArrowheads="1"/>
              </p:cNvSpPr>
              <p:nvPr/>
            </p:nvSpPr>
            <p:spPr bwMode="auto">
              <a:xfrm>
                <a:off x="2112" y="2178"/>
                <a:ext cx="576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82</a:t>
                </a:r>
              </a:p>
            </p:txBody>
          </p:sp>
          <p:sp>
            <p:nvSpPr>
              <p:cNvPr id="26688" name="Rectangle 462"/>
              <p:cNvSpPr>
                <a:spLocks noChangeArrowheads="1"/>
              </p:cNvSpPr>
              <p:nvPr/>
            </p:nvSpPr>
            <p:spPr bwMode="auto">
              <a:xfrm>
                <a:off x="1104" y="2178"/>
                <a:ext cx="1008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Q = 10</a:t>
                </a:r>
              </a:p>
            </p:txBody>
          </p:sp>
          <p:sp>
            <p:nvSpPr>
              <p:cNvPr id="26689" name="Line 463"/>
              <p:cNvSpPr>
                <a:spLocks noChangeShapeType="1"/>
              </p:cNvSpPr>
              <p:nvPr/>
            </p:nvSpPr>
            <p:spPr bwMode="auto">
              <a:xfrm>
                <a:off x="1104" y="2373"/>
                <a:ext cx="43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  <p:grpSp>
          <p:nvGrpSpPr>
            <p:cNvPr id="26675" name="Group 472"/>
            <p:cNvGrpSpPr>
              <a:grpSpLocks/>
            </p:cNvGrpSpPr>
            <p:nvPr/>
          </p:nvGrpSpPr>
          <p:grpSpPr bwMode="auto">
            <a:xfrm>
              <a:off x="1104" y="1791"/>
              <a:ext cx="4320" cy="195"/>
              <a:chOff x="1104" y="1788"/>
              <a:chExt cx="4320" cy="195"/>
            </a:xfrm>
          </p:grpSpPr>
          <p:sp>
            <p:nvSpPr>
              <p:cNvPr id="26676" name="Rectangle 473"/>
              <p:cNvSpPr>
                <a:spLocks noChangeArrowheads="1"/>
              </p:cNvSpPr>
              <p:nvPr/>
            </p:nvSpPr>
            <p:spPr bwMode="auto">
              <a:xfrm>
                <a:off x="4711" y="1788"/>
                <a:ext cx="713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61¼</a:t>
                </a:r>
              </a:p>
            </p:txBody>
          </p:sp>
          <p:sp>
            <p:nvSpPr>
              <p:cNvPr id="26677" name="Rectangle 474"/>
              <p:cNvSpPr>
                <a:spLocks noChangeArrowheads="1"/>
              </p:cNvSpPr>
              <p:nvPr/>
            </p:nvSpPr>
            <p:spPr bwMode="auto">
              <a:xfrm>
                <a:off x="4032" y="1788"/>
                <a:ext cx="679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58</a:t>
                </a:r>
              </a:p>
            </p:txBody>
          </p:sp>
          <p:sp>
            <p:nvSpPr>
              <p:cNvPr id="26678" name="Rectangle 475"/>
              <p:cNvSpPr>
                <a:spLocks noChangeArrowheads="1"/>
              </p:cNvSpPr>
              <p:nvPr/>
            </p:nvSpPr>
            <p:spPr bwMode="auto">
              <a:xfrm>
                <a:off x="3360" y="1788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85</a:t>
                </a:r>
              </a:p>
            </p:txBody>
          </p:sp>
          <p:sp>
            <p:nvSpPr>
              <p:cNvPr id="26679" name="Rectangle 476"/>
              <p:cNvSpPr>
                <a:spLocks noChangeArrowheads="1"/>
              </p:cNvSpPr>
              <p:nvPr/>
            </p:nvSpPr>
            <p:spPr bwMode="auto">
              <a:xfrm>
                <a:off x="2688" y="1788"/>
                <a:ext cx="672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20</a:t>
                </a:r>
              </a:p>
            </p:txBody>
          </p:sp>
          <p:sp>
            <p:nvSpPr>
              <p:cNvPr id="26680" name="Rectangle 477"/>
              <p:cNvSpPr>
                <a:spLocks noChangeArrowheads="1"/>
              </p:cNvSpPr>
              <p:nvPr/>
            </p:nvSpPr>
            <p:spPr bwMode="auto">
              <a:xfrm>
                <a:off x="2112" y="1788"/>
                <a:ext cx="576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82</a:t>
                </a:r>
              </a:p>
            </p:txBody>
          </p:sp>
          <p:sp>
            <p:nvSpPr>
              <p:cNvPr id="26681" name="Rectangle 478"/>
              <p:cNvSpPr>
                <a:spLocks noChangeArrowheads="1"/>
              </p:cNvSpPr>
              <p:nvPr/>
            </p:nvSpPr>
            <p:spPr bwMode="auto">
              <a:xfrm>
                <a:off x="1104" y="1788"/>
                <a:ext cx="1008" cy="19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00FFFF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buFontTx/>
                  <a:buNone/>
                </a:pPr>
                <a:r>
                  <a:rPr lang="en-US" altLang="en-US" sz="1800" b="0">
                    <a:latin typeface="Gill Sans" charset="0"/>
                    <a:ea typeface="Gill Sans" charset="0"/>
                    <a:cs typeface="Gill Sans" charset="0"/>
                  </a:rPr>
                  <a:t>Q = 5</a:t>
                </a:r>
              </a:p>
            </p:txBody>
          </p:sp>
          <p:sp>
            <p:nvSpPr>
              <p:cNvPr id="26682" name="Line 479"/>
              <p:cNvSpPr>
                <a:spLocks noChangeShapeType="1"/>
              </p:cNvSpPr>
              <p:nvPr/>
            </p:nvSpPr>
            <p:spPr bwMode="auto">
              <a:xfrm>
                <a:off x="1104" y="1983"/>
                <a:ext cx="432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45204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7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7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7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7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7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7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87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87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3" dur="500"/>
                                        <p:tgtEl>
                                          <p:spTgt spid="5872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87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34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6" dur="500"/>
                                        <p:tgtEl>
                                          <p:spTgt spid="5872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87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1" dur="500"/>
                                        <p:tgtEl>
                                          <p:spTgt spid="587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7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4" dur="500"/>
                                        <p:tgtEl>
                                          <p:spTgt spid="587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7250" grpId="0" animBg="1"/>
      <p:bldP spid="587255" grpId="0" animBg="1"/>
      <p:bldP spid="587256" grpId="0" animBg="1"/>
      <p:bldP spid="587257" grpId="0" animBg="1"/>
      <p:bldP spid="58725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Arrow Connector 32"/>
          <p:cNvCxnSpPr>
            <a:endCxn id="32" idx="1"/>
          </p:cNvCxnSpPr>
          <p:nvPr/>
        </p:nvCxnSpPr>
        <p:spPr bwMode="auto">
          <a:xfrm>
            <a:off x="7239000" y="1028700"/>
            <a:ext cx="431800" cy="0"/>
          </a:xfrm>
          <a:prstGeom prst="straightConnector1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5" name="Straight Arrow Connector 34"/>
          <p:cNvCxnSpPr>
            <a:endCxn id="34" idx="1"/>
          </p:cNvCxnSpPr>
          <p:nvPr/>
        </p:nvCxnSpPr>
        <p:spPr bwMode="auto">
          <a:xfrm>
            <a:off x="7239000" y="2171700"/>
            <a:ext cx="431800" cy="0"/>
          </a:xfrm>
          <a:prstGeom prst="straightConnector1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336799"/>
            <a:ext cx="11658600" cy="447040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Execution Plan</a:t>
            </a:r>
          </a:p>
          <a:p>
            <a:pPr lvl="1"/>
            <a:r>
              <a:rPr lang="en-US" dirty="0"/>
              <a:t>Always execute highest-priority </a:t>
            </a:r>
            <a:r>
              <a:rPr lang="en-US" dirty="0" err="1"/>
              <a:t>runable</a:t>
            </a:r>
            <a:r>
              <a:rPr lang="en-US" dirty="0"/>
              <a:t> jobs to completion</a:t>
            </a:r>
          </a:p>
          <a:p>
            <a:pPr lvl="1"/>
            <a:r>
              <a:rPr lang="en-US" dirty="0"/>
              <a:t>Each queue can be processed in RR with some time-quantum</a:t>
            </a:r>
          </a:p>
          <a:p>
            <a:r>
              <a:rPr lang="en-US" dirty="0"/>
              <a:t>Problems:</a:t>
            </a:r>
          </a:p>
          <a:p>
            <a:pPr lvl="1"/>
            <a:r>
              <a:rPr lang="en-US" dirty="0"/>
              <a:t>Starvation: </a:t>
            </a:r>
          </a:p>
          <a:p>
            <a:pPr lvl="2"/>
            <a:r>
              <a:rPr lang="en-US" dirty="0"/>
              <a:t>Lower priority jobs don’t get to run because higher priority jobs</a:t>
            </a:r>
          </a:p>
          <a:p>
            <a:pPr lvl="1"/>
            <a:r>
              <a:rPr lang="en-US" dirty="0"/>
              <a:t>Deadlock: Priority Inversion</a:t>
            </a:r>
          </a:p>
          <a:p>
            <a:pPr lvl="2"/>
            <a:r>
              <a:rPr lang="en-US" dirty="0"/>
              <a:t>Happens when low priority task has lock needed by high-priority task</a:t>
            </a:r>
          </a:p>
          <a:p>
            <a:pPr lvl="2"/>
            <a:r>
              <a:rPr lang="en-US" dirty="0"/>
              <a:t>Usually involves third, intermediate priority task preventing high-priority task from running</a:t>
            </a:r>
          </a:p>
          <a:p>
            <a:r>
              <a:rPr lang="en-US" dirty="0"/>
              <a:t>How to fix problems?</a:t>
            </a:r>
          </a:p>
          <a:p>
            <a:pPr lvl="1"/>
            <a:r>
              <a:rPr lang="en-US" dirty="0"/>
              <a:t>Dynamic priorities – adjust base-level priority up or down based on heuristics about interactivity, locking, burst behavior, etc…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 bwMode="auto">
          <a:xfrm>
            <a:off x="3124200" y="838200"/>
            <a:ext cx="13716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Priority 3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3124200" y="1219200"/>
            <a:ext cx="13716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Priority 2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3124200" y="1600200"/>
            <a:ext cx="13716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Priority 1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3124200" y="1981200"/>
            <a:ext cx="13716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Priority 0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5029200" y="1981200"/>
            <a:ext cx="914400" cy="381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Job 5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6362700" y="1981200"/>
            <a:ext cx="914400" cy="381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Job 6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5029200" y="838200"/>
            <a:ext cx="914400" cy="381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Job 1</a:t>
            </a:r>
          </a:p>
        </p:txBody>
      </p:sp>
      <p:sp>
        <p:nvSpPr>
          <p:cNvPr id="16" name="Rectangle 15"/>
          <p:cNvSpPr/>
          <p:nvPr/>
        </p:nvSpPr>
        <p:spPr bwMode="auto">
          <a:xfrm>
            <a:off x="6362700" y="850900"/>
            <a:ext cx="914400" cy="381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Job 2</a:t>
            </a:r>
          </a:p>
        </p:txBody>
      </p:sp>
      <p:cxnSp>
        <p:nvCxnSpPr>
          <p:cNvPr id="26" name="Straight Arrow Connector 25"/>
          <p:cNvCxnSpPr/>
          <p:nvPr/>
        </p:nvCxnSpPr>
        <p:spPr bwMode="auto">
          <a:xfrm>
            <a:off x="4483100" y="2159000"/>
            <a:ext cx="546100" cy="0"/>
          </a:xfrm>
          <a:prstGeom prst="straightConnector1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Straight Arrow Connector 27"/>
          <p:cNvCxnSpPr/>
          <p:nvPr/>
        </p:nvCxnSpPr>
        <p:spPr bwMode="auto">
          <a:xfrm>
            <a:off x="4495800" y="1041400"/>
            <a:ext cx="546100" cy="0"/>
          </a:xfrm>
          <a:prstGeom prst="straightConnector1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Straight Arrow Connector 28"/>
          <p:cNvCxnSpPr>
            <a:endCxn id="16" idx="1"/>
          </p:cNvCxnSpPr>
          <p:nvPr/>
        </p:nvCxnSpPr>
        <p:spPr bwMode="auto">
          <a:xfrm>
            <a:off x="5930900" y="1041400"/>
            <a:ext cx="431800" cy="0"/>
          </a:xfrm>
          <a:prstGeom prst="straightConnector1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" name="Straight Arrow Connector 30"/>
          <p:cNvCxnSpPr/>
          <p:nvPr/>
        </p:nvCxnSpPr>
        <p:spPr bwMode="auto">
          <a:xfrm>
            <a:off x="5911850" y="2171700"/>
            <a:ext cx="469900" cy="0"/>
          </a:xfrm>
          <a:prstGeom prst="straightConnector1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" name="Rectangle 31"/>
          <p:cNvSpPr/>
          <p:nvPr/>
        </p:nvSpPr>
        <p:spPr bwMode="auto">
          <a:xfrm>
            <a:off x="7670800" y="838200"/>
            <a:ext cx="914400" cy="381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Job 3</a:t>
            </a:r>
          </a:p>
        </p:txBody>
      </p:sp>
      <p:sp>
        <p:nvSpPr>
          <p:cNvPr id="34" name="Rectangle 33"/>
          <p:cNvSpPr/>
          <p:nvPr/>
        </p:nvSpPr>
        <p:spPr bwMode="auto">
          <a:xfrm>
            <a:off x="7670800" y="1981200"/>
            <a:ext cx="914400" cy="381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Job 7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5029200" y="1219200"/>
            <a:ext cx="914400" cy="381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000" b="0" dirty="0">
                <a:latin typeface="Gill Sans" charset="0"/>
                <a:ea typeface="Gill Sans" charset="0"/>
                <a:cs typeface="Gill Sans" charset="0"/>
              </a:rPr>
              <a:t>Job 4</a:t>
            </a:r>
          </a:p>
        </p:txBody>
      </p:sp>
      <p:cxnSp>
        <p:nvCxnSpPr>
          <p:cNvPr id="37" name="Straight Arrow Connector 36"/>
          <p:cNvCxnSpPr/>
          <p:nvPr/>
        </p:nvCxnSpPr>
        <p:spPr bwMode="auto">
          <a:xfrm>
            <a:off x="4495800" y="1422400"/>
            <a:ext cx="546100" cy="0"/>
          </a:xfrm>
          <a:prstGeom prst="straightConnector1">
            <a:avLst/>
          </a:prstGeom>
          <a:solidFill>
            <a:schemeClr val="bg1"/>
          </a:solidFill>
          <a:ln w="571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52400" y="152400"/>
            <a:ext cx="11887200" cy="533400"/>
          </a:xfrm>
        </p:spPr>
        <p:txBody>
          <a:bodyPr/>
          <a:lstStyle/>
          <a:p>
            <a:r>
              <a:rPr lang="en-US" dirty="0"/>
              <a:t>Handling Differences in Importance: Strict Priority Scheduling</a:t>
            </a:r>
          </a:p>
        </p:txBody>
      </p:sp>
    </p:spTree>
    <p:extLst>
      <p:ext uri="{BB962C8B-B14F-4D97-AF65-F5344CB8AC3E}">
        <p14:creationId xmlns:p14="http://schemas.microsoft.com/office/powerpoint/2010/main" val="258304127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ea typeface="굴림" charset="-127"/>
              </a:rPr>
              <a:t>Scheduling Fairness</a:t>
            </a:r>
          </a:p>
        </p:txBody>
      </p:sp>
      <p:sp>
        <p:nvSpPr>
          <p:cNvPr id="630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838200"/>
            <a:ext cx="11430000" cy="57912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US" altLang="ko-KR" dirty="0">
                <a:ea typeface="굴림" charset="-127"/>
              </a:rPr>
              <a:t>What about fairness?</a:t>
            </a:r>
          </a:p>
          <a:p>
            <a:pPr>
              <a:lnSpc>
                <a:spcPct val="100000"/>
              </a:lnSpc>
              <a:spcBef>
                <a:spcPct val="20000"/>
              </a:spcBef>
            </a:pPr>
            <a:endParaRPr lang="en-US" altLang="ko-KR" dirty="0">
              <a:ea typeface="굴림" charset="-127"/>
            </a:endParaRP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altLang="ko-KR" sz="2400" dirty="0">
                <a:ea typeface="굴림" charset="-127"/>
              </a:rPr>
              <a:t>Strict fixed-priority scheduling between queues is unfair (run highest, then next, </a:t>
            </a:r>
            <a:r>
              <a:rPr lang="en-US" altLang="ko-KR" sz="2400" dirty="0" err="1">
                <a:ea typeface="굴림" charset="-127"/>
              </a:rPr>
              <a:t>etc</a:t>
            </a:r>
            <a:r>
              <a:rPr lang="en-US" altLang="ko-KR" sz="2400" dirty="0">
                <a:ea typeface="굴림" charset="-127"/>
              </a:rPr>
              <a:t>):</a:t>
            </a: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r>
              <a:rPr lang="en-US" altLang="ko-KR" sz="2400" dirty="0">
                <a:ea typeface="굴림" charset="-127"/>
              </a:rPr>
              <a:t>long running jobs may never get CPU </a:t>
            </a: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r>
              <a:rPr lang="en-US" altLang="ko-KR" sz="2400" dirty="0">
                <a:ea typeface="굴림" charset="-127"/>
              </a:rPr>
              <a:t>Urban legend: In Multics, shut down machine, found 10-year-old job </a:t>
            </a:r>
            <a:r>
              <a:rPr lang="en-US" altLang="ko-KR" sz="2400" dirty="0">
                <a:ea typeface="굴림" charset="-127"/>
                <a:sym typeface="Symbol" panose="05050102010706020507" pitchFamily="18" charset="2"/>
              </a:rPr>
              <a:t> </a:t>
            </a:r>
            <a:br>
              <a:rPr lang="en-US" altLang="ko-KR" sz="2400" dirty="0">
                <a:ea typeface="굴림" charset="-127"/>
                <a:sym typeface="Symbol" panose="05050102010706020507" pitchFamily="18" charset="2"/>
              </a:rPr>
            </a:br>
            <a:r>
              <a:rPr lang="en-US" altLang="ko-KR" sz="2400" dirty="0">
                <a:ea typeface="굴림" charset="-127"/>
                <a:sym typeface="Symbol" panose="05050102010706020507" pitchFamily="18" charset="2"/>
              </a:rPr>
              <a:t>Ok, probably not…</a:t>
            </a: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endParaRPr lang="en-US" altLang="ko-KR" sz="2400" dirty="0">
              <a:ea typeface="굴림" charset="-127"/>
            </a:endParaRP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altLang="ko-KR" sz="2400" dirty="0">
                <a:ea typeface="굴림" charset="-127"/>
              </a:rPr>
              <a:t>Must give long-running jobs a fraction of the CPU even when there are shorter jobs to run</a:t>
            </a:r>
          </a:p>
          <a:p>
            <a:pPr marL="457200" lvl="1" indent="0">
              <a:lnSpc>
                <a:spcPct val="100000"/>
              </a:lnSpc>
              <a:spcBef>
                <a:spcPct val="20000"/>
              </a:spcBef>
              <a:buNone/>
            </a:pPr>
            <a:endParaRPr lang="en-US" altLang="ko-KR" sz="2400" dirty="0">
              <a:ea typeface="굴림" charset="-127"/>
            </a:endParaRP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altLang="ko-KR" sz="2400" dirty="0">
                <a:solidFill>
                  <a:schemeClr val="hlink"/>
                </a:solidFill>
                <a:ea typeface="굴림" charset="-127"/>
              </a:rPr>
              <a:t>Tradeoff: fairness gained by hurting </a:t>
            </a:r>
            <a:r>
              <a:rPr lang="en-US" altLang="ko-KR" sz="2400" dirty="0" err="1">
                <a:solidFill>
                  <a:schemeClr val="hlink"/>
                </a:solidFill>
                <a:ea typeface="굴림" charset="-127"/>
              </a:rPr>
              <a:t>avg</a:t>
            </a:r>
            <a:r>
              <a:rPr lang="en-US" altLang="ko-KR" sz="2400" dirty="0">
                <a:solidFill>
                  <a:schemeClr val="hlink"/>
                </a:solidFill>
                <a:ea typeface="굴림" charset="-127"/>
              </a:rPr>
              <a:t> response time!</a:t>
            </a:r>
          </a:p>
        </p:txBody>
      </p:sp>
    </p:spTree>
    <p:extLst>
      <p:ext uri="{BB962C8B-B14F-4D97-AF65-F5344CB8AC3E}">
        <p14:creationId xmlns:p14="http://schemas.microsoft.com/office/powerpoint/2010/main" val="38169402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0787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Scheduling Fairness</a:t>
            </a:r>
          </a:p>
        </p:txBody>
      </p:sp>
      <p:sp>
        <p:nvSpPr>
          <p:cNvPr id="630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12800" y="762000"/>
            <a:ext cx="10566400" cy="5105400"/>
          </a:xfrm>
        </p:spPr>
        <p:txBody>
          <a:bodyPr/>
          <a:lstStyle/>
          <a:p>
            <a:r>
              <a:rPr lang="en-US" altLang="ko-KR" dirty="0"/>
              <a:t>How to implement fairness?</a:t>
            </a:r>
          </a:p>
          <a:p>
            <a:endParaRPr lang="en-US" altLang="ko-KR" dirty="0"/>
          </a:p>
          <a:p>
            <a:pPr lvl="1"/>
            <a:r>
              <a:rPr lang="en-US" altLang="ko-KR" dirty="0"/>
              <a:t>Could give each queue some fraction of the CPU </a:t>
            </a:r>
          </a:p>
          <a:p>
            <a:pPr lvl="2"/>
            <a:r>
              <a:rPr lang="en-US" altLang="ko-KR" dirty="0"/>
              <a:t>What if one long-running job and 100 short-running ones?</a:t>
            </a:r>
          </a:p>
          <a:p>
            <a:pPr lvl="2"/>
            <a:r>
              <a:rPr lang="en-US" altLang="ko-KR" dirty="0"/>
              <a:t>Like express lanes in a supermarket—sometimes express lanes get so long, get better service by going into one of the other lines</a:t>
            </a:r>
          </a:p>
          <a:p>
            <a:pPr lvl="2"/>
            <a:endParaRPr lang="en-US" altLang="ko-KR" dirty="0"/>
          </a:p>
          <a:p>
            <a:pPr lvl="1"/>
            <a:r>
              <a:rPr lang="en-US" altLang="ko-KR" dirty="0"/>
              <a:t>Could increase priority of jobs that don’t get service</a:t>
            </a:r>
          </a:p>
          <a:p>
            <a:pPr lvl="2"/>
            <a:r>
              <a:rPr lang="en-US" altLang="ko-KR" dirty="0"/>
              <a:t>What is done in some variants of UNIX</a:t>
            </a:r>
          </a:p>
          <a:p>
            <a:pPr lvl="2"/>
            <a:r>
              <a:rPr lang="en-US" altLang="ko-KR" dirty="0"/>
              <a:t>This is ad hoc—what rate should you increase priorities?</a:t>
            </a:r>
          </a:p>
          <a:p>
            <a:pPr lvl="2"/>
            <a:r>
              <a:rPr lang="en-US" altLang="ko-KR" dirty="0"/>
              <a:t>And, as system gets overloaded, no job gets CPU time, so everyone increases in priority</a:t>
            </a:r>
          </a:p>
          <a:p>
            <a:pPr marL="1371600" lvl="3" indent="0">
              <a:buNone/>
            </a:pPr>
            <a:r>
              <a:rPr lang="en-US" altLang="ko-KR" dirty="0">
                <a:sym typeface="Symbol" pitchFamily="18" charset="2"/>
              </a:rPr>
              <a:t> Interactive jobs suffer</a:t>
            </a:r>
          </a:p>
        </p:txBody>
      </p:sp>
    </p:spTree>
    <p:extLst>
      <p:ext uri="{BB962C8B-B14F-4D97-AF65-F5344CB8AC3E}">
        <p14:creationId xmlns:p14="http://schemas.microsoft.com/office/powerpoint/2010/main" val="174384016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07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0787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What if we Knew the Future?</a:t>
            </a:r>
          </a:p>
        </p:txBody>
      </p:sp>
      <p:sp>
        <p:nvSpPr>
          <p:cNvPr id="574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762000"/>
            <a:ext cx="8763000" cy="5867400"/>
          </a:xfrm>
        </p:spPr>
        <p:txBody>
          <a:bodyPr>
            <a:normAutofit/>
          </a:bodyPr>
          <a:lstStyle/>
          <a:p>
            <a:r>
              <a:rPr lang="en-US" altLang="ko-KR"/>
              <a:t>Could we always mirror best FCFS?</a:t>
            </a:r>
          </a:p>
          <a:p>
            <a:r>
              <a:rPr lang="en-US" altLang="ko-KR"/>
              <a:t>Shortest Job First (SJF):</a:t>
            </a:r>
          </a:p>
          <a:p>
            <a:pPr lvl="1"/>
            <a:r>
              <a:rPr lang="en-US" altLang="ko-KR"/>
              <a:t>Run whatever job has least amount of </a:t>
            </a:r>
            <a:br>
              <a:rPr lang="en-US" altLang="ko-KR"/>
            </a:br>
            <a:r>
              <a:rPr lang="en-US" altLang="ko-KR"/>
              <a:t>computation to do</a:t>
            </a:r>
          </a:p>
          <a:p>
            <a:pPr lvl="1"/>
            <a:r>
              <a:rPr lang="en-US" altLang="ko-KR"/>
              <a:t>Sometimes called “Shortest Time to Completion First” (STCF)</a:t>
            </a:r>
          </a:p>
          <a:p>
            <a:r>
              <a:rPr lang="en-US" altLang="ko-KR"/>
              <a:t>Shortest Remaining Time First (SRTF):</a:t>
            </a:r>
          </a:p>
          <a:p>
            <a:pPr lvl="1"/>
            <a:r>
              <a:rPr lang="en-US" altLang="ko-KR"/>
              <a:t>Preemptive version of SJF: if job arrives and has a shorter time to completion than the remaining time on the current job, immediately preempt CPU</a:t>
            </a:r>
          </a:p>
          <a:p>
            <a:pPr lvl="1"/>
            <a:r>
              <a:rPr lang="en-US" altLang="ko-KR"/>
              <a:t>Sometimes called “Shortest Remaining Time to Completion First” (SRTCF)</a:t>
            </a:r>
          </a:p>
          <a:p>
            <a:r>
              <a:rPr lang="en-US" altLang="ko-KR"/>
              <a:t>These can be applied to whole program or current CPU burst</a:t>
            </a:r>
          </a:p>
          <a:p>
            <a:pPr lvl="1"/>
            <a:r>
              <a:rPr lang="en-US" altLang="ko-KR"/>
              <a:t>Idea is to get short jobs out of the system</a:t>
            </a:r>
          </a:p>
          <a:p>
            <a:pPr lvl="1"/>
            <a:r>
              <a:rPr lang="en-US" altLang="ko-KR"/>
              <a:t>Big effect on short jobs, only small effect on long ones</a:t>
            </a:r>
          </a:p>
          <a:p>
            <a:pPr lvl="1"/>
            <a:r>
              <a:rPr lang="en-US" altLang="ko-KR"/>
              <a:t>Result is better average response time</a:t>
            </a:r>
            <a:endParaRPr lang="en-US" altLang="ko-KR" dirty="0"/>
          </a:p>
        </p:txBody>
      </p:sp>
      <p:pic>
        <p:nvPicPr>
          <p:cNvPr id="574468" name="Picture 4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807610"/>
            <a:ext cx="1682678" cy="15545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571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71814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74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74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4467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Discussion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0" y="838200"/>
            <a:ext cx="8610600" cy="5638800"/>
          </a:xfrm>
        </p:spPr>
        <p:txBody>
          <a:bodyPr/>
          <a:lstStyle/>
          <a:p>
            <a:r>
              <a:rPr lang="en-US" altLang="ko-KR" dirty="0"/>
              <a:t>SJF/SRTF are the best you can do at minimizing average response time</a:t>
            </a:r>
          </a:p>
          <a:p>
            <a:pPr lvl="1"/>
            <a:r>
              <a:rPr lang="en-US" altLang="ko-KR" dirty="0"/>
              <a:t>Provably optimal (SJF among non-preemptive, SRTF among preemptive)</a:t>
            </a:r>
          </a:p>
          <a:p>
            <a:pPr lvl="1"/>
            <a:r>
              <a:rPr lang="en-US" altLang="ko-KR" dirty="0"/>
              <a:t>Since SRTF is always at least as good as SJF, focus on SRTF</a:t>
            </a:r>
          </a:p>
          <a:p>
            <a:pPr lvl="1"/>
            <a:endParaRPr lang="en-US" altLang="ko-KR" dirty="0"/>
          </a:p>
          <a:p>
            <a:r>
              <a:rPr lang="en-US" altLang="ko-KR" dirty="0"/>
              <a:t>Comparison of SRTF with FCFS</a:t>
            </a:r>
          </a:p>
          <a:p>
            <a:pPr lvl="1"/>
            <a:r>
              <a:rPr lang="en-US" altLang="ko-KR" dirty="0"/>
              <a:t>What if all jobs the same length?</a:t>
            </a:r>
          </a:p>
          <a:p>
            <a:pPr lvl="2"/>
            <a:r>
              <a:rPr lang="en-US" altLang="ko-KR" dirty="0"/>
              <a:t>SRTF becomes the same as FCFS (i.e. FCFS is best can do if all jobs the same length)</a:t>
            </a:r>
          </a:p>
          <a:p>
            <a:pPr lvl="1"/>
            <a:r>
              <a:rPr lang="en-US" altLang="ko-KR" dirty="0"/>
              <a:t>What if jobs have varying length?</a:t>
            </a:r>
          </a:p>
          <a:p>
            <a:pPr lvl="2"/>
            <a:r>
              <a:rPr lang="en-US" altLang="ko-KR" dirty="0"/>
              <a:t>SRTF: short jobs not stuck behind long ones</a:t>
            </a:r>
          </a:p>
        </p:txBody>
      </p:sp>
    </p:spTree>
    <p:extLst>
      <p:ext uri="{BB962C8B-B14F-4D97-AF65-F5344CB8AC3E}">
        <p14:creationId xmlns:p14="http://schemas.microsoft.com/office/powerpoint/2010/main" val="42025339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굴림" panose="020B0600000101010101" pitchFamily="34" charset="-127"/>
              </a:rPr>
              <a:t>Recall: Scheduling</a:t>
            </a:r>
          </a:p>
        </p:txBody>
      </p:sp>
      <p:sp>
        <p:nvSpPr>
          <p:cNvPr id="575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3886200"/>
            <a:ext cx="11049000" cy="23622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Question: How is the OS to decide which of several tasks to take off a queue?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solidFill>
                  <a:schemeClr val="hlink"/>
                </a:solidFill>
                <a:ea typeface="굴림" panose="020B0600000101010101" pitchFamily="34" charset="-127"/>
              </a:rPr>
              <a:t>Scheduling</a:t>
            </a:r>
            <a:r>
              <a:rPr lang="en-US" altLang="ko-KR" dirty="0">
                <a:ea typeface="굴림" panose="020B0600000101010101" pitchFamily="34" charset="-127"/>
              </a:rPr>
              <a:t>: deciding which threads are given access to resources from moment to moment 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Often, we think in terms of CPU time, but could also think about access to resources like network BW or disk access</a:t>
            </a:r>
          </a:p>
          <a:p>
            <a:pPr>
              <a:lnSpc>
                <a:spcPct val="85000"/>
              </a:lnSpc>
              <a:spcBef>
                <a:spcPct val="20000"/>
              </a:spcBef>
            </a:pPr>
            <a:endParaRPr lang="ko-KR" altLang="en-US" dirty="0">
              <a:ea typeface="굴림" panose="020B0600000101010101" pitchFamily="34" charset="-127"/>
            </a:endParaRPr>
          </a:p>
        </p:txBody>
      </p:sp>
      <p:pic>
        <p:nvPicPr>
          <p:cNvPr id="13" name="Picture 5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5" t="11595" r="888" b="12131"/>
          <a:stretch>
            <a:fillRect/>
          </a:stretch>
        </p:blipFill>
        <p:spPr bwMode="auto">
          <a:xfrm>
            <a:off x="3505200" y="838200"/>
            <a:ext cx="4876800" cy="2819400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980484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5491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Example to illustrate benefits of SRTF</a:t>
            </a:r>
            <a:endParaRPr lang="en-US" altLang="ko-KR" dirty="0"/>
          </a:p>
        </p:txBody>
      </p:sp>
      <p:sp>
        <p:nvSpPr>
          <p:cNvPr id="595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2819400"/>
            <a:ext cx="8305800" cy="3517900"/>
          </a:xfrm>
        </p:spPr>
        <p:txBody>
          <a:bodyPr>
            <a:normAutofit/>
          </a:bodyPr>
          <a:lstStyle/>
          <a:p>
            <a:r>
              <a:rPr lang="en-US" altLang="ko-KR" dirty="0"/>
              <a:t>Three jobs:	</a:t>
            </a:r>
          </a:p>
          <a:p>
            <a:pPr lvl="1"/>
            <a:r>
              <a:rPr lang="en-US" altLang="ko-KR" dirty="0"/>
              <a:t>A, B: both CPU bound, run for week</a:t>
            </a:r>
            <a:br>
              <a:rPr lang="en-US" altLang="ko-KR" dirty="0"/>
            </a:br>
            <a:r>
              <a:rPr lang="en-US" altLang="ko-KR" dirty="0"/>
              <a:t>C: I/O bound, loop 1ms CPU, 9ms disk I/O</a:t>
            </a:r>
          </a:p>
          <a:p>
            <a:pPr lvl="1"/>
            <a:r>
              <a:rPr lang="en-US" altLang="ko-KR" dirty="0"/>
              <a:t>If only one at a time, C uses 90% of the disk, A or B could use 100% of the CPU</a:t>
            </a:r>
          </a:p>
          <a:p>
            <a:r>
              <a:rPr lang="en-US" altLang="ko-KR" dirty="0"/>
              <a:t>With FCFS:</a:t>
            </a:r>
          </a:p>
          <a:p>
            <a:pPr lvl="1"/>
            <a:r>
              <a:rPr lang="en-US" altLang="ko-KR" dirty="0"/>
              <a:t>Once A or B get in, keep CPU for two weeks</a:t>
            </a:r>
          </a:p>
          <a:p>
            <a:r>
              <a:rPr lang="en-US" altLang="ko-KR" dirty="0"/>
              <a:t>What about RR or SRTF?</a:t>
            </a:r>
          </a:p>
          <a:p>
            <a:pPr lvl="1"/>
            <a:r>
              <a:rPr lang="en-US" altLang="ko-KR" dirty="0"/>
              <a:t>Easier to see with a timeline</a:t>
            </a:r>
          </a:p>
        </p:txBody>
      </p:sp>
      <p:grpSp>
        <p:nvGrpSpPr>
          <p:cNvPr id="596002" name="Group 34"/>
          <p:cNvGrpSpPr>
            <a:grpSpLocks/>
          </p:cNvGrpSpPr>
          <p:nvPr/>
        </p:nvGrpSpPr>
        <p:grpSpPr bwMode="auto">
          <a:xfrm>
            <a:off x="6924675" y="914401"/>
            <a:ext cx="2146300" cy="1893889"/>
            <a:chOff x="568" y="576"/>
            <a:chExt cx="1352" cy="1193"/>
          </a:xfrm>
        </p:grpSpPr>
        <p:sp>
          <p:nvSpPr>
            <p:cNvPr id="29706" name="Line 6"/>
            <p:cNvSpPr>
              <a:spLocks noChangeShapeType="1"/>
            </p:cNvSpPr>
            <p:nvPr/>
          </p:nvSpPr>
          <p:spPr bwMode="auto">
            <a:xfrm>
              <a:off x="574" y="1036"/>
              <a:ext cx="134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sz="20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grpSp>
          <p:nvGrpSpPr>
            <p:cNvPr id="29707" name="Group 33"/>
            <p:cNvGrpSpPr>
              <a:grpSpLocks/>
            </p:cNvGrpSpPr>
            <p:nvPr/>
          </p:nvGrpSpPr>
          <p:grpSpPr bwMode="auto">
            <a:xfrm>
              <a:off x="568" y="576"/>
              <a:ext cx="1305" cy="1193"/>
              <a:chOff x="568" y="576"/>
              <a:chExt cx="1305" cy="1193"/>
            </a:xfrm>
          </p:grpSpPr>
          <p:sp>
            <p:nvSpPr>
              <p:cNvPr id="29708" name="Text Box 18"/>
              <p:cNvSpPr txBox="1">
                <a:spLocks noChangeArrowheads="1"/>
              </p:cNvSpPr>
              <p:nvPr/>
            </p:nvSpPr>
            <p:spPr bwMode="auto">
              <a:xfrm>
                <a:off x="1076" y="576"/>
                <a:ext cx="233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algn="r"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>
                    <a:latin typeface="Gill Sans" charset="0"/>
                    <a:ea typeface="Gill Sans" charset="0"/>
                    <a:cs typeface="Gill Sans" charset="0"/>
                  </a:rPr>
                  <a:t>C</a:t>
                </a:r>
              </a:p>
            </p:txBody>
          </p:sp>
          <p:grpSp>
            <p:nvGrpSpPr>
              <p:cNvPr id="29709" name="Group 20"/>
              <p:cNvGrpSpPr>
                <a:grpSpLocks/>
              </p:cNvGrpSpPr>
              <p:nvPr/>
            </p:nvGrpSpPr>
            <p:grpSpPr bwMode="auto">
              <a:xfrm>
                <a:off x="568" y="844"/>
                <a:ext cx="439" cy="925"/>
                <a:chOff x="568" y="844"/>
                <a:chExt cx="439" cy="925"/>
              </a:xfrm>
            </p:grpSpPr>
            <p:sp>
              <p:nvSpPr>
                <p:cNvPr id="29722" name="Line 7"/>
                <p:cNvSpPr>
                  <a:spLocks noChangeShapeType="1"/>
                </p:cNvSpPr>
                <p:nvPr/>
              </p:nvSpPr>
              <p:spPr bwMode="auto">
                <a:xfrm>
                  <a:off x="574" y="844"/>
                  <a:ext cx="0" cy="384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/>
                <a:p>
                  <a:endParaRPr lang="en-US" sz="2000" b="0">
                    <a:latin typeface="Gill Sans" charset="0"/>
                    <a:ea typeface="Gill Sans" charset="0"/>
                    <a:cs typeface="Gill Sans" charset="0"/>
                  </a:endParaRPr>
                </a:p>
              </p:txBody>
            </p:sp>
            <p:sp>
              <p:nvSpPr>
                <p:cNvPr id="29723" name="Line 8"/>
                <p:cNvSpPr>
                  <a:spLocks noChangeShapeType="1"/>
                </p:cNvSpPr>
                <p:nvPr/>
              </p:nvSpPr>
              <p:spPr bwMode="auto">
                <a:xfrm>
                  <a:off x="622" y="844"/>
                  <a:ext cx="0" cy="384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/>
                <a:p>
                  <a:endParaRPr lang="en-US" sz="2000" b="0">
                    <a:latin typeface="Gill Sans" charset="0"/>
                    <a:ea typeface="Gill Sans" charset="0"/>
                    <a:cs typeface="Gill Sans" charset="0"/>
                  </a:endParaRPr>
                </a:p>
              </p:txBody>
            </p:sp>
            <p:grpSp>
              <p:nvGrpSpPr>
                <p:cNvPr id="29724" name="Group 12"/>
                <p:cNvGrpSpPr>
                  <a:grpSpLocks/>
                </p:cNvGrpSpPr>
                <p:nvPr/>
              </p:nvGrpSpPr>
              <p:grpSpPr bwMode="auto">
                <a:xfrm>
                  <a:off x="568" y="1276"/>
                  <a:ext cx="439" cy="493"/>
                  <a:chOff x="609" y="1296"/>
                  <a:chExt cx="351" cy="493"/>
                </a:xfrm>
              </p:grpSpPr>
              <p:sp>
                <p:nvSpPr>
                  <p:cNvPr id="29725" name="Line 13"/>
                  <p:cNvSpPr>
                    <a:spLocks noChangeShapeType="1"/>
                  </p:cNvSpPr>
                  <p:nvPr/>
                </p:nvSpPr>
                <p:spPr bwMode="auto">
                  <a:xfrm>
                    <a:off x="656" y="1296"/>
                    <a:ext cx="304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 type="stealth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vert="eaVert" wrap="none" anchor="ctr"/>
                  <a:lstStyle/>
                  <a:p>
                    <a:endParaRPr lang="en-US" sz="2000" b="0">
                      <a:latin typeface="Gill Sans" charset="0"/>
                      <a:ea typeface="Gill Sans" charset="0"/>
                      <a:cs typeface="Gill Sans" charset="0"/>
                    </a:endParaRPr>
                  </a:p>
                </p:txBody>
              </p:sp>
              <p:sp>
                <p:nvSpPr>
                  <p:cNvPr id="29726" name="Text Box 1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09" y="1343"/>
                    <a:ext cx="313" cy="446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66CC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38100" algn="ctr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1pPr>
                    <a:lvl2pPr marL="742950" indent="-285750"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2pPr>
                    <a:lvl3pPr marL="1143000" indent="-228600"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3pPr>
                    <a:lvl4pPr marL="1600200" indent="-228600"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4pPr>
                    <a:lvl5pPr marL="2057400" indent="-228600"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5pPr>
                    <a:lvl6pPr marL="2514600" indent="-228600" algn="ctr" eaLnBrk="0" fontAlgn="base" hangingPunct="0">
                      <a:lnSpc>
                        <a:spcPct val="80000"/>
                      </a:lnSpc>
                      <a:spcBef>
                        <a:spcPct val="20000"/>
                      </a:spcBef>
                      <a:spcAft>
                        <a:spcPct val="0"/>
                      </a:spcAft>
                      <a:buSzPct val="100000"/>
                      <a:buChar char="•"/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6pPr>
                    <a:lvl7pPr marL="2971800" indent="-228600" algn="ctr" eaLnBrk="0" fontAlgn="base" hangingPunct="0">
                      <a:lnSpc>
                        <a:spcPct val="80000"/>
                      </a:lnSpc>
                      <a:spcBef>
                        <a:spcPct val="20000"/>
                      </a:spcBef>
                      <a:spcAft>
                        <a:spcPct val="0"/>
                      </a:spcAft>
                      <a:buSzPct val="100000"/>
                      <a:buChar char="•"/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7pPr>
                    <a:lvl8pPr marL="3429000" indent="-228600" algn="ctr" eaLnBrk="0" fontAlgn="base" hangingPunct="0">
                      <a:lnSpc>
                        <a:spcPct val="80000"/>
                      </a:lnSpc>
                      <a:spcBef>
                        <a:spcPct val="20000"/>
                      </a:spcBef>
                      <a:spcAft>
                        <a:spcPct val="0"/>
                      </a:spcAft>
                      <a:buSzPct val="100000"/>
                      <a:buChar char="•"/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8pPr>
                    <a:lvl9pPr marL="3886200" indent="-228600" algn="ctr" eaLnBrk="0" fontAlgn="base" hangingPunct="0">
                      <a:lnSpc>
                        <a:spcPct val="80000"/>
                      </a:lnSpc>
                      <a:spcBef>
                        <a:spcPct val="20000"/>
                      </a:spcBef>
                      <a:spcAft>
                        <a:spcPct val="0"/>
                      </a:spcAft>
                      <a:buSzPct val="100000"/>
                      <a:buChar char="•"/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9pPr>
                  </a:lstStyle>
                  <a:p>
                    <a:pPr algn="r">
                      <a:lnSpc>
                        <a:spcPct val="100000"/>
                      </a:lnSpc>
                      <a:spcBef>
                        <a:spcPct val="0"/>
                      </a:spcBef>
                      <a:buSzTx/>
                      <a:buFontTx/>
                      <a:buNone/>
                    </a:pPr>
                    <a:r>
                      <a:rPr lang="en-US" altLang="en-US" b="0">
                        <a:latin typeface="Gill Sans" charset="0"/>
                        <a:ea typeface="Gill Sans" charset="0"/>
                        <a:cs typeface="Gill Sans" charset="0"/>
                      </a:rPr>
                      <a:t>C’s </a:t>
                    </a:r>
                  </a:p>
                  <a:p>
                    <a:pPr algn="r">
                      <a:lnSpc>
                        <a:spcPct val="100000"/>
                      </a:lnSpc>
                      <a:spcBef>
                        <a:spcPct val="0"/>
                      </a:spcBef>
                      <a:buSzTx/>
                      <a:buFontTx/>
                      <a:buNone/>
                    </a:pPr>
                    <a:r>
                      <a:rPr lang="en-US" altLang="en-US" b="0">
                        <a:latin typeface="Gill Sans" charset="0"/>
                        <a:ea typeface="Gill Sans" charset="0"/>
                        <a:cs typeface="Gill Sans" charset="0"/>
                      </a:rPr>
                      <a:t>I/O</a:t>
                    </a:r>
                  </a:p>
                </p:txBody>
              </p:sp>
            </p:grpSp>
          </p:grpSp>
          <p:grpSp>
            <p:nvGrpSpPr>
              <p:cNvPr id="29710" name="Group 21"/>
              <p:cNvGrpSpPr>
                <a:grpSpLocks/>
              </p:cNvGrpSpPr>
              <p:nvPr/>
            </p:nvGrpSpPr>
            <p:grpSpPr bwMode="auto">
              <a:xfrm>
                <a:off x="1002" y="844"/>
                <a:ext cx="439" cy="925"/>
                <a:chOff x="568" y="844"/>
                <a:chExt cx="439" cy="925"/>
              </a:xfrm>
            </p:grpSpPr>
            <p:sp>
              <p:nvSpPr>
                <p:cNvPr id="29717" name="Line 22"/>
                <p:cNvSpPr>
                  <a:spLocks noChangeShapeType="1"/>
                </p:cNvSpPr>
                <p:nvPr/>
              </p:nvSpPr>
              <p:spPr bwMode="auto">
                <a:xfrm>
                  <a:off x="574" y="844"/>
                  <a:ext cx="0" cy="384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/>
                <a:p>
                  <a:endParaRPr lang="en-US" sz="2000" b="0">
                    <a:latin typeface="Gill Sans" charset="0"/>
                    <a:ea typeface="Gill Sans" charset="0"/>
                    <a:cs typeface="Gill Sans" charset="0"/>
                  </a:endParaRPr>
                </a:p>
              </p:txBody>
            </p:sp>
            <p:sp>
              <p:nvSpPr>
                <p:cNvPr id="29718" name="Line 23"/>
                <p:cNvSpPr>
                  <a:spLocks noChangeShapeType="1"/>
                </p:cNvSpPr>
                <p:nvPr/>
              </p:nvSpPr>
              <p:spPr bwMode="auto">
                <a:xfrm>
                  <a:off x="622" y="844"/>
                  <a:ext cx="0" cy="384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/>
                <a:p>
                  <a:endParaRPr lang="en-US" sz="2000" b="0">
                    <a:latin typeface="Gill Sans" charset="0"/>
                    <a:ea typeface="Gill Sans" charset="0"/>
                    <a:cs typeface="Gill Sans" charset="0"/>
                  </a:endParaRPr>
                </a:p>
              </p:txBody>
            </p:sp>
            <p:grpSp>
              <p:nvGrpSpPr>
                <p:cNvPr id="29719" name="Group 24"/>
                <p:cNvGrpSpPr>
                  <a:grpSpLocks/>
                </p:cNvGrpSpPr>
                <p:nvPr/>
              </p:nvGrpSpPr>
              <p:grpSpPr bwMode="auto">
                <a:xfrm>
                  <a:off x="568" y="1276"/>
                  <a:ext cx="439" cy="493"/>
                  <a:chOff x="609" y="1296"/>
                  <a:chExt cx="351" cy="493"/>
                </a:xfrm>
              </p:grpSpPr>
              <p:sp>
                <p:nvSpPr>
                  <p:cNvPr id="29720" name="Line 25"/>
                  <p:cNvSpPr>
                    <a:spLocks noChangeShapeType="1"/>
                  </p:cNvSpPr>
                  <p:nvPr/>
                </p:nvSpPr>
                <p:spPr bwMode="auto">
                  <a:xfrm>
                    <a:off x="656" y="1296"/>
                    <a:ext cx="304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 type="stealth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vert="eaVert" wrap="none" anchor="ctr"/>
                  <a:lstStyle/>
                  <a:p>
                    <a:endParaRPr lang="en-US" sz="2000" b="0">
                      <a:latin typeface="Gill Sans" charset="0"/>
                      <a:ea typeface="Gill Sans" charset="0"/>
                      <a:cs typeface="Gill Sans" charset="0"/>
                    </a:endParaRPr>
                  </a:p>
                </p:txBody>
              </p:sp>
              <p:sp>
                <p:nvSpPr>
                  <p:cNvPr id="29721" name="Text Box 2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09" y="1343"/>
                    <a:ext cx="313" cy="446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66CC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38100" algn="ctr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1pPr>
                    <a:lvl2pPr marL="742950" indent="-285750"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2pPr>
                    <a:lvl3pPr marL="1143000" indent="-228600"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3pPr>
                    <a:lvl4pPr marL="1600200" indent="-228600"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4pPr>
                    <a:lvl5pPr marL="2057400" indent="-228600"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5pPr>
                    <a:lvl6pPr marL="2514600" indent="-228600" algn="ctr" eaLnBrk="0" fontAlgn="base" hangingPunct="0">
                      <a:lnSpc>
                        <a:spcPct val="80000"/>
                      </a:lnSpc>
                      <a:spcBef>
                        <a:spcPct val="20000"/>
                      </a:spcBef>
                      <a:spcAft>
                        <a:spcPct val="0"/>
                      </a:spcAft>
                      <a:buSzPct val="100000"/>
                      <a:buChar char="•"/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6pPr>
                    <a:lvl7pPr marL="2971800" indent="-228600" algn="ctr" eaLnBrk="0" fontAlgn="base" hangingPunct="0">
                      <a:lnSpc>
                        <a:spcPct val="80000"/>
                      </a:lnSpc>
                      <a:spcBef>
                        <a:spcPct val="20000"/>
                      </a:spcBef>
                      <a:spcAft>
                        <a:spcPct val="0"/>
                      </a:spcAft>
                      <a:buSzPct val="100000"/>
                      <a:buChar char="•"/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7pPr>
                    <a:lvl8pPr marL="3429000" indent="-228600" algn="ctr" eaLnBrk="0" fontAlgn="base" hangingPunct="0">
                      <a:lnSpc>
                        <a:spcPct val="80000"/>
                      </a:lnSpc>
                      <a:spcBef>
                        <a:spcPct val="20000"/>
                      </a:spcBef>
                      <a:spcAft>
                        <a:spcPct val="0"/>
                      </a:spcAft>
                      <a:buSzPct val="100000"/>
                      <a:buChar char="•"/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8pPr>
                    <a:lvl9pPr marL="3886200" indent="-228600" algn="ctr" eaLnBrk="0" fontAlgn="base" hangingPunct="0">
                      <a:lnSpc>
                        <a:spcPct val="80000"/>
                      </a:lnSpc>
                      <a:spcBef>
                        <a:spcPct val="20000"/>
                      </a:spcBef>
                      <a:spcAft>
                        <a:spcPct val="0"/>
                      </a:spcAft>
                      <a:buSzPct val="100000"/>
                      <a:buChar char="•"/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9pPr>
                  </a:lstStyle>
                  <a:p>
                    <a:pPr algn="r">
                      <a:lnSpc>
                        <a:spcPct val="100000"/>
                      </a:lnSpc>
                      <a:spcBef>
                        <a:spcPct val="0"/>
                      </a:spcBef>
                      <a:buSzTx/>
                      <a:buFontTx/>
                      <a:buNone/>
                    </a:pPr>
                    <a:r>
                      <a:rPr lang="en-US" altLang="en-US" b="0">
                        <a:latin typeface="Gill Sans" charset="0"/>
                        <a:ea typeface="Gill Sans" charset="0"/>
                        <a:cs typeface="Gill Sans" charset="0"/>
                      </a:rPr>
                      <a:t>C’s </a:t>
                    </a:r>
                  </a:p>
                  <a:p>
                    <a:pPr algn="r">
                      <a:lnSpc>
                        <a:spcPct val="100000"/>
                      </a:lnSpc>
                      <a:spcBef>
                        <a:spcPct val="0"/>
                      </a:spcBef>
                      <a:buSzTx/>
                      <a:buFontTx/>
                      <a:buNone/>
                    </a:pPr>
                    <a:r>
                      <a:rPr lang="en-US" altLang="en-US" b="0">
                        <a:latin typeface="Gill Sans" charset="0"/>
                        <a:ea typeface="Gill Sans" charset="0"/>
                        <a:cs typeface="Gill Sans" charset="0"/>
                      </a:rPr>
                      <a:t>I/O</a:t>
                    </a:r>
                  </a:p>
                </p:txBody>
              </p:sp>
            </p:grpSp>
          </p:grpSp>
          <p:grpSp>
            <p:nvGrpSpPr>
              <p:cNvPr id="29711" name="Group 27"/>
              <p:cNvGrpSpPr>
                <a:grpSpLocks/>
              </p:cNvGrpSpPr>
              <p:nvPr/>
            </p:nvGrpSpPr>
            <p:grpSpPr bwMode="auto">
              <a:xfrm>
                <a:off x="1434" y="844"/>
                <a:ext cx="439" cy="925"/>
                <a:chOff x="568" y="844"/>
                <a:chExt cx="439" cy="925"/>
              </a:xfrm>
            </p:grpSpPr>
            <p:sp>
              <p:nvSpPr>
                <p:cNvPr id="29712" name="Line 28"/>
                <p:cNvSpPr>
                  <a:spLocks noChangeShapeType="1"/>
                </p:cNvSpPr>
                <p:nvPr/>
              </p:nvSpPr>
              <p:spPr bwMode="auto">
                <a:xfrm>
                  <a:off x="574" y="844"/>
                  <a:ext cx="0" cy="384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/>
                <a:p>
                  <a:endParaRPr lang="en-US" sz="2000" b="0">
                    <a:latin typeface="Gill Sans" charset="0"/>
                    <a:ea typeface="Gill Sans" charset="0"/>
                    <a:cs typeface="Gill Sans" charset="0"/>
                  </a:endParaRPr>
                </a:p>
              </p:txBody>
            </p:sp>
            <p:sp>
              <p:nvSpPr>
                <p:cNvPr id="29713" name="Line 29"/>
                <p:cNvSpPr>
                  <a:spLocks noChangeShapeType="1"/>
                </p:cNvSpPr>
                <p:nvPr/>
              </p:nvSpPr>
              <p:spPr bwMode="auto">
                <a:xfrm>
                  <a:off x="622" y="844"/>
                  <a:ext cx="0" cy="384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vert="eaVert" wrap="none" anchor="ctr"/>
                <a:lstStyle/>
                <a:p>
                  <a:endParaRPr lang="en-US" sz="2000" b="0">
                    <a:latin typeface="Gill Sans" charset="0"/>
                    <a:ea typeface="Gill Sans" charset="0"/>
                    <a:cs typeface="Gill Sans" charset="0"/>
                  </a:endParaRPr>
                </a:p>
              </p:txBody>
            </p:sp>
            <p:grpSp>
              <p:nvGrpSpPr>
                <p:cNvPr id="29714" name="Group 30"/>
                <p:cNvGrpSpPr>
                  <a:grpSpLocks/>
                </p:cNvGrpSpPr>
                <p:nvPr/>
              </p:nvGrpSpPr>
              <p:grpSpPr bwMode="auto">
                <a:xfrm>
                  <a:off x="568" y="1276"/>
                  <a:ext cx="439" cy="493"/>
                  <a:chOff x="609" y="1296"/>
                  <a:chExt cx="351" cy="493"/>
                </a:xfrm>
              </p:grpSpPr>
              <p:sp>
                <p:nvSpPr>
                  <p:cNvPr id="29715" name="Line 31"/>
                  <p:cNvSpPr>
                    <a:spLocks noChangeShapeType="1"/>
                  </p:cNvSpPr>
                  <p:nvPr/>
                </p:nvSpPr>
                <p:spPr bwMode="auto">
                  <a:xfrm>
                    <a:off x="656" y="1296"/>
                    <a:ext cx="304" cy="0"/>
                  </a:xfrm>
                  <a:prstGeom prst="line">
                    <a:avLst/>
                  </a:prstGeom>
                  <a:noFill/>
                  <a:ln w="38100">
                    <a:solidFill>
                      <a:schemeClr val="tx1"/>
                    </a:solidFill>
                    <a:round/>
                    <a:headEnd/>
                    <a:tailEnd type="stealth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vert="eaVert" wrap="none" anchor="ctr"/>
                  <a:lstStyle/>
                  <a:p>
                    <a:endParaRPr lang="en-US" sz="2000" b="0">
                      <a:latin typeface="Gill Sans" charset="0"/>
                      <a:ea typeface="Gill Sans" charset="0"/>
                      <a:cs typeface="Gill Sans" charset="0"/>
                    </a:endParaRPr>
                  </a:p>
                </p:txBody>
              </p:sp>
              <p:sp>
                <p:nvSpPr>
                  <p:cNvPr id="29716" name="Text Box 3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09" y="1343"/>
                    <a:ext cx="313" cy="446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rgbClr val="FF66CC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38100" algn="ctr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1pPr>
                    <a:lvl2pPr marL="742950" indent="-285750"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2pPr>
                    <a:lvl3pPr marL="1143000" indent="-228600"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3pPr>
                    <a:lvl4pPr marL="1600200" indent="-228600"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4pPr>
                    <a:lvl5pPr marL="2057400" indent="-228600"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5pPr>
                    <a:lvl6pPr marL="2514600" indent="-228600" algn="ctr" eaLnBrk="0" fontAlgn="base" hangingPunct="0">
                      <a:lnSpc>
                        <a:spcPct val="80000"/>
                      </a:lnSpc>
                      <a:spcBef>
                        <a:spcPct val="20000"/>
                      </a:spcBef>
                      <a:spcAft>
                        <a:spcPct val="0"/>
                      </a:spcAft>
                      <a:buSzPct val="100000"/>
                      <a:buChar char="•"/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6pPr>
                    <a:lvl7pPr marL="2971800" indent="-228600" algn="ctr" eaLnBrk="0" fontAlgn="base" hangingPunct="0">
                      <a:lnSpc>
                        <a:spcPct val="80000"/>
                      </a:lnSpc>
                      <a:spcBef>
                        <a:spcPct val="20000"/>
                      </a:spcBef>
                      <a:spcAft>
                        <a:spcPct val="0"/>
                      </a:spcAft>
                      <a:buSzPct val="100000"/>
                      <a:buChar char="•"/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7pPr>
                    <a:lvl8pPr marL="3429000" indent="-228600" algn="ctr" eaLnBrk="0" fontAlgn="base" hangingPunct="0">
                      <a:lnSpc>
                        <a:spcPct val="80000"/>
                      </a:lnSpc>
                      <a:spcBef>
                        <a:spcPct val="20000"/>
                      </a:spcBef>
                      <a:spcAft>
                        <a:spcPct val="0"/>
                      </a:spcAft>
                      <a:buSzPct val="100000"/>
                      <a:buChar char="•"/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8pPr>
                    <a:lvl9pPr marL="3886200" indent="-228600" algn="ctr" eaLnBrk="0" fontAlgn="base" hangingPunct="0">
                      <a:lnSpc>
                        <a:spcPct val="80000"/>
                      </a:lnSpc>
                      <a:spcBef>
                        <a:spcPct val="20000"/>
                      </a:spcBef>
                      <a:spcAft>
                        <a:spcPct val="0"/>
                      </a:spcAft>
                      <a:buSzPct val="100000"/>
                      <a:buChar char="•"/>
                      <a:defRPr sz="2000" b="1">
                        <a:solidFill>
                          <a:schemeClr val="tx1"/>
                        </a:solidFill>
                        <a:latin typeface="Comic Sans MS" panose="030F0702030302020204" pitchFamily="66" charset="0"/>
                      </a:defRPr>
                    </a:lvl9pPr>
                  </a:lstStyle>
                  <a:p>
                    <a:pPr algn="r">
                      <a:lnSpc>
                        <a:spcPct val="100000"/>
                      </a:lnSpc>
                      <a:spcBef>
                        <a:spcPct val="0"/>
                      </a:spcBef>
                      <a:buSzTx/>
                      <a:buFontTx/>
                      <a:buNone/>
                    </a:pPr>
                    <a:r>
                      <a:rPr lang="en-US" altLang="en-US" b="0">
                        <a:latin typeface="Gill Sans" charset="0"/>
                        <a:ea typeface="Gill Sans" charset="0"/>
                        <a:cs typeface="Gill Sans" charset="0"/>
                      </a:rPr>
                      <a:t>C’s </a:t>
                    </a:r>
                  </a:p>
                  <a:p>
                    <a:pPr algn="r">
                      <a:lnSpc>
                        <a:spcPct val="100000"/>
                      </a:lnSpc>
                      <a:spcBef>
                        <a:spcPct val="0"/>
                      </a:spcBef>
                      <a:buSzTx/>
                      <a:buFontTx/>
                      <a:buNone/>
                    </a:pPr>
                    <a:r>
                      <a:rPr lang="en-US" altLang="en-US" b="0">
                        <a:latin typeface="Gill Sans" charset="0"/>
                        <a:ea typeface="Gill Sans" charset="0"/>
                        <a:cs typeface="Gill Sans" charset="0"/>
                      </a:rPr>
                      <a:t>I/O</a:t>
                    </a:r>
                  </a:p>
                </p:txBody>
              </p:sp>
            </p:grpSp>
          </p:grpSp>
        </p:grpSp>
      </p:grpSp>
      <p:grpSp>
        <p:nvGrpSpPr>
          <p:cNvPr id="596019" name="Group 51"/>
          <p:cNvGrpSpPr>
            <a:grpSpLocks/>
          </p:cNvGrpSpPr>
          <p:nvPr/>
        </p:nvGrpSpPr>
        <p:grpSpPr bwMode="auto">
          <a:xfrm>
            <a:off x="2663826" y="957264"/>
            <a:ext cx="3127375" cy="992187"/>
            <a:chOff x="574" y="603"/>
            <a:chExt cx="1970" cy="625"/>
          </a:xfrm>
        </p:grpSpPr>
        <p:sp>
          <p:nvSpPr>
            <p:cNvPr id="29702" name="Line 37"/>
            <p:cNvSpPr>
              <a:spLocks noChangeShapeType="1"/>
            </p:cNvSpPr>
            <p:nvPr/>
          </p:nvSpPr>
          <p:spPr bwMode="auto">
            <a:xfrm>
              <a:off x="574" y="1036"/>
              <a:ext cx="197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sz="20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9703" name="Line 38"/>
            <p:cNvSpPr>
              <a:spLocks noChangeShapeType="1"/>
            </p:cNvSpPr>
            <p:nvPr/>
          </p:nvSpPr>
          <p:spPr bwMode="auto">
            <a:xfrm>
              <a:off x="574" y="844"/>
              <a:ext cx="0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sz="20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9704" name="Line 40"/>
            <p:cNvSpPr>
              <a:spLocks noChangeShapeType="1"/>
            </p:cNvSpPr>
            <p:nvPr/>
          </p:nvSpPr>
          <p:spPr bwMode="auto">
            <a:xfrm>
              <a:off x="2542" y="844"/>
              <a:ext cx="0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sz="20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9705" name="Text Box 47"/>
            <p:cNvSpPr txBox="1">
              <a:spLocks noChangeArrowheads="1"/>
            </p:cNvSpPr>
            <p:nvPr/>
          </p:nvSpPr>
          <p:spPr bwMode="auto">
            <a:xfrm>
              <a:off x="1251" y="603"/>
              <a:ext cx="557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 dirty="0">
                  <a:latin typeface="Gill Sans" charset="0"/>
                  <a:ea typeface="Gill Sans" charset="0"/>
                  <a:cs typeface="Gill Sans" charset="0"/>
                </a:rPr>
                <a:t>A or B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0138430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6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9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5971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SRTF Example continued:</a:t>
            </a:r>
          </a:p>
        </p:txBody>
      </p:sp>
      <p:grpSp>
        <p:nvGrpSpPr>
          <p:cNvPr id="597079" name="Group 87"/>
          <p:cNvGrpSpPr>
            <a:grpSpLocks/>
          </p:cNvGrpSpPr>
          <p:nvPr/>
        </p:nvGrpSpPr>
        <p:grpSpPr bwMode="auto">
          <a:xfrm>
            <a:off x="2259013" y="2786065"/>
            <a:ext cx="7567612" cy="1743076"/>
            <a:chOff x="463" y="1755"/>
            <a:chExt cx="4767" cy="1098"/>
          </a:xfrm>
        </p:grpSpPr>
        <p:sp>
          <p:nvSpPr>
            <p:cNvPr id="30768" name="Line 22"/>
            <p:cNvSpPr>
              <a:spLocks noChangeShapeType="1"/>
            </p:cNvSpPr>
            <p:nvPr/>
          </p:nvSpPr>
          <p:spPr bwMode="auto">
            <a:xfrm>
              <a:off x="574" y="2092"/>
              <a:ext cx="465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sz="20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grpSp>
          <p:nvGrpSpPr>
            <p:cNvPr id="30769" name="Group 28"/>
            <p:cNvGrpSpPr>
              <a:grpSpLocks/>
            </p:cNvGrpSpPr>
            <p:nvPr/>
          </p:nvGrpSpPr>
          <p:grpSpPr bwMode="auto">
            <a:xfrm>
              <a:off x="574" y="1900"/>
              <a:ext cx="48" cy="384"/>
              <a:chOff x="672" y="1776"/>
              <a:chExt cx="48" cy="384"/>
            </a:xfrm>
          </p:grpSpPr>
          <p:sp>
            <p:nvSpPr>
              <p:cNvPr id="30788" name="Line 23"/>
              <p:cNvSpPr>
                <a:spLocks noChangeShapeType="1"/>
              </p:cNvSpPr>
              <p:nvPr/>
            </p:nvSpPr>
            <p:spPr bwMode="auto">
              <a:xfrm>
                <a:off x="672" y="1776"/>
                <a:ext cx="0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30789" name="Line 24"/>
              <p:cNvSpPr>
                <a:spLocks noChangeShapeType="1"/>
              </p:cNvSpPr>
              <p:nvPr/>
            </p:nvSpPr>
            <p:spPr bwMode="auto">
              <a:xfrm>
                <a:off x="720" y="1776"/>
                <a:ext cx="0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  <p:grpSp>
          <p:nvGrpSpPr>
            <p:cNvPr id="30770" name="Group 29"/>
            <p:cNvGrpSpPr>
              <a:grpSpLocks/>
            </p:cNvGrpSpPr>
            <p:nvPr/>
          </p:nvGrpSpPr>
          <p:grpSpPr bwMode="auto">
            <a:xfrm>
              <a:off x="670" y="1900"/>
              <a:ext cx="48" cy="384"/>
              <a:chOff x="672" y="1776"/>
              <a:chExt cx="48" cy="384"/>
            </a:xfrm>
          </p:grpSpPr>
          <p:sp>
            <p:nvSpPr>
              <p:cNvPr id="30786" name="Line 30"/>
              <p:cNvSpPr>
                <a:spLocks noChangeShapeType="1"/>
              </p:cNvSpPr>
              <p:nvPr/>
            </p:nvSpPr>
            <p:spPr bwMode="auto">
              <a:xfrm>
                <a:off x="672" y="1776"/>
                <a:ext cx="0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30787" name="Line 31"/>
              <p:cNvSpPr>
                <a:spLocks noChangeShapeType="1"/>
              </p:cNvSpPr>
              <p:nvPr/>
            </p:nvSpPr>
            <p:spPr bwMode="auto">
              <a:xfrm>
                <a:off x="720" y="1776"/>
                <a:ext cx="0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  <p:grpSp>
          <p:nvGrpSpPr>
            <p:cNvPr id="30771" name="Group 32"/>
            <p:cNvGrpSpPr>
              <a:grpSpLocks/>
            </p:cNvGrpSpPr>
            <p:nvPr/>
          </p:nvGrpSpPr>
          <p:grpSpPr bwMode="auto">
            <a:xfrm>
              <a:off x="766" y="1900"/>
              <a:ext cx="48" cy="384"/>
              <a:chOff x="672" y="1776"/>
              <a:chExt cx="48" cy="384"/>
            </a:xfrm>
          </p:grpSpPr>
          <p:sp>
            <p:nvSpPr>
              <p:cNvPr id="30784" name="Line 33"/>
              <p:cNvSpPr>
                <a:spLocks noChangeShapeType="1"/>
              </p:cNvSpPr>
              <p:nvPr/>
            </p:nvSpPr>
            <p:spPr bwMode="auto">
              <a:xfrm>
                <a:off x="672" y="1776"/>
                <a:ext cx="0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30785" name="Line 34"/>
              <p:cNvSpPr>
                <a:spLocks noChangeShapeType="1"/>
              </p:cNvSpPr>
              <p:nvPr/>
            </p:nvSpPr>
            <p:spPr bwMode="auto">
              <a:xfrm>
                <a:off x="720" y="1776"/>
                <a:ext cx="0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  <p:grpSp>
          <p:nvGrpSpPr>
            <p:cNvPr id="30772" name="Group 35"/>
            <p:cNvGrpSpPr>
              <a:grpSpLocks/>
            </p:cNvGrpSpPr>
            <p:nvPr/>
          </p:nvGrpSpPr>
          <p:grpSpPr bwMode="auto">
            <a:xfrm>
              <a:off x="1054" y="1900"/>
              <a:ext cx="48" cy="384"/>
              <a:chOff x="672" y="1776"/>
              <a:chExt cx="48" cy="384"/>
            </a:xfrm>
          </p:grpSpPr>
          <p:sp>
            <p:nvSpPr>
              <p:cNvPr id="30782" name="Line 36"/>
              <p:cNvSpPr>
                <a:spLocks noChangeShapeType="1"/>
              </p:cNvSpPr>
              <p:nvPr/>
            </p:nvSpPr>
            <p:spPr bwMode="auto">
              <a:xfrm>
                <a:off x="672" y="1776"/>
                <a:ext cx="0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30783" name="Line 37"/>
              <p:cNvSpPr>
                <a:spLocks noChangeShapeType="1"/>
              </p:cNvSpPr>
              <p:nvPr/>
            </p:nvSpPr>
            <p:spPr bwMode="auto">
              <a:xfrm>
                <a:off x="720" y="1776"/>
                <a:ext cx="0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  <p:grpSp>
          <p:nvGrpSpPr>
            <p:cNvPr id="30773" name="Group 41"/>
            <p:cNvGrpSpPr>
              <a:grpSpLocks/>
            </p:cNvGrpSpPr>
            <p:nvPr/>
          </p:nvGrpSpPr>
          <p:grpSpPr bwMode="auto">
            <a:xfrm>
              <a:off x="584" y="2360"/>
              <a:ext cx="422" cy="493"/>
              <a:chOff x="622" y="1296"/>
              <a:chExt cx="338" cy="493"/>
            </a:xfrm>
          </p:grpSpPr>
          <p:sp>
            <p:nvSpPr>
              <p:cNvPr id="30780" name="Line 42"/>
              <p:cNvSpPr>
                <a:spLocks noChangeShapeType="1"/>
              </p:cNvSpPr>
              <p:nvPr/>
            </p:nvSpPr>
            <p:spPr bwMode="auto">
              <a:xfrm>
                <a:off x="656" y="1296"/>
                <a:ext cx="30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stealth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30781" name="Text Box 43"/>
              <p:cNvSpPr txBox="1">
                <a:spLocks noChangeArrowheads="1"/>
              </p:cNvSpPr>
              <p:nvPr/>
            </p:nvSpPr>
            <p:spPr bwMode="auto">
              <a:xfrm>
                <a:off x="622" y="1343"/>
                <a:ext cx="314" cy="4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>
                    <a:latin typeface="Gill Sans" charset="0"/>
                    <a:ea typeface="Gill Sans" charset="0"/>
                    <a:cs typeface="Gill Sans" charset="0"/>
                  </a:rPr>
                  <a:t>C’s </a:t>
                </a: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>
                    <a:latin typeface="Gill Sans" charset="0"/>
                    <a:ea typeface="Gill Sans" charset="0"/>
                    <a:cs typeface="Gill Sans" charset="0"/>
                  </a:rPr>
                  <a:t>I/O</a:t>
                </a:r>
              </a:p>
            </p:txBody>
          </p:sp>
        </p:grpSp>
        <p:sp>
          <p:nvSpPr>
            <p:cNvPr id="30774" name="Text Box 44"/>
            <p:cNvSpPr txBox="1">
              <a:spLocks noChangeArrowheads="1"/>
            </p:cNvSpPr>
            <p:nvPr/>
          </p:nvSpPr>
          <p:spPr bwMode="auto">
            <a:xfrm>
              <a:off x="463" y="1755"/>
              <a:ext cx="614" cy="1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400" b="0" dirty="0">
                  <a:latin typeface="Gill Sans" charset="0"/>
                  <a:ea typeface="Gill Sans" charset="0"/>
                  <a:cs typeface="Gill Sans" charset="0"/>
                </a:rPr>
                <a:t>CABAB…</a:t>
              </a:r>
            </a:p>
          </p:txBody>
        </p:sp>
        <p:sp>
          <p:nvSpPr>
            <p:cNvPr id="30775" name="Text Box 45"/>
            <p:cNvSpPr txBox="1">
              <a:spLocks noChangeArrowheads="1"/>
            </p:cNvSpPr>
            <p:nvPr/>
          </p:nvSpPr>
          <p:spPr bwMode="auto">
            <a:xfrm>
              <a:off x="1001" y="1755"/>
              <a:ext cx="198" cy="1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1400" b="0">
                  <a:latin typeface="Gill Sans" charset="0"/>
                  <a:ea typeface="Gill Sans" charset="0"/>
                  <a:cs typeface="Gill Sans" charset="0"/>
                </a:rPr>
                <a:t>C</a:t>
              </a:r>
            </a:p>
          </p:txBody>
        </p:sp>
        <p:grpSp>
          <p:nvGrpSpPr>
            <p:cNvPr id="30776" name="Group 75"/>
            <p:cNvGrpSpPr>
              <a:grpSpLocks/>
            </p:cNvGrpSpPr>
            <p:nvPr/>
          </p:nvGrpSpPr>
          <p:grpSpPr bwMode="auto">
            <a:xfrm>
              <a:off x="1064" y="2360"/>
              <a:ext cx="422" cy="493"/>
              <a:chOff x="622" y="1296"/>
              <a:chExt cx="338" cy="493"/>
            </a:xfrm>
          </p:grpSpPr>
          <p:sp>
            <p:nvSpPr>
              <p:cNvPr id="30778" name="Line 76"/>
              <p:cNvSpPr>
                <a:spLocks noChangeShapeType="1"/>
              </p:cNvSpPr>
              <p:nvPr/>
            </p:nvSpPr>
            <p:spPr bwMode="auto">
              <a:xfrm>
                <a:off x="656" y="1296"/>
                <a:ext cx="30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stealth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30779" name="Text Box 77"/>
              <p:cNvSpPr txBox="1">
                <a:spLocks noChangeArrowheads="1"/>
              </p:cNvSpPr>
              <p:nvPr/>
            </p:nvSpPr>
            <p:spPr bwMode="auto">
              <a:xfrm>
                <a:off x="622" y="1343"/>
                <a:ext cx="314" cy="4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>
                    <a:latin typeface="Gill Sans" charset="0"/>
                    <a:ea typeface="Gill Sans" charset="0"/>
                    <a:cs typeface="Gill Sans" charset="0"/>
                  </a:rPr>
                  <a:t>C’s </a:t>
                </a: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>
                    <a:latin typeface="Gill Sans" charset="0"/>
                    <a:ea typeface="Gill Sans" charset="0"/>
                    <a:cs typeface="Gill Sans" charset="0"/>
                  </a:rPr>
                  <a:t>I/O</a:t>
                </a:r>
              </a:p>
            </p:txBody>
          </p:sp>
        </p:grpSp>
        <p:sp>
          <p:nvSpPr>
            <p:cNvPr id="30777" name="Text Box 78"/>
            <p:cNvSpPr txBox="1">
              <a:spLocks noChangeArrowheads="1"/>
            </p:cNvSpPr>
            <p:nvPr/>
          </p:nvSpPr>
          <p:spPr bwMode="auto">
            <a:xfrm>
              <a:off x="2046" y="2187"/>
              <a:ext cx="1941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800" b="0">
                  <a:latin typeface="Gill Sans" charset="0"/>
                  <a:ea typeface="Gill Sans" charset="0"/>
                  <a:cs typeface="Gill Sans" charset="0"/>
                </a:rPr>
                <a:t>RR 1ms time slice</a:t>
              </a:r>
            </a:p>
          </p:txBody>
        </p:sp>
      </p:grpSp>
      <p:grpSp>
        <p:nvGrpSpPr>
          <p:cNvPr id="597081" name="Group 89"/>
          <p:cNvGrpSpPr>
            <a:grpSpLocks/>
          </p:cNvGrpSpPr>
          <p:nvPr/>
        </p:nvGrpSpPr>
        <p:grpSpPr bwMode="auto">
          <a:xfrm>
            <a:off x="2359025" y="957263"/>
            <a:ext cx="7467600" cy="1851026"/>
            <a:chOff x="526" y="603"/>
            <a:chExt cx="4704" cy="1166"/>
          </a:xfrm>
        </p:grpSpPr>
        <p:grpSp>
          <p:nvGrpSpPr>
            <p:cNvPr id="30750" name="Group 72"/>
            <p:cNvGrpSpPr>
              <a:grpSpLocks/>
            </p:cNvGrpSpPr>
            <p:nvPr/>
          </p:nvGrpSpPr>
          <p:grpSpPr bwMode="auto">
            <a:xfrm>
              <a:off x="4424" y="1276"/>
              <a:ext cx="422" cy="493"/>
              <a:chOff x="622" y="1296"/>
              <a:chExt cx="338" cy="493"/>
            </a:xfrm>
          </p:grpSpPr>
          <p:sp>
            <p:nvSpPr>
              <p:cNvPr id="30766" name="Line 73"/>
              <p:cNvSpPr>
                <a:spLocks noChangeShapeType="1"/>
              </p:cNvSpPr>
              <p:nvPr/>
            </p:nvSpPr>
            <p:spPr bwMode="auto">
              <a:xfrm>
                <a:off x="656" y="1296"/>
                <a:ext cx="30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stealth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30767" name="Text Box 74"/>
              <p:cNvSpPr txBox="1">
                <a:spLocks noChangeArrowheads="1"/>
              </p:cNvSpPr>
              <p:nvPr/>
            </p:nvSpPr>
            <p:spPr bwMode="auto">
              <a:xfrm>
                <a:off x="622" y="1343"/>
                <a:ext cx="314" cy="4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>
                    <a:latin typeface="Gill Sans" charset="0"/>
                    <a:ea typeface="Gill Sans" charset="0"/>
                    <a:cs typeface="Gill Sans" charset="0"/>
                  </a:rPr>
                  <a:t>C’s </a:t>
                </a: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>
                    <a:latin typeface="Gill Sans" charset="0"/>
                    <a:ea typeface="Gill Sans" charset="0"/>
                    <a:cs typeface="Gill Sans" charset="0"/>
                  </a:rPr>
                  <a:t>I/O</a:t>
                </a:r>
              </a:p>
            </p:txBody>
          </p:sp>
        </p:grpSp>
        <p:grpSp>
          <p:nvGrpSpPr>
            <p:cNvPr id="30751" name="Group 20"/>
            <p:cNvGrpSpPr>
              <a:grpSpLocks/>
            </p:cNvGrpSpPr>
            <p:nvPr/>
          </p:nvGrpSpPr>
          <p:grpSpPr bwMode="auto">
            <a:xfrm>
              <a:off x="574" y="844"/>
              <a:ext cx="4656" cy="384"/>
              <a:chOff x="672" y="672"/>
              <a:chExt cx="4656" cy="384"/>
            </a:xfrm>
          </p:grpSpPr>
          <p:sp>
            <p:nvSpPr>
              <p:cNvPr id="30760" name="Line 4"/>
              <p:cNvSpPr>
                <a:spLocks noChangeShapeType="1"/>
              </p:cNvSpPr>
              <p:nvPr/>
            </p:nvSpPr>
            <p:spPr bwMode="auto">
              <a:xfrm>
                <a:off x="672" y="864"/>
                <a:ext cx="465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30761" name="Line 5"/>
              <p:cNvSpPr>
                <a:spLocks noChangeShapeType="1"/>
              </p:cNvSpPr>
              <p:nvPr/>
            </p:nvSpPr>
            <p:spPr bwMode="auto">
              <a:xfrm>
                <a:off x="672" y="672"/>
                <a:ext cx="0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30762" name="Line 6"/>
              <p:cNvSpPr>
                <a:spLocks noChangeShapeType="1"/>
              </p:cNvSpPr>
              <p:nvPr/>
            </p:nvSpPr>
            <p:spPr bwMode="auto">
              <a:xfrm>
                <a:off x="720" y="672"/>
                <a:ext cx="0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30763" name="Line 7"/>
              <p:cNvSpPr>
                <a:spLocks noChangeShapeType="1"/>
              </p:cNvSpPr>
              <p:nvPr/>
            </p:nvSpPr>
            <p:spPr bwMode="auto">
              <a:xfrm>
                <a:off x="2640" y="672"/>
                <a:ext cx="0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30764" name="Line 9"/>
              <p:cNvSpPr>
                <a:spLocks noChangeShapeType="1"/>
              </p:cNvSpPr>
              <p:nvPr/>
            </p:nvSpPr>
            <p:spPr bwMode="auto">
              <a:xfrm>
                <a:off x="4512" y="672"/>
                <a:ext cx="0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30765" name="Line 11"/>
              <p:cNvSpPr>
                <a:spLocks noChangeShapeType="1"/>
              </p:cNvSpPr>
              <p:nvPr/>
            </p:nvSpPr>
            <p:spPr bwMode="auto">
              <a:xfrm>
                <a:off x="4560" y="672"/>
                <a:ext cx="0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  <p:grpSp>
          <p:nvGrpSpPr>
            <p:cNvPr id="30752" name="Group 14"/>
            <p:cNvGrpSpPr>
              <a:grpSpLocks/>
            </p:cNvGrpSpPr>
            <p:nvPr/>
          </p:nvGrpSpPr>
          <p:grpSpPr bwMode="auto">
            <a:xfrm>
              <a:off x="575" y="1276"/>
              <a:ext cx="431" cy="493"/>
              <a:chOff x="615" y="1296"/>
              <a:chExt cx="345" cy="493"/>
            </a:xfrm>
          </p:grpSpPr>
          <p:sp>
            <p:nvSpPr>
              <p:cNvPr id="30758" name="Line 12"/>
              <p:cNvSpPr>
                <a:spLocks noChangeShapeType="1"/>
              </p:cNvSpPr>
              <p:nvPr/>
            </p:nvSpPr>
            <p:spPr bwMode="auto">
              <a:xfrm>
                <a:off x="656" y="1296"/>
                <a:ext cx="30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stealth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30759" name="Text Box 13"/>
              <p:cNvSpPr txBox="1">
                <a:spLocks noChangeArrowheads="1"/>
              </p:cNvSpPr>
              <p:nvPr/>
            </p:nvSpPr>
            <p:spPr bwMode="auto">
              <a:xfrm>
                <a:off x="615" y="1343"/>
                <a:ext cx="314" cy="4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>
                    <a:latin typeface="Gill Sans" charset="0"/>
                    <a:ea typeface="Gill Sans" charset="0"/>
                    <a:cs typeface="Gill Sans" charset="0"/>
                  </a:rPr>
                  <a:t>C’s </a:t>
                </a: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>
                    <a:latin typeface="Gill Sans" charset="0"/>
                    <a:ea typeface="Gill Sans" charset="0"/>
                    <a:cs typeface="Gill Sans" charset="0"/>
                  </a:rPr>
                  <a:t>I/O</a:t>
                </a:r>
              </a:p>
            </p:txBody>
          </p:sp>
        </p:grpSp>
        <p:sp>
          <p:nvSpPr>
            <p:cNvPr id="30753" name="Text Box 15"/>
            <p:cNvSpPr txBox="1">
              <a:spLocks noChangeArrowheads="1"/>
            </p:cNvSpPr>
            <p:nvPr/>
          </p:nvSpPr>
          <p:spPr bwMode="auto">
            <a:xfrm>
              <a:off x="4366" y="603"/>
              <a:ext cx="233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>
                  <a:latin typeface="Gill Sans" charset="0"/>
                  <a:ea typeface="Gill Sans" charset="0"/>
                  <a:cs typeface="Gill Sans" charset="0"/>
                </a:rPr>
                <a:t>C</a:t>
              </a:r>
            </a:p>
          </p:txBody>
        </p:sp>
        <p:sp>
          <p:nvSpPr>
            <p:cNvPr id="30754" name="Text Box 16"/>
            <p:cNvSpPr txBox="1">
              <a:spLocks noChangeArrowheads="1"/>
            </p:cNvSpPr>
            <p:nvPr/>
          </p:nvSpPr>
          <p:spPr bwMode="auto">
            <a:xfrm>
              <a:off x="1430" y="603"/>
              <a:ext cx="229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>
                  <a:latin typeface="Gill Sans" charset="0"/>
                  <a:ea typeface="Gill Sans" charset="0"/>
                  <a:cs typeface="Gill Sans" charset="0"/>
                </a:rPr>
                <a:t>A</a:t>
              </a:r>
            </a:p>
          </p:txBody>
        </p:sp>
        <p:sp>
          <p:nvSpPr>
            <p:cNvPr id="30755" name="Text Box 17"/>
            <p:cNvSpPr txBox="1">
              <a:spLocks noChangeArrowheads="1"/>
            </p:cNvSpPr>
            <p:nvPr/>
          </p:nvSpPr>
          <p:spPr bwMode="auto">
            <a:xfrm>
              <a:off x="3413" y="603"/>
              <a:ext cx="224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>
                  <a:latin typeface="Gill Sans" charset="0"/>
                  <a:ea typeface="Gill Sans" charset="0"/>
                  <a:cs typeface="Gill Sans" charset="0"/>
                </a:rPr>
                <a:t>B</a:t>
              </a:r>
            </a:p>
          </p:txBody>
        </p:sp>
        <p:sp>
          <p:nvSpPr>
            <p:cNvPr id="30756" name="Text Box 18"/>
            <p:cNvSpPr txBox="1">
              <a:spLocks noChangeArrowheads="1"/>
            </p:cNvSpPr>
            <p:nvPr/>
          </p:nvSpPr>
          <p:spPr bwMode="auto">
            <a:xfrm>
              <a:off x="526" y="603"/>
              <a:ext cx="233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>
                  <a:latin typeface="Gill Sans" charset="0"/>
                  <a:ea typeface="Gill Sans" charset="0"/>
                  <a:cs typeface="Gill Sans" charset="0"/>
                </a:rPr>
                <a:t>C</a:t>
              </a:r>
            </a:p>
          </p:txBody>
        </p:sp>
        <p:sp>
          <p:nvSpPr>
            <p:cNvPr id="30757" name="Text Box 79"/>
            <p:cNvSpPr txBox="1">
              <a:spLocks noChangeArrowheads="1"/>
            </p:cNvSpPr>
            <p:nvPr/>
          </p:nvSpPr>
          <p:spPr bwMode="auto">
            <a:xfrm>
              <a:off x="1873" y="1230"/>
              <a:ext cx="2193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800" b="0">
                  <a:latin typeface="Gill Sans" charset="0"/>
                  <a:ea typeface="Gill Sans" charset="0"/>
                  <a:cs typeface="Gill Sans" charset="0"/>
                </a:rPr>
                <a:t>RR 100ms time slice</a:t>
              </a:r>
            </a:p>
          </p:txBody>
        </p:sp>
      </p:grpSp>
      <p:grpSp>
        <p:nvGrpSpPr>
          <p:cNvPr id="597080" name="Group 88"/>
          <p:cNvGrpSpPr>
            <a:grpSpLocks/>
          </p:cNvGrpSpPr>
          <p:nvPr/>
        </p:nvGrpSpPr>
        <p:grpSpPr bwMode="auto">
          <a:xfrm>
            <a:off x="2347913" y="4614865"/>
            <a:ext cx="7478712" cy="1851026"/>
            <a:chOff x="519" y="2907"/>
            <a:chExt cx="4711" cy="1166"/>
          </a:xfrm>
        </p:grpSpPr>
        <p:sp>
          <p:nvSpPr>
            <p:cNvPr id="30729" name="Line 47"/>
            <p:cNvSpPr>
              <a:spLocks noChangeShapeType="1"/>
            </p:cNvSpPr>
            <p:nvPr/>
          </p:nvSpPr>
          <p:spPr bwMode="auto">
            <a:xfrm>
              <a:off x="574" y="3340"/>
              <a:ext cx="465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sz="20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grpSp>
          <p:nvGrpSpPr>
            <p:cNvPr id="30730" name="Group 60"/>
            <p:cNvGrpSpPr>
              <a:grpSpLocks/>
            </p:cNvGrpSpPr>
            <p:nvPr/>
          </p:nvGrpSpPr>
          <p:grpSpPr bwMode="auto">
            <a:xfrm>
              <a:off x="574" y="3148"/>
              <a:ext cx="48" cy="384"/>
              <a:chOff x="672" y="3072"/>
              <a:chExt cx="48" cy="384"/>
            </a:xfrm>
          </p:grpSpPr>
          <p:sp>
            <p:nvSpPr>
              <p:cNvPr id="30748" name="Line 48"/>
              <p:cNvSpPr>
                <a:spLocks noChangeShapeType="1"/>
              </p:cNvSpPr>
              <p:nvPr/>
            </p:nvSpPr>
            <p:spPr bwMode="auto">
              <a:xfrm>
                <a:off x="672" y="3072"/>
                <a:ext cx="0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30749" name="Line 49"/>
              <p:cNvSpPr>
                <a:spLocks noChangeShapeType="1"/>
              </p:cNvSpPr>
              <p:nvPr/>
            </p:nvSpPr>
            <p:spPr bwMode="auto">
              <a:xfrm>
                <a:off x="720" y="3072"/>
                <a:ext cx="0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  <p:grpSp>
          <p:nvGrpSpPr>
            <p:cNvPr id="30731" name="Group 53"/>
            <p:cNvGrpSpPr>
              <a:grpSpLocks/>
            </p:cNvGrpSpPr>
            <p:nvPr/>
          </p:nvGrpSpPr>
          <p:grpSpPr bwMode="auto">
            <a:xfrm>
              <a:off x="584" y="3580"/>
              <a:ext cx="422" cy="493"/>
              <a:chOff x="622" y="1296"/>
              <a:chExt cx="338" cy="493"/>
            </a:xfrm>
          </p:grpSpPr>
          <p:sp>
            <p:nvSpPr>
              <p:cNvPr id="30746" name="Line 54"/>
              <p:cNvSpPr>
                <a:spLocks noChangeShapeType="1"/>
              </p:cNvSpPr>
              <p:nvPr/>
            </p:nvSpPr>
            <p:spPr bwMode="auto">
              <a:xfrm>
                <a:off x="656" y="1296"/>
                <a:ext cx="30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stealth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30747" name="Text Box 55"/>
              <p:cNvSpPr txBox="1">
                <a:spLocks noChangeArrowheads="1"/>
              </p:cNvSpPr>
              <p:nvPr/>
            </p:nvSpPr>
            <p:spPr bwMode="auto">
              <a:xfrm>
                <a:off x="622" y="1343"/>
                <a:ext cx="314" cy="4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>
                    <a:latin typeface="Gill Sans" charset="0"/>
                    <a:ea typeface="Gill Sans" charset="0"/>
                    <a:cs typeface="Gill Sans" charset="0"/>
                  </a:rPr>
                  <a:t>C’s </a:t>
                </a: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>
                    <a:latin typeface="Gill Sans" charset="0"/>
                    <a:ea typeface="Gill Sans" charset="0"/>
                    <a:cs typeface="Gill Sans" charset="0"/>
                  </a:rPr>
                  <a:t>I/O</a:t>
                </a:r>
              </a:p>
            </p:txBody>
          </p:sp>
        </p:grpSp>
        <p:sp>
          <p:nvSpPr>
            <p:cNvPr id="30732" name="Text Box 57"/>
            <p:cNvSpPr txBox="1">
              <a:spLocks noChangeArrowheads="1"/>
            </p:cNvSpPr>
            <p:nvPr/>
          </p:nvSpPr>
          <p:spPr bwMode="auto">
            <a:xfrm>
              <a:off x="770" y="2907"/>
              <a:ext cx="229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>
                  <a:latin typeface="Gill Sans" charset="0"/>
                  <a:ea typeface="Gill Sans" charset="0"/>
                  <a:cs typeface="Gill Sans" charset="0"/>
                </a:rPr>
                <a:t>A</a:t>
              </a:r>
            </a:p>
          </p:txBody>
        </p:sp>
        <p:sp>
          <p:nvSpPr>
            <p:cNvPr id="30733" name="Text Box 59"/>
            <p:cNvSpPr txBox="1">
              <a:spLocks noChangeArrowheads="1"/>
            </p:cNvSpPr>
            <p:nvPr/>
          </p:nvSpPr>
          <p:spPr bwMode="auto">
            <a:xfrm>
              <a:off x="519" y="2907"/>
              <a:ext cx="233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>
                  <a:latin typeface="Gill Sans" charset="0"/>
                  <a:ea typeface="Gill Sans" charset="0"/>
                  <a:cs typeface="Gill Sans" charset="0"/>
                </a:rPr>
                <a:t>C</a:t>
              </a:r>
            </a:p>
          </p:txBody>
        </p:sp>
        <p:grpSp>
          <p:nvGrpSpPr>
            <p:cNvPr id="30734" name="Group 61"/>
            <p:cNvGrpSpPr>
              <a:grpSpLocks/>
            </p:cNvGrpSpPr>
            <p:nvPr/>
          </p:nvGrpSpPr>
          <p:grpSpPr bwMode="auto">
            <a:xfrm>
              <a:off x="1006" y="3148"/>
              <a:ext cx="48" cy="384"/>
              <a:chOff x="672" y="3072"/>
              <a:chExt cx="48" cy="384"/>
            </a:xfrm>
          </p:grpSpPr>
          <p:sp>
            <p:nvSpPr>
              <p:cNvPr id="30744" name="Line 62"/>
              <p:cNvSpPr>
                <a:spLocks noChangeShapeType="1"/>
              </p:cNvSpPr>
              <p:nvPr/>
            </p:nvSpPr>
            <p:spPr bwMode="auto">
              <a:xfrm>
                <a:off x="672" y="3072"/>
                <a:ext cx="0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30745" name="Line 63"/>
              <p:cNvSpPr>
                <a:spLocks noChangeShapeType="1"/>
              </p:cNvSpPr>
              <p:nvPr/>
            </p:nvSpPr>
            <p:spPr bwMode="auto">
              <a:xfrm>
                <a:off x="720" y="3072"/>
                <a:ext cx="0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  <p:grpSp>
          <p:nvGrpSpPr>
            <p:cNvPr id="30735" name="Group 64"/>
            <p:cNvGrpSpPr>
              <a:grpSpLocks/>
            </p:cNvGrpSpPr>
            <p:nvPr/>
          </p:nvGrpSpPr>
          <p:grpSpPr bwMode="auto">
            <a:xfrm>
              <a:off x="1016" y="3580"/>
              <a:ext cx="422" cy="493"/>
              <a:chOff x="622" y="1296"/>
              <a:chExt cx="338" cy="493"/>
            </a:xfrm>
          </p:grpSpPr>
          <p:sp>
            <p:nvSpPr>
              <p:cNvPr id="30742" name="Line 65"/>
              <p:cNvSpPr>
                <a:spLocks noChangeShapeType="1"/>
              </p:cNvSpPr>
              <p:nvPr/>
            </p:nvSpPr>
            <p:spPr bwMode="auto">
              <a:xfrm>
                <a:off x="656" y="1296"/>
                <a:ext cx="304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 type="stealth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30743" name="Text Box 66"/>
              <p:cNvSpPr txBox="1">
                <a:spLocks noChangeArrowheads="1"/>
              </p:cNvSpPr>
              <p:nvPr/>
            </p:nvSpPr>
            <p:spPr bwMode="auto">
              <a:xfrm>
                <a:off x="622" y="1343"/>
                <a:ext cx="314" cy="4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>
                    <a:latin typeface="Gill Sans" charset="0"/>
                    <a:ea typeface="Gill Sans" charset="0"/>
                    <a:cs typeface="Gill Sans" charset="0"/>
                  </a:rPr>
                  <a:t>C’s </a:t>
                </a:r>
              </a:p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b="0">
                    <a:latin typeface="Gill Sans" charset="0"/>
                    <a:ea typeface="Gill Sans" charset="0"/>
                    <a:cs typeface="Gill Sans" charset="0"/>
                  </a:rPr>
                  <a:t>I/O</a:t>
                </a:r>
              </a:p>
            </p:txBody>
          </p:sp>
        </p:grpSp>
        <p:grpSp>
          <p:nvGrpSpPr>
            <p:cNvPr id="30736" name="Group 67"/>
            <p:cNvGrpSpPr>
              <a:grpSpLocks/>
            </p:cNvGrpSpPr>
            <p:nvPr/>
          </p:nvGrpSpPr>
          <p:grpSpPr bwMode="auto">
            <a:xfrm>
              <a:off x="1438" y="3148"/>
              <a:ext cx="48" cy="384"/>
              <a:chOff x="672" y="3072"/>
              <a:chExt cx="48" cy="384"/>
            </a:xfrm>
          </p:grpSpPr>
          <p:sp>
            <p:nvSpPr>
              <p:cNvPr id="30740" name="Line 68"/>
              <p:cNvSpPr>
                <a:spLocks noChangeShapeType="1"/>
              </p:cNvSpPr>
              <p:nvPr/>
            </p:nvSpPr>
            <p:spPr bwMode="auto">
              <a:xfrm>
                <a:off x="672" y="3072"/>
                <a:ext cx="0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  <p:sp>
            <p:nvSpPr>
              <p:cNvPr id="30741" name="Line 69"/>
              <p:cNvSpPr>
                <a:spLocks noChangeShapeType="1"/>
              </p:cNvSpPr>
              <p:nvPr/>
            </p:nvSpPr>
            <p:spPr bwMode="auto">
              <a:xfrm>
                <a:off x="720" y="3072"/>
                <a:ext cx="0" cy="38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b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  <p:sp>
          <p:nvSpPr>
            <p:cNvPr id="30737" name="Text Box 70"/>
            <p:cNvSpPr txBox="1">
              <a:spLocks noChangeArrowheads="1"/>
            </p:cNvSpPr>
            <p:nvPr/>
          </p:nvSpPr>
          <p:spPr bwMode="auto">
            <a:xfrm>
              <a:off x="1586" y="2907"/>
              <a:ext cx="229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>
                  <a:latin typeface="Gill Sans" charset="0"/>
                  <a:ea typeface="Gill Sans" charset="0"/>
                  <a:cs typeface="Gill Sans" charset="0"/>
                </a:rPr>
                <a:t>A</a:t>
              </a:r>
            </a:p>
          </p:txBody>
        </p:sp>
        <p:sp>
          <p:nvSpPr>
            <p:cNvPr id="30738" name="Text Box 71"/>
            <p:cNvSpPr txBox="1">
              <a:spLocks noChangeArrowheads="1"/>
            </p:cNvSpPr>
            <p:nvPr/>
          </p:nvSpPr>
          <p:spPr bwMode="auto">
            <a:xfrm>
              <a:off x="1154" y="2907"/>
              <a:ext cx="229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b="0">
                  <a:latin typeface="Gill Sans" charset="0"/>
                  <a:ea typeface="Gill Sans" charset="0"/>
                  <a:cs typeface="Gill Sans" charset="0"/>
                </a:rPr>
                <a:t>A</a:t>
              </a:r>
            </a:p>
          </p:txBody>
        </p:sp>
        <p:sp>
          <p:nvSpPr>
            <p:cNvPr id="30739" name="Text Box 81"/>
            <p:cNvSpPr txBox="1">
              <a:spLocks noChangeArrowheads="1"/>
            </p:cNvSpPr>
            <p:nvPr/>
          </p:nvSpPr>
          <p:spPr bwMode="auto">
            <a:xfrm>
              <a:off x="2569" y="3435"/>
              <a:ext cx="703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800" b="0">
                  <a:latin typeface="Gill Sans" charset="0"/>
                  <a:ea typeface="Gill Sans" charset="0"/>
                  <a:cs typeface="Gill Sans" charset="0"/>
                </a:rPr>
                <a:t>SRTF</a:t>
              </a:r>
            </a:p>
          </p:txBody>
        </p:sp>
      </p:grpSp>
      <p:sp>
        <p:nvSpPr>
          <p:cNvPr id="597075" name="AutoShape 83"/>
          <p:cNvSpPr>
            <a:spLocks noChangeArrowheads="1"/>
          </p:cNvSpPr>
          <p:nvPr/>
        </p:nvSpPr>
        <p:spPr bwMode="auto">
          <a:xfrm>
            <a:off x="8077200" y="1981200"/>
            <a:ext cx="2438400" cy="1143000"/>
          </a:xfrm>
          <a:prstGeom prst="wedgeRoundRectCallout">
            <a:avLst>
              <a:gd name="adj1" fmla="val -71157"/>
              <a:gd name="adj2" fmla="val 57222"/>
              <a:gd name="adj3" fmla="val 16667"/>
            </a:avLst>
          </a:prstGeom>
          <a:solidFill>
            <a:srgbClr val="DFE9FF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78" tIns="44445" rIns="90478" bIns="44445" anchor="ctr"/>
          <a:lstStyle>
            <a:lvl1pPr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buFontTx/>
              <a:buNone/>
            </a:pPr>
            <a:r>
              <a:rPr lang="en-US" altLang="en-US" sz="2400" b="0" dirty="0">
                <a:latin typeface="Gill Sans" charset="0"/>
                <a:ea typeface="Gill Sans" charset="0"/>
                <a:cs typeface="Gill Sans" charset="0"/>
              </a:rPr>
              <a:t>Disk Utilization:</a:t>
            </a:r>
          </a:p>
          <a:p>
            <a:pPr>
              <a:buFontTx/>
              <a:buNone/>
            </a:pPr>
            <a:r>
              <a:rPr lang="en-US" altLang="en-US" sz="2400" b="0" dirty="0">
                <a:latin typeface="Gill Sans" charset="0"/>
                <a:ea typeface="Gill Sans" charset="0"/>
                <a:cs typeface="Gill Sans" charset="0"/>
              </a:rPr>
              <a:t>~90% but lots of wakeups!</a:t>
            </a:r>
          </a:p>
        </p:txBody>
      </p:sp>
      <p:sp>
        <p:nvSpPr>
          <p:cNvPr id="597076" name="AutoShape 84"/>
          <p:cNvSpPr>
            <a:spLocks noChangeArrowheads="1"/>
          </p:cNvSpPr>
          <p:nvPr/>
        </p:nvSpPr>
        <p:spPr bwMode="auto">
          <a:xfrm>
            <a:off x="8153400" y="4191000"/>
            <a:ext cx="2362200" cy="914400"/>
          </a:xfrm>
          <a:prstGeom prst="wedgeRoundRectCallout">
            <a:avLst>
              <a:gd name="adj1" fmla="val -72569"/>
              <a:gd name="adj2" fmla="val 59028"/>
              <a:gd name="adj3" fmla="val 16667"/>
            </a:avLst>
          </a:prstGeom>
          <a:solidFill>
            <a:srgbClr val="DFE9FF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78" tIns="44445" rIns="90478" bIns="44445" anchor="ctr"/>
          <a:lstStyle>
            <a:lvl1pPr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buFontTx/>
              <a:buNone/>
            </a:pPr>
            <a:r>
              <a:rPr lang="en-US" altLang="en-US" sz="2400" b="0">
                <a:latin typeface="Gill Sans" charset="0"/>
                <a:ea typeface="Gill Sans" charset="0"/>
                <a:cs typeface="Gill Sans" charset="0"/>
              </a:rPr>
              <a:t>Disk Utilization:</a:t>
            </a:r>
          </a:p>
          <a:p>
            <a:pPr>
              <a:buFontTx/>
              <a:buNone/>
            </a:pPr>
            <a:r>
              <a:rPr lang="en-US" altLang="en-US" sz="2400" b="0">
                <a:latin typeface="Gill Sans" charset="0"/>
                <a:ea typeface="Gill Sans" charset="0"/>
                <a:cs typeface="Gill Sans" charset="0"/>
              </a:rPr>
              <a:t>90%</a:t>
            </a:r>
          </a:p>
        </p:txBody>
      </p:sp>
      <p:sp>
        <p:nvSpPr>
          <p:cNvPr id="597077" name="AutoShape 85"/>
          <p:cNvSpPr>
            <a:spLocks noChangeArrowheads="1"/>
          </p:cNvSpPr>
          <p:nvPr/>
        </p:nvSpPr>
        <p:spPr bwMode="auto">
          <a:xfrm>
            <a:off x="8077200" y="533400"/>
            <a:ext cx="2362200" cy="914400"/>
          </a:xfrm>
          <a:prstGeom prst="wedgeRoundRectCallout">
            <a:avLst>
              <a:gd name="adj1" fmla="val -72569"/>
              <a:gd name="adj2" fmla="val 59028"/>
              <a:gd name="adj3" fmla="val 16667"/>
            </a:avLst>
          </a:prstGeom>
          <a:solidFill>
            <a:srgbClr val="DFE9FF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78" tIns="44445" rIns="90478" bIns="44445" anchor="ctr"/>
          <a:lstStyle>
            <a:lvl1pPr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buFontTx/>
              <a:buNone/>
            </a:pPr>
            <a:r>
              <a:rPr lang="en-US" altLang="en-US" sz="2400" b="0" dirty="0">
                <a:latin typeface="Gill Sans" charset="0"/>
                <a:ea typeface="Gill Sans" charset="0"/>
                <a:cs typeface="Gill Sans" charset="0"/>
              </a:rPr>
              <a:t>Disk Utilization:</a:t>
            </a:r>
          </a:p>
          <a:p>
            <a:pPr>
              <a:buFontTx/>
              <a:buNone/>
            </a:pPr>
            <a:r>
              <a:rPr lang="en-US" altLang="en-US" sz="2400" b="0" dirty="0">
                <a:latin typeface="Gill Sans" charset="0"/>
                <a:ea typeface="Gill Sans" charset="0"/>
                <a:cs typeface="Gill Sans" charset="0"/>
              </a:rPr>
              <a:t>9/201 ~ 4.5%</a:t>
            </a:r>
          </a:p>
        </p:txBody>
      </p:sp>
    </p:spTree>
    <p:extLst>
      <p:ext uri="{BB962C8B-B14F-4D97-AF65-F5344CB8AC3E}">
        <p14:creationId xmlns:p14="http://schemas.microsoft.com/office/powerpoint/2010/main" val="14254822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7075" grpId="0" animBg="1"/>
      <p:bldP spid="597076" grpId="0" animBg="1"/>
      <p:bldP spid="597077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685800"/>
            <a:ext cx="8597900" cy="5943600"/>
          </a:xfrm>
        </p:spPr>
        <p:txBody>
          <a:bodyPr>
            <a:normAutofit fontScale="92500" lnSpcReduction="10000"/>
          </a:bodyPr>
          <a:lstStyle/>
          <a:p>
            <a:r>
              <a:rPr lang="en-US" altLang="ko-KR" dirty="0"/>
              <a:t>Starvation</a:t>
            </a:r>
          </a:p>
          <a:p>
            <a:pPr lvl="1"/>
            <a:r>
              <a:rPr lang="en-US" altLang="ko-KR" dirty="0"/>
              <a:t>SRTF can lead to starvation if many small jobs!</a:t>
            </a:r>
          </a:p>
          <a:p>
            <a:pPr lvl="1"/>
            <a:r>
              <a:rPr lang="en-US" altLang="ko-KR" dirty="0"/>
              <a:t>Large jobs never get to run</a:t>
            </a:r>
          </a:p>
          <a:p>
            <a:r>
              <a:rPr lang="en-US" altLang="ko-KR" dirty="0"/>
              <a:t>Somehow need to predict future</a:t>
            </a:r>
          </a:p>
          <a:p>
            <a:pPr lvl="1"/>
            <a:r>
              <a:rPr lang="en-US" altLang="ko-KR" dirty="0"/>
              <a:t>How can we do this? </a:t>
            </a:r>
          </a:p>
          <a:p>
            <a:pPr lvl="1"/>
            <a:r>
              <a:rPr lang="en-US" altLang="ko-KR" dirty="0"/>
              <a:t>Some systems ask the user</a:t>
            </a:r>
          </a:p>
          <a:p>
            <a:pPr lvl="2"/>
            <a:r>
              <a:rPr lang="en-US" altLang="ko-KR" dirty="0"/>
              <a:t>When you submit a job, have to say how long it will take</a:t>
            </a:r>
          </a:p>
          <a:p>
            <a:pPr lvl="2"/>
            <a:r>
              <a:rPr lang="en-US" altLang="ko-KR" dirty="0"/>
              <a:t>To stop cheating, system kills job if takes too long</a:t>
            </a:r>
          </a:p>
          <a:p>
            <a:pPr lvl="1"/>
            <a:r>
              <a:rPr lang="en-US" altLang="ko-KR" dirty="0"/>
              <a:t>But: hard to predict job’s runtime even for non-malicious users</a:t>
            </a:r>
          </a:p>
          <a:p>
            <a:r>
              <a:rPr lang="en-US" altLang="ko-KR" dirty="0"/>
              <a:t>Bottom line, can’t really know how long job will take</a:t>
            </a:r>
          </a:p>
          <a:p>
            <a:pPr lvl="1"/>
            <a:r>
              <a:rPr lang="en-US" altLang="ko-KR" dirty="0"/>
              <a:t>However, can use SRTF as a yardstick </a:t>
            </a:r>
            <a:br>
              <a:rPr lang="en-US" altLang="ko-KR" dirty="0"/>
            </a:br>
            <a:r>
              <a:rPr lang="en-US" altLang="ko-KR" dirty="0"/>
              <a:t>for measuring other policies</a:t>
            </a:r>
          </a:p>
          <a:p>
            <a:pPr lvl="1"/>
            <a:r>
              <a:rPr lang="en-US" altLang="ko-KR" dirty="0"/>
              <a:t>Optimal, so can’t do any better</a:t>
            </a:r>
          </a:p>
          <a:p>
            <a:r>
              <a:rPr lang="en-US" altLang="ko-KR" dirty="0"/>
              <a:t>SRTF Pros &amp; Cons</a:t>
            </a:r>
          </a:p>
          <a:p>
            <a:pPr lvl="1"/>
            <a:r>
              <a:rPr lang="en-US" altLang="ko-KR" dirty="0"/>
              <a:t>Optimal (average response time) (+)</a:t>
            </a:r>
          </a:p>
          <a:p>
            <a:pPr lvl="1"/>
            <a:r>
              <a:rPr lang="en-US" altLang="ko-KR" dirty="0"/>
              <a:t>Hard to predict future (-)</a:t>
            </a:r>
          </a:p>
          <a:p>
            <a:pPr lvl="1"/>
            <a:r>
              <a:rPr lang="en-US" altLang="ko-KR" dirty="0"/>
              <a:t>Unfair (-)</a:t>
            </a:r>
          </a:p>
          <a:p>
            <a:endParaRPr lang="en-US" altLang="ko-KR" dirty="0"/>
          </a:p>
        </p:txBody>
      </p:sp>
      <p:pic>
        <p:nvPicPr>
          <p:cNvPr id="598034" name="Picture 18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9969" y="3962400"/>
            <a:ext cx="2273300" cy="2501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SRTF Further discussion</a:t>
            </a:r>
          </a:p>
        </p:txBody>
      </p:sp>
    </p:spTree>
    <p:extLst>
      <p:ext uri="{BB962C8B-B14F-4D97-AF65-F5344CB8AC3E}">
        <p14:creationId xmlns:p14="http://schemas.microsoft.com/office/powerpoint/2010/main" val="11076238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1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1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1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1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8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980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980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8019" grpId="0" uiExpand="1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152400"/>
            <a:ext cx="9448800" cy="533400"/>
          </a:xfrm>
        </p:spPr>
        <p:txBody>
          <a:bodyPr/>
          <a:lstStyle/>
          <a:p>
            <a:r>
              <a:rPr lang="en-US" altLang="ko-KR" dirty="0"/>
              <a:t>Predicting the Length of the Next CPU Burst</a:t>
            </a:r>
          </a:p>
        </p:txBody>
      </p:sp>
      <p:sp>
        <p:nvSpPr>
          <p:cNvPr id="626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827833"/>
            <a:ext cx="105918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altLang="ko-KR" dirty="0">
                <a:solidFill>
                  <a:srgbClr val="FF0000"/>
                </a:solidFill>
                <a:sym typeface="Symbol" panose="05050102010706020507" pitchFamily="18" charset="2"/>
              </a:rPr>
              <a:t>Adaptive: </a:t>
            </a:r>
            <a:r>
              <a:rPr lang="en-US" altLang="ko-KR" dirty="0">
                <a:sym typeface="Symbol" panose="05050102010706020507" pitchFamily="18" charset="2"/>
              </a:rPr>
              <a:t>Changing policy based on past behavior</a:t>
            </a:r>
          </a:p>
          <a:p>
            <a:pPr lvl="1"/>
            <a:r>
              <a:rPr lang="en-US" altLang="ko-KR" dirty="0">
                <a:sym typeface="Symbol" panose="05050102010706020507" pitchFamily="18" charset="2"/>
              </a:rPr>
              <a:t>CPU scheduling, in virtual memory, in file systems, </a:t>
            </a:r>
            <a:r>
              <a:rPr lang="en-US" altLang="ko-KR" dirty="0" err="1">
                <a:sym typeface="Symbol" panose="05050102010706020507" pitchFamily="18" charset="2"/>
              </a:rPr>
              <a:t>etc</a:t>
            </a:r>
            <a:endParaRPr lang="en-US" altLang="ko-KR" dirty="0">
              <a:sym typeface="Symbol" panose="05050102010706020507" pitchFamily="18" charset="2"/>
            </a:endParaRPr>
          </a:p>
          <a:p>
            <a:pPr lvl="1"/>
            <a:r>
              <a:rPr lang="en-US" altLang="ko-KR" dirty="0">
                <a:sym typeface="Symbol" panose="05050102010706020507" pitchFamily="18" charset="2"/>
              </a:rPr>
              <a:t>Works because programs have predictable behavior</a:t>
            </a:r>
          </a:p>
          <a:p>
            <a:pPr lvl="2"/>
            <a:r>
              <a:rPr lang="en-US" altLang="ko-KR" dirty="0">
                <a:sym typeface="Symbol" panose="05050102010706020507" pitchFamily="18" charset="2"/>
              </a:rPr>
              <a:t>If program was I/O bound in past, likely in future</a:t>
            </a:r>
          </a:p>
          <a:p>
            <a:pPr lvl="2"/>
            <a:r>
              <a:rPr lang="en-US" altLang="ko-KR" dirty="0">
                <a:sym typeface="Symbol" panose="05050102010706020507" pitchFamily="18" charset="2"/>
              </a:rPr>
              <a:t>If computer behavior were random, wouldn’t help</a:t>
            </a:r>
            <a:endParaRPr lang="en-US" altLang="ko-KR" dirty="0"/>
          </a:p>
          <a:p>
            <a:r>
              <a:rPr lang="en-US" altLang="ko-KR" dirty="0"/>
              <a:t>Example: SRTF with estimated burst length</a:t>
            </a:r>
          </a:p>
          <a:p>
            <a:pPr lvl="1"/>
            <a:r>
              <a:rPr lang="en-US" altLang="ko-KR" dirty="0"/>
              <a:t>Use an estimator function on previous bursts: </a:t>
            </a:r>
            <a:br>
              <a:rPr lang="en-US" altLang="ko-KR" dirty="0"/>
            </a:br>
            <a:r>
              <a:rPr lang="en-US" altLang="ko-KR" dirty="0"/>
              <a:t>Let tn-1, tn-2, tn-3, etc. be previous CPU burst lengths. </a:t>
            </a:r>
            <a:br>
              <a:rPr lang="en-US" altLang="ko-KR" dirty="0"/>
            </a:br>
            <a:r>
              <a:rPr lang="en-US" altLang="ko-KR" dirty="0"/>
              <a:t>Estimate next burst </a:t>
            </a:r>
            <a:r>
              <a:rPr lang="en-US" altLang="ko-KR" dirty="0">
                <a:sym typeface="Symbol" panose="05050102010706020507" pitchFamily="18" charset="2"/>
              </a:rPr>
              <a:t>n = f(</a:t>
            </a:r>
            <a:r>
              <a:rPr lang="en-US" altLang="ko-KR" dirty="0"/>
              <a:t>tn-1, tn-2, tn-3, …)</a:t>
            </a:r>
          </a:p>
          <a:p>
            <a:pPr lvl="1"/>
            <a:r>
              <a:rPr lang="en-US" altLang="ko-KR" dirty="0"/>
              <a:t>Function f could be one of many different time series estimation schemes </a:t>
            </a:r>
            <a:br>
              <a:rPr lang="en-US" altLang="ko-KR" dirty="0"/>
            </a:br>
            <a:r>
              <a:rPr lang="en-US" altLang="ko-KR" dirty="0"/>
              <a:t>(</a:t>
            </a:r>
            <a:r>
              <a:rPr lang="en-US" altLang="ko-KR" dirty="0" err="1"/>
              <a:t>Kalman</a:t>
            </a:r>
            <a:r>
              <a:rPr lang="en-US" altLang="ko-KR" dirty="0"/>
              <a:t> filters, </a:t>
            </a:r>
            <a:r>
              <a:rPr lang="en-US" altLang="ko-KR" dirty="0" err="1"/>
              <a:t>etc</a:t>
            </a:r>
            <a:r>
              <a:rPr lang="en-US" altLang="ko-KR" dirty="0"/>
              <a:t>)</a:t>
            </a:r>
          </a:p>
          <a:p>
            <a:pPr lvl="1"/>
            <a:r>
              <a:rPr lang="en-US" altLang="ko-KR" dirty="0"/>
              <a:t>For instance, 	</a:t>
            </a:r>
            <a:r>
              <a:rPr lang="en-US" altLang="ko-KR" dirty="0">
                <a:solidFill>
                  <a:srgbClr val="FF0000"/>
                </a:solidFill>
              </a:rPr>
              <a:t>exponential averaging</a:t>
            </a:r>
            <a:br>
              <a:rPr lang="en-US" altLang="ko-KR" dirty="0">
                <a:solidFill>
                  <a:srgbClr val="FF0000"/>
                </a:solidFill>
              </a:rPr>
            </a:br>
            <a:r>
              <a:rPr lang="en-US" altLang="ko-KR" dirty="0">
                <a:solidFill>
                  <a:srgbClr val="FF0000"/>
                </a:solidFill>
              </a:rPr>
              <a:t>			</a:t>
            </a:r>
            <a:r>
              <a:rPr lang="en-US" altLang="ko-KR" dirty="0">
                <a:solidFill>
                  <a:srgbClr val="FF0000"/>
                </a:solidFill>
                <a:sym typeface="Symbol" panose="05050102010706020507" pitchFamily="18" charset="2"/>
              </a:rPr>
              <a:t>n = tn-1+(1-)n-1</a:t>
            </a:r>
            <a:br>
              <a:rPr lang="en-US" altLang="ko-KR" dirty="0">
                <a:solidFill>
                  <a:srgbClr val="FF0000"/>
                </a:solidFill>
                <a:sym typeface="Symbol" panose="05050102010706020507" pitchFamily="18" charset="2"/>
              </a:rPr>
            </a:br>
            <a:r>
              <a:rPr lang="en-US" altLang="ko-KR" dirty="0">
                <a:solidFill>
                  <a:srgbClr val="FF0000"/>
                </a:solidFill>
                <a:sym typeface="Symbol" panose="05050102010706020507" pitchFamily="18" charset="2"/>
              </a:rPr>
              <a:t>			with (0&lt;1)</a:t>
            </a:r>
          </a:p>
          <a:p>
            <a:pPr marL="457200" lvl="1" indent="0">
              <a:buNone/>
            </a:pPr>
            <a:br>
              <a:rPr lang="en-US" altLang="ko-KR" dirty="0">
                <a:sym typeface="Symbol" panose="05050102010706020507" pitchFamily="18" charset="2"/>
              </a:rPr>
            </a:br>
            <a:endParaRPr lang="en-US" altLang="ko-KR" dirty="0">
              <a:sym typeface="Symbol" panose="05050102010706020507" pitchFamily="18" charset="2"/>
            </a:endParaRPr>
          </a:p>
        </p:txBody>
      </p:sp>
      <p:pic>
        <p:nvPicPr>
          <p:cNvPr id="626692" name="Picture 4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4180633"/>
            <a:ext cx="3352800" cy="2143967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88640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6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26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26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6691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1810" name="Picture 2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4487" y="838200"/>
            <a:ext cx="1357313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굴림" charset="-127"/>
              </a:rPr>
              <a:t>Lottery Scheduling</a:t>
            </a:r>
          </a:p>
        </p:txBody>
      </p:sp>
      <p:sp>
        <p:nvSpPr>
          <p:cNvPr id="6318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838200"/>
            <a:ext cx="11430000" cy="51054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altLang="ko-KR" dirty="0">
                <a:ea typeface="굴림" charset="-127"/>
              </a:rPr>
              <a:t>Yet another alternative: Lottery Scheduling</a:t>
            </a:r>
          </a:p>
          <a:p>
            <a:pPr lvl="1">
              <a:lnSpc>
                <a:spcPct val="80000"/>
              </a:lnSpc>
            </a:pPr>
            <a:r>
              <a:rPr lang="en-US" altLang="ko-KR" sz="2400" dirty="0">
                <a:ea typeface="굴림" charset="-127"/>
              </a:rPr>
              <a:t>Give each job some number of lottery tickets</a:t>
            </a:r>
          </a:p>
          <a:p>
            <a:pPr lvl="1">
              <a:lnSpc>
                <a:spcPct val="80000"/>
              </a:lnSpc>
            </a:pPr>
            <a:r>
              <a:rPr lang="en-US" altLang="ko-KR" sz="2400" dirty="0">
                <a:ea typeface="굴림" charset="-127"/>
              </a:rPr>
              <a:t>On each time slice, randomly pick a winning ticket</a:t>
            </a:r>
          </a:p>
          <a:p>
            <a:pPr lvl="1">
              <a:lnSpc>
                <a:spcPct val="80000"/>
              </a:lnSpc>
            </a:pPr>
            <a:r>
              <a:rPr lang="en-US" altLang="ko-KR" sz="2400" dirty="0">
                <a:ea typeface="굴림" charset="-127"/>
              </a:rPr>
              <a:t>On average, CPU time is proportional to number of tickets </a:t>
            </a:r>
            <a:br>
              <a:rPr lang="en-US" altLang="ko-KR" sz="2400" dirty="0">
                <a:ea typeface="굴림" charset="-127"/>
              </a:rPr>
            </a:br>
            <a:r>
              <a:rPr lang="en-US" altLang="ko-KR" sz="2400" dirty="0">
                <a:ea typeface="굴림" charset="-127"/>
              </a:rPr>
              <a:t>given to each job</a:t>
            </a:r>
          </a:p>
          <a:p>
            <a:pPr>
              <a:lnSpc>
                <a:spcPct val="80000"/>
              </a:lnSpc>
            </a:pPr>
            <a:r>
              <a:rPr lang="en-US" altLang="ko-KR" dirty="0">
                <a:ea typeface="굴림" charset="-127"/>
              </a:rPr>
              <a:t>How to assign tickets?</a:t>
            </a:r>
          </a:p>
          <a:p>
            <a:pPr lvl="1">
              <a:lnSpc>
                <a:spcPct val="80000"/>
              </a:lnSpc>
            </a:pPr>
            <a:r>
              <a:rPr lang="en-US" altLang="ko-KR" sz="2400" dirty="0">
                <a:ea typeface="굴림" charset="-127"/>
              </a:rPr>
              <a:t>To approximate SRTF, short running jobs get more, long running jobs get fewer</a:t>
            </a:r>
          </a:p>
          <a:p>
            <a:pPr lvl="1">
              <a:lnSpc>
                <a:spcPct val="80000"/>
              </a:lnSpc>
            </a:pPr>
            <a:r>
              <a:rPr lang="en-US" altLang="ko-KR" sz="2400" dirty="0">
                <a:ea typeface="굴림" charset="-127"/>
              </a:rPr>
              <a:t>To avoid starvation, every job gets at least one ticket (everyone makes progress)</a:t>
            </a:r>
          </a:p>
          <a:p>
            <a:pPr>
              <a:lnSpc>
                <a:spcPct val="80000"/>
              </a:lnSpc>
            </a:pPr>
            <a:r>
              <a:rPr lang="en-US" altLang="ko-KR" dirty="0">
                <a:ea typeface="굴림" charset="-127"/>
              </a:rPr>
              <a:t>Advantage over strict priority scheduling: behaves gracefully as load changes</a:t>
            </a:r>
          </a:p>
          <a:p>
            <a:pPr lvl="1">
              <a:lnSpc>
                <a:spcPct val="80000"/>
              </a:lnSpc>
            </a:pPr>
            <a:r>
              <a:rPr lang="en-US" altLang="ko-KR" sz="2400" dirty="0">
                <a:ea typeface="굴림" charset="-127"/>
              </a:rPr>
              <a:t>Adding or deleting a job affects all jobs proportionally, independent of how many tickets each job possesses</a:t>
            </a:r>
          </a:p>
        </p:txBody>
      </p:sp>
    </p:spTree>
    <p:extLst>
      <p:ext uri="{BB962C8B-B14F-4D97-AF65-F5344CB8AC3E}">
        <p14:creationId xmlns:p14="http://schemas.microsoft.com/office/powerpoint/2010/main" val="283333328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8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8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8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8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318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31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8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8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8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8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8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1812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굴림" charset="-127"/>
              </a:rPr>
              <a:t>Lottery Scheduling Example (Cont.)</a:t>
            </a:r>
          </a:p>
        </p:txBody>
      </p:sp>
      <p:sp>
        <p:nvSpPr>
          <p:cNvPr id="632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6000" y="838200"/>
            <a:ext cx="10414000" cy="56388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altLang="ko-KR" sz="2800" dirty="0">
                <a:ea typeface="굴림" charset="-127"/>
              </a:rPr>
              <a:t>Lottery Scheduling Example</a:t>
            </a:r>
          </a:p>
          <a:p>
            <a:pPr lvl="1">
              <a:lnSpc>
                <a:spcPct val="80000"/>
              </a:lnSpc>
            </a:pPr>
            <a:r>
              <a:rPr lang="en-US" altLang="ko-KR" sz="2400" dirty="0">
                <a:ea typeface="굴림" charset="-127"/>
              </a:rPr>
              <a:t>Assume short jobs get 10 tickets, long jobs get 1 ticket</a:t>
            </a:r>
          </a:p>
          <a:p>
            <a:pPr lvl="1">
              <a:lnSpc>
                <a:spcPct val="80000"/>
              </a:lnSpc>
            </a:pPr>
            <a:endParaRPr lang="en-US" altLang="ko-KR" sz="2400" dirty="0">
              <a:ea typeface="굴림" charset="-127"/>
            </a:endParaRPr>
          </a:p>
          <a:p>
            <a:pPr lvl="1">
              <a:lnSpc>
                <a:spcPct val="80000"/>
              </a:lnSpc>
            </a:pPr>
            <a:endParaRPr lang="en-US" altLang="ko-KR" sz="2400" dirty="0">
              <a:ea typeface="굴림" charset="-127"/>
            </a:endParaRPr>
          </a:p>
          <a:p>
            <a:pPr lvl="1">
              <a:lnSpc>
                <a:spcPct val="80000"/>
              </a:lnSpc>
            </a:pPr>
            <a:endParaRPr lang="en-US" altLang="ko-KR" sz="2400" dirty="0">
              <a:ea typeface="굴림" charset="-127"/>
            </a:endParaRPr>
          </a:p>
          <a:p>
            <a:pPr lvl="1">
              <a:lnSpc>
                <a:spcPct val="80000"/>
              </a:lnSpc>
            </a:pPr>
            <a:endParaRPr lang="en-US" altLang="ko-KR" sz="2400" dirty="0">
              <a:ea typeface="굴림" charset="-127"/>
            </a:endParaRPr>
          </a:p>
          <a:p>
            <a:pPr lvl="1">
              <a:lnSpc>
                <a:spcPct val="80000"/>
              </a:lnSpc>
            </a:pPr>
            <a:endParaRPr lang="en-US" altLang="ko-KR" sz="2400" dirty="0">
              <a:ea typeface="굴림" charset="-127"/>
            </a:endParaRPr>
          </a:p>
          <a:p>
            <a:pPr lvl="1">
              <a:lnSpc>
                <a:spcPct val="80000"/>
              </a:lnSpc>
            </a:pPr>
            <a:endParaRPr lang="en-US" altLang="ko-KR" sz="2400" dirty="0">
              <a:ea typeface="굴림" charset="-127"/>
            </a:endParaRPr>
          </a:p>
          <a:p>
            <a:pPr lvl="1">
              <a:lnSpc>
                <a:spcPct val="80000"/>
              </a:lnSpc>
            </a:pPr>
            <a:endParaRPr lang="en-US" altLang="ko-KR" sz="2400" dirty="0">
              <a:ea typeface="굴림" charset="-127"/>
            </a:endParaRPr>
          </a:p>
          <a:p>
            <a:pPr lvl="1">
              <a:lnSpc>
                <a:spcPct val="80000"/>
              </a:lnSpc>
            </a:pPr>
            <a:endParaRPr lang="en-US" altLang="ko-KR" sz="2400" dirty="0">
              <a:ea typeface="굴림" charset="-127"/>
            </a:endParaRPr>
          </a:p>
          <a:p>
            <a:pPr lvl="1">
              <a:lnSpc>
                <a:spcPct val="80000"/>
              </a:lnSpc>
            </a:pPr>
            <a:r>
              <a:rPr lang="en-US" altLang="ko-KR" sz="2400" dirty="0">
                <a:ea typeface="굴림" charset="-127"/>
              </a:rPr>
              <a:t>What if too many short jobs to give reasonable response time?  </a:t>
            </a:r>
          </a:p>
          <a:p>
            <a:pPr lvl="2">
              <a:lnSpc>
                <a:spcPct val="80000"/>
              </a:lnSpc>
            </a:pPr>
            <a:r>
              <a:rPr lang="en-US" altLang="ko-KR" sz="2400" dirty="0">
                <a:ea typeface="굴림" charset="-127"/>
              </a:rPr>
              <a:t>If load average is 100, hard to make progress</a:t>
            </a:r>
          </a:p>
          <a:p>
            <a:pPr lvl="2">
              <a:lnSpc>
                <a:spcPct val="80000"/>
              </a:lnSpc>
            </a:pPr>
            <a:r>
              <a:rPr lang="en-US" altLang="ko-KR" sz="2400" dirty="0">
                <a:ea typeface="굴림" charset="-127"/>
              </a:rPr>
              <a:t>One approach: log some user out</a:t>
            </a:r>
          </a:p>
        </p:txBody>
      </p:sp>
      <p:graphicFrame>
        <p:nvGraphicFramePr>
          <p:cNvPr id="632836" name="Group 4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853121879"/>
              </p:ext>
            </p:extLst>
          </p:nvPr>
        </p:nvGraphicFramePr>
        <p:xfrm>
          <a:off x="2667000" y="1752600"/>
          <a:ext cx="6934200" cy="2947356"/>
        </p:xfrm>
        <a:graphic>
          <a:graphicData uri="http://schemas.openxmlformats.org/drawingml/2006/table">
            <a:tbl>
              <a:tblPr/>
              <a:tblGrid>
                <a:gridCol w="2333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3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6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897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# short jobs/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# long jobs</a:t>
                      </a:r>
                    </a:p>
                  </a:txBody>
                  <a:tcPr marL="90478" marR="90478" marT="44445" marB="4444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E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% of CPU each short jobs gets</a:t>
                      </a:r>
                    </a:p>
                  </a:txBody>
                  <a:tcPr marL="90478" marR="90478" marT="44445" marB="4444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E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% of CPU each long jobs gets</a:t>
                      </a:r>
                    </a:p>
                  </a:txBody>
                  <a:tcPr marL="90478" marR="90478" marT="44445" marB="4444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E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1/1</a:t>
                      </a:r>
                    </a:p>
                  </a:txBody>
                  <a:tcPr marL="90478" marR="90478" marT="44445" marB="4444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E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91%</a:t>
                      </a:r>
                    </a:p>
                  </a:txBody>
                  <a:tcPr marL="90478" marR="90478" marT="44445" marB="4444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E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9%</a:t>
                      </a:r>
                    </a:p>
                  </a:txBody>
                  <a:tcPr marL="90478" marR="90478" marT="44445" marB="4444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E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0/2</a:t>
                      </a:r>
                    </a:p>
                  </a:txBody>
                  <a:tcPr marL="90478" marR="90478" marT="44445" marB="4444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E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N/A</a:t>
                      </a:r>
                    </a:p>
                  </a:txBody>
                  <a:tcPr marL="90478" marR="90478" marT="44445" marB="4444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E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50%</a:t>
                      </a:r>
                    </a:p>
                  </a:txBody>
                  <a:tcPr marL="90478" marR="90478" marT="44445" marB="4444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E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2/0</a:t>
                      </a:r>
                    </a:p>
                  </a:txBody>
                  <a:tcPr marL="90478" marR="90478" marT="44445" marB="4444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E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50%</a:t>
                      </a:r>
                    </a:p>
                  </a:txBody>
                  <a:tcPr marL="90478" marR="90478" marT="44445" marB="4444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E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N/A</a:t>
                      </a:r>
                    </a:p>
                  </a:txBody>
                  <a:tcPr marL="90478" marR="90478" marT="44445" marB="4444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E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10/1</a:t>
                      </a:r>
                    </a:p>
                  </a:txBody>
                  <a:tcPr marL="90478" marR="90478" marT="44445" marB="4444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E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9.9%</a:t>
                      </a:r>
                    </a:p>
                  </a:txBody>
                  <a:tcPr marL="90478" marR="90478" marT="44445" marB="4444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E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0.99%</a:t>
                      </a:r>
                    </a:p>
                  </a:txBody>
                  <a:tcPr marL="90478" marR="90478" marT="44445" marB="4444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E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32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1/10</a:t>
                      </a:r>
                    </a:p>
                  </a:txBody>
                  <a:tcPr marL="90478" marR="90478" marT="44445" marB="4444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E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50%</a:t>
                      </a:r>
                    </a:p>
                  </a:txBody>
                  <a:tcPr marL="90478" marR="90478" marT="44445" marB="4444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E9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300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/>
                      </a:pPr>
                      <a:r>
                        <a:rPr kumimoji="0" lang="en-US" altLang="ko-KR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" charset="0"/>
                          <a:ea typeface="Gill Sans" charset="0"/>
                          <a:cs typeface="Gill Sans" charset="0"/>
                        </a:rPr>
                        <a:t>5%</a:t>
                      </a:r>
                    </a:p>
                  </a:txBody>
                  <a:tcPr marL="90478" marR="90478" marT="44445" marB="4444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FE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68282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328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328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32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8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2835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Multi-Level Feedback Scheduling</a:t>
            </a:r>
          </a:p>
        </p:txBody>
      </p:sp>
      <p:sp>
        <p:nvSpPr>
          <p:cNvPr id="627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051782"/>
            <a:ext cx="7010400" cy="60198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ko-KR" altLang="en-US" dirty="0"/>
          </a:p>
          <a:p>
            <a:r>
              <a:rPr lang="en-US" altLang="ko-KR" dirty="0"/>
              <a:t>Multiple queues, each with different priority</a:t>
            </a:r>
          </a:p>
          <a:p>
            <a:pPr lvl="1"/>
            <a:r>
              <a:rPr lang="en-US" altLang="ko-KR" dirty="0"/>
              <a:t>Each queue has its own scheduling algorithm</a:t>
            </a:r>
          </a:p>
          <a:p>
            <a:pPr lvl="2"/>
            <a:r>
              <a:rPr lang="en-US" altLang="ko-KR" dirty="0"/>
              <a:t>e.g. foreground – RR, background – FCFS</a:t>
            </a:r>
          </a:p>
          <a:p>
            <a:pPr lvl="2"/>
            <a:r>
              <a:rPr lang="en-US" altLang="ko-KR" dirty="0"/>
              <a:t>Sometimes multiple RR priorities with quantum increasing exponentially </a:t>
            </a:r>
            <a:br>
              <a:rPr lang="en-US" altLang="ko-KR" dirty="0"/>
            </a:br>
            <a:r>
              <a:rPr lang="en-US" altLang="ko-KR" dirty="0"/>
              <a:t>(highest:1ms, next: 2ms, next: 4ms, </a:t>
            </a:r>
            <a:r>
              <a:rPr lang="en-US" altLang="ko-KR" dirty="0" err="1"/>
              <a:t>etc</a:t>
            </a:r>
            <a:r>
              <a:rPr lang="en-US" altLang="ko-KR" dirty="0"/>
              <a:t>)</a:t>
            </a:r>
          </a:p>
          <a:p>
            <a:pPr lvl="2"/>
            <a:endParaRPr lang="en-US" altLang="ko-KR" dirty="0"/>
          </a:p>
          <a:p>
            <a:pPr lvl="2"/>
            <a:endParaRPr lang="en-US" altLang="ko-KR" dirty="0"/>
          </a:p>
          <a:p>
            <a:r>
              <a:rPr lang="en-US" altLang="ko-KR" dirty="0"/>
              <a:t>Adjust each job’s priority as follows (details vary)</a:t>
            </a:r>
          </a:p>
          <a:p>
            <a:pPr lvl="1"/>
            <a:r>
              <a:rPr lang="en-US" altLang="ko-KR" dirty="0"/>
              <a:t>Job starts in highest priority queue</a:t>
            </a:r>
          </a:p>
          <a:p>
            <a:pPr lvl="1"/>
            <a:r>
              <a:rPr lang="en-US" altLang="ko-KR" dirty="0"/>
              <a:t>If timeout expires, drop one level. Otherwise, push up one level</a:t>
            </a:r>
          </a:p>
        </p:txBody>
      </p:sp>
      <p:grpSp>
        <p:nvGrpSpPr>
          <p:cNvPr id="13316" name="Group 5"/>
          <p:cNvGrpSpPr>
            <a:grpSpLocks/>
          </p:cNvGrpSpPr>
          <p:nvPr/>
        </p:nvGrpSpPr>
        <p:grpSpPr bwMode="auto">
          <a:xfrm>
            <a:off x="7696200" y="2057400"/>
            <a:ext cx="3657600" cy="2057400"/>
            <a:chOff x="1872" y="1392"/>
            <a:chExt cx="2016" cy="1233"/>
          </a:xfrm>
        </p:grpSpPr>
        <p:pic>
          <p:nvPicPr>
            <p:cNvPr id="13321" name="Picture 6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10" t="10027" r="1016" b="9756"/>
            <a:stretch>
              <a:fillRect/>
            </a:stretch>
          </p:blipFill>
          <p:spPr bwMode="auto">
            <a:xfrm>
              <a:off x="1872" y="1392"/>
              <a:ext cx="2016" cy="1233"/>
            </a:xfrm>
            <a:prstGeom prst="rect">
              <a:avLst/>
            </a:prstGeom>
            <a:noFill/>
            <a:ln w="38100" cmpd="dbl">
              <a:solidFill>
                <a:srgbClr val="CC66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3322" name="Freeform 7"/>
            <p:cNvSpPr>
              <a:spLocks/>
            </p:cNvSpPr>
            <p:nvPr/>
          </p:nvSpPr>
          <p:spPr bwMode="auto">
            <a:xfrm>
              <a:off x="2166" y="1536"/>
              <a:ext cx="1440" cy="492"/>
            </a:xfrm>
            <a:custGeom>
              <a:avLst/>
              <a:gdLst>
                <a:gd name="T0" fmla="*/ 1200 w 1440"/>
                <a:gd name="T1" fmla="*/ 0 h 492"/>
                <a:gd name="T2" fmla="*/ 1440 w 1440"/>
                <a:gd name="T3" fmla="*/ 0 h 492"/>
                <a:gd name="T4" fmla="*/ 1440 w 1440"/>
                <a:gd name="T5" fmla="*/ 197 h 492"/>
                <a:gd name="T6" fmla="*/ 0 w 1440"/>
                <a:gd name="T7" fmla="*/ 197 h 492"/>
                <a:gd name="T8" fmla="*/ 0 w 1440"/>
                <a:gd name="T9" fmla="*/ 492 h 492"/>
                <a:gd name="T10" fmla="*/ 201 w 1440"/>
                <a:gd name="T11" fmla="*/ 492 h 49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40" h="492">
                  <a:moveTo>
                    <a:pt x="1200" y="0"/>
                  </a:moveTo>
                  <a:lnTo>
                    <a:pt x="1440" y="0"/>
                  </a:lnTo>
                  <a:lnTo>
                    <a:pt x="1440" y="197"/>
                  </a:lnTo>
                  <a:lnTo>
                    <a:pt x="0" y="197"/>
                  </a:lnTo>
                  <a:lnTo>
                    <a:pt x="0" y="492"/>
                  </a:lnTo>
                  <a:lnTo>
                    <a:pt x="201" y="492"/>
                  </a:lnTo>
                </a:path>
              </a:pathLst>
            </a:custGeom>
            <a:noFill/>
            <a:ln w="38100" cap="flat" cmpd="sng">
              <a:solidFill>
                <a:schemeClr val="hlink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 anchor="ctr"/>
            <a:lstStyle/>
            <a:p>
              <a:endParaRPr lang="en-US"/>
            </a:p>
          </p:txBody>
        </p:sp>
        <p:sp>
          <p:nvSpPr>
            <p:cNvPr id="13323" name="Freeform 8"/>
            <p:cNvSpPr>
              <a:spLocks/>
            </p:cNvSpPr>
            <p:nvPr/>
          </p:nvSpPr>
          <p:spPr bwMode="auto">
            <a:xfrm>
              <a:off x="2157" y="2031"/>
              <a:ext cx="1443" cy="513"/>
            </a:xfrm>
            <a:custGeom>
              <a:avLst/>
              <a:gdLst>
                <a:gd name="T0" fmla="*/ 1203 w 1443"/>
                <a:gd name="T1" fmla="*/ 0 h 513"/>
                <a:gd name="T2" fmla="*/ 1443 w 1443"/>
                <a:gd name="T3" fmla="*/ 0 h 513"/>
                <a:gd name="T4" fmla="*/ 1440 w 1443"/>
                <a:gd name="T5" fmla="*/ 225 h 513"/>
                <a:gd name="T6" fmla="*/ 0 w 1443"/>
                <a:gd name="T7" fmla="*/ 222 h 513"/>
                <a:gd name="T8" fmla="*/ 3 w 1443"/>
                <a:gd name="T9" fmla="*/ 513 h 513"/>
                <a:gd name="T10" fmla="*/ 210 w 1443"/>
                <a:gd name="T11" fmla="*/ 513 h 51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43" h="513">
                  <a:moveTo>
                    <a:pt x="1203" y="0"/>
                  </a:moveTo>
                  <a:lnTo>
                    <a:pt x="1443" y="0"/>
                  </a:lnTo>
                  <a:lnTo>
                    <a:pt x="1440" y="225"/>
                  </a:lnTo>
                  <a:lnTo>
                    <a:pt x="0" y="222"/>
                  </a:lnTo>
                  <a:lnTo>
                    <a:pt x="3" y="513"/>
                  </a:lnTo>
                  <a:lnTo>
                    <a:pt x="210" y="513"/>
                  </a:lnTo>
                </a:path>
              </a:pathLst>
            </a:custGeom>
            <a:noFill/>
            <a:ln w="38100" cap="flat" cmpd="sng">
              <a:solidFill>
                <a:schemeClr val="hlink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78" tIns="44445" rIns="90478" bIns="44445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386251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77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7715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Scheduling Details</a:t>
            </a:r>
          </a:p>
        </p:txBody>
      </p:sp>
      <p:sp>
        <p:nvSpPr>
          <p:cNvPr id="628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143000"/>
            <a:ext cx="10972800" cy="4953000"/>
          </a:xfrm>
        </p:spPr>
        <p:txBody>
          <a:bodyPr>
            <a:normAutofit/>
          </a:bodyPr>
          <a:lstStyle/>
          <a:p>
            <a:r>
              <a:rPr lang="en-US" altLang="ko-KR" dirty="0"/>
              <a:t>Result approximates SRTF:</a:t>
            </a:r>
          </a:p>
          <a:p>
            <a:pPr lvl="1"/>
            <a:r>
              <a:rPr lang="en-US" altLang="ko-KR" dirty="0"/>
              <a:t>CPU bound jobs drop like a rock</a:t>
            </a:r>
          </a:p>
          <a:p>
            <a:pPr lvl="1"/>
            <a:r>
              <a:rPr lang="en-US" altLang="ko-KR" dirty="0"/>
              <a:t>Short-running I/O bound jobs stay near top</a:t>
            </a:r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r>
              <a:rPr lang="en-US" altLang="ko-KR" dirty="0"/>
              <a:t>Scheduling must be done between the queues</a:t>
            </a:r>
          </a:p>
          <a:p>
            <a:pPr lvl="1"/>
            <a:r>
              <a:rPr lang="en-US" altLang="ko-KR" dirty="0">
                <a:solidFill>
                  <a:srgbClr val="FF0000"/>
                </a:solidFill>
              </a:rPr>
              <a:t>Fixed priority scheduling: </a:t>
            </a:r>
          </a:p>
          <a:p>
            <a:pPr lvl="2"/>
            <a:r>
              <a:rPr lang="en-US" altLang="ko-KR" dirty="0"/>
              <a:t>serve all from highest priority, then next priority, etc.</a:t>
            </a:r>
          </a:p>
          <a:p>
            <a:pPr lvl="1"/>
            <a:r>
              <a:rPr lang="en-US" altLang="ko-KR" dirty="0">
                <a:solidFill>
                  <a:srgbClr val="FF0000"/>
                </a:solidFill>
              </a:rPr>
              <a:t>Time slice:</a:t>
            </a:r>
          </a:p>
          <a:p>
            <a:pPr lvl="2"/>
            <a:r>
              <a:rPr lang="en-US" altLang="ko-KR" dirty="0"/>
              <a:t>each queue gets a certain amount of CPU time </a:t>
            </a:r>
          </a:p>
          <a:p>
            <a:pPr lvl="2"/>
            <a:r>
              <a:rPr lang="en-US" altLang="ko-KR" dirty="0"/>
              <a:t>e.g., 70% to highest, 20% next, 10% lowest</a:t>
            </a:r>
          </a:p>
        </p:txBody>
      </p:sp>
    </p:spTree>
    <p:extLst>
      <p:ext uri="{BB962C8B-B14F-4D97-AF65-F5344CB8AC3E}">
        <p14:creationId xmlns:p14="http://schemas.microsoft.com/office/powerpoint/2010/main" val="34912688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87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8739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Scheduling Details</a:t>
            </a:r>
          </a:p>
        </p:txBody>
      </p:sp>
      <p:sp>
        <p:nvSpPr>
          <p:cNvPr id="6287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10515600" cy="5724525"/>
          </a:xfrm>
        </p:spPr>
        <p:txBody>
          <a:bodyPr>
            <a:normAutofit/>
          </a:bodyPr>
          <a:lstStyle/>
          <a:p>
            <a:r>
              <a:rPr lang="en-US" altLang="ko-KR" dirty="0">
                <a:solidFill>
                  <a:srgbClr val="FF0000"/>
                </a:solidFill>
              </a:rPr>
              <a:t>Countermeasure: </a:t>
            </a:r>
            <a:r>
              <a:rPr lang="en-US" altLang="ko-KR" dirty="0"/>
              <a:t>user action that can foil intent of the OS designers</a:t>
            </a:r>
          </a:p>
          <a:p>
            <a:pPr lvl="1"/>
            <a:r>
              <a:rPr lang="en-US" altLang="ko-KR" dirty="0"/>
              <a:t>For multilevel feedback, put in a bunch of meaningless I/O to keep job’s priority high</a:t>
            </a:r>
          </a:p>
          <a:p>
            <a:pPr lvl="1"/>
            <a:r>
              <a:rPr lang="en-US" altLang="ko-KR" dirty="0"/>
              <a:t>Of course, if everyone did this, wouldn’t work!</a:t>
            </a:r>
          </a:p>
          <a:p>
            <a:pPr lvl="1"/>
            <a:endParaRPr lang="en-US" altLang="ko-KR" dirty="0"/>
          </a:p>
          <a:p>
            <a:pPr lvl="1"/>
            <a:endParaRPr lang="en-US" altLang="ko-KR" dirty="0"/>
          </a:p>
          <a:p>
            <a:r>
              <a:rPr lang="en-US" altLang="ko-KR" dirty="0"/>
              <a:t>Example of Othello program:</a:t>
            </a:r>
          </a:p>
          <a:p>
            <a:pPr lvl="1"/>
            <a:r>
              <a:rPr lang="en-US" altLang="ko-KR" dirty="0"/>
              <a:t>Playing against competitor, so key was to do computing at higher priority the competitors. </a:t>
            </a:r>
          </a:p>
          <a:p>
            <a:pPr lvl="2"/>
            <a:r>
              <a:rPr lang="en-US" altLang="ko-KR" dirty="0"/>
              <a:t>Put in </a:t>
            </a:r>
            <a:r>
              <a:rPr lang="en-US" altLang="ko-KR" dirty="0" err="1"/>
              <a:t>printf’s</a:t>
            </a:r>
            <a:r>
              <a:rPr lang="en-US" altLang="ko-KR" dirty="0"/>
              <a:t>, ran much faster!</a:t>
            </a:r>
          </a:p>
        </p:txBody>
      </p:sp>
    </p:spTree>
    <p:extLst>
      <p:ext uri="{BB962C8B-B14F-4D97-AF65-F5344CB8AC3E}">
        <p14:creationId xmlns:p14="http://schemas.microsoft.com/office/powerpoint/2010/main" val="1030779885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E9AD2-370C-4F19-B43C-EC3AA7620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Multi-Core Scheduling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B1EE0B-0D86-4BE6-BF2F-BC4A32FFD5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800" y="1524000"/>
            <a:ext cx="10566400" cy="5105400"/>
          </a:xfrm>
        </p:spPr>
        <p:txBody>
          <a:bodyPr>
            <a:normAutofit/>
          </a:bodyPr>
          <a:lstStyle/>
          <a:p>
            <a:r>
              <a:rPr lang="en-US" dirty="0"/>
              <a:t>Algorithmically, not a huge difference from single-core scheduling</a:t>
            </a:r>
          </a:p>
          <a:p>
            <a:endParaRPr lang="en-US" dirty="0"/>
          </a:p>
          <a:p>
            <a:r>
              <a:rPr lang="en-US" dirty="0"/>
              <a:t>Implementation-wise, helpful to have </a:t>
            </a:r>
            <a:r>
              <a:rPr lang="en-US" i="1" dirty="0"/>
              <a:t>per-core</a:t>
            </a:r>
            <a:r>
              <a:rPr lang="en-US" dirty="0"/>
              <a:t> scheduling data structures</a:t>
            </a:r>
          </a:p>
          <a:p>
            <a:pPr lvl="1"/>
            <a:r>
              <a:rPr lang="en-US" dirty="0"/>
              <a:t>Cache coherence</a:t>
            </a:r>
          </a:p>
          <a:p>
            <a:pPr lvl="1"/>
            <a:endParaRPr lang="en-US" i="1" dirty="0"/>
          </a:p>
          <a:p>
            <a:r>
              <a:rPr lang="en-US" i="1" dirty="0"/>
              <a:t>Affinity scheduling</a:t>
            </a:r>
            <a:r>
              <a:rPr lang="en-US" dirty="0"/>
              <a:t>: once a thread is scheduled on a CPU, OS tries to reschedule it on the same CPU</a:t>
            </a:r>
          </a:p>
          <a:p>
            <a:pPr lvl="1"/>
            <a:r>
              <a:rPr lang="en-US" dirty="0"/>
              <a:t>Cache reuse</a:t>
            </a:r>
          </a:p>
        </p:txBody>
      </p:sp>
    </p:spTree>
    <p:extLst>
      <p:ext uri="{BB962C8B-B14F-4D97-AF65-F5344CB8AC3E}">
        <p14:creationId xmlns:p14="http://schemas.microsoft.com/office/powerpoint/2010/main" val="8809271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303B7CE-A883-0144-BE6D-6BEC2F21DD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6075" y="1937141"/>
            <a:ext cx="5539752" cy="31816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Scheduling: All About Queues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908474"/>
      </p:ext>
    </p:extLst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10820400" cy="6019800"/>
          </a:xfrm>
        </p:spPr>
        <p:txBody>
          <a:bodyPr>
            <a:normAutofit/>
          </a:bodyPr>
          <a:lstStyle/>
          <a:p>
            <a:r>
              <a:rPr lang="en-US" dirty="0"/>
              <a:t>Consider mix of interactive and high throughput apps:</a:t>
            </a:r>
          </a:p>
          <a:p>
            <a:pPr lvl="1"/>
            <a:r>
              <a:rPr lang="en-US" dirty="0"/>
              <a:t>How to best schedule them?</a:t>
            </a:r>
          </a:p>
          <a:p>
            <a:pPr lvl="1"/>
            <a:r>
              <a:rPr lang="en-US" dirty="0"/>
              <a:t>How to recognize one from the other?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 For instance, is Burst Time (observed) useful to decide which application gets CPU time?</a:t>
            </a:r>
          </a:p>
          <a:p>
            <a:pPr lvl="1"/>
            <a:r>
              <a:rPr lang="en-US" dirty="0"/>
              <a:t>Short Bursts </a:t>
            </a:r>
            <a:r>
              <a:rPr lang="en-US" dirty="0">
                <a:sym typeface="Symbol" panose="05050102010706020507" pitchFamily="18" charset="2"/>
              </a:rPr>
              <a:t> Interactivity  High Priority?</a:t>
            </a:r>
          </a:p>
          <a:p>
            <a:pPr marL="457200" lvl="1" indent="0">
              <a:buNone/>
            </a:pPr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Assumptions encoded into many schedulers:</a:t>
            </a:r>
          </a:p>
          <a:p>
            <a:pPr lvl="1"/>
            <a:r>
              <a:rPr lang="en-US" dirty="0"/>
              <a:t>Apps that sleep a lot and have short bursts must be interactive apps – </a:t>
            </a:r>
            <a:br>
              <a:rPr lang="en-US" dirty="0"/>
            </a:br>
            <a:r>
              <a:rPr lang="en-US" dirty="0"/>
              <a:t>they should get high priority</a:t>
            </a:r>
          </a:p>
          <a:p>
            <a:pPr lvl="1"/>
            <a:r>
              <a:rPr lang="en-US" dirty="0"/>
              <a:t>Apps that compute a lot should get low(er?) priority, since they won’t notice intermittent bursts from interactive apps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152400"/>
            <a:ext cx="11887200" cy="533400"/>
          </a:xfrm>
        </p:spPr>
        <p:txBody>
          <a:bodyPr/>
          <a:lstStyle/>
          <a:p>
            <a:r>
              <a:rPr lang="en-US" dirty="0"/>
              <a:t>How to Handle Simultaneous Mix of Diff Types of Apps?</a:t>
            </a:r>
          </a:p>
        </p:txBody>
      </p:sp>
    </p:spTree>
    <p:extLst>
      <p:ext uri="{BB962C8B-B14F-4D97-AF65-F5344CB8AC3E}">
        <p14:creationId xmlns:p14="http://schemas.microsoft.com/office/powerpoint/2010/main" val="2052310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How to Evaluate a Scheduling algorithm?</a:t>
            </a:r>
            <a:endParaRPr lang="en-US" altLang="ko-KR" dirty="0"/>
          </a:p>
        </p:txBody>
      </p:sp>
      <p:sp>
        <p:nvSpPr>
          <p:cNvPr id="633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838200"/>
            <a:ext cx="11658600" cy="5105400"/>
          </a:xfrm>
        </p:spPr>
        <p:txBody>
          <a:bodyPr/>
          <a:lstStyle/>
          <a:p>
            <a:r>
              <a:rPr lang="en-US" altLang="ko-KR" dirty="0"/>
              <a:t>Deterministic modeling</a:t>
            </a:r>
          </a:p>
          <a:p>
            <a:pPr lvl="1"/>
            <a:r>
              <a:rPr lang="en-US" altLang="ko-KR" dirty="0"/>
              <a:t>takes a predetermined workload and compute the performance of each algorithm </a:t>
            </a:r>
            <a:br>
              <a:rPr lang="en-US" altLang="ko-KR" dirty="0"/>
            </a:br>
            <a:r>
              <a:rPr lang="en-US" altLang="ko-KR" dirty="0"/>
              <a:t>for that workload</a:t>
            </a:r>
          </a:p>
          <a:p>
            <a:r>
              <a:rPr lang="en-US" altLang="ko-KR" dirty="0"/>
              <a:t>Queueing models</a:t>
            </a:r>
          </a:p>
          <a:p>
            <a:pPr lvl="1"/>
            <a:r>
              <a:rPr lang="en-US" altLang="ko-KR" dirty="0"/>
              <a:t>Mathematical approach for handling stochastic workloads</a:t>
            </a:r>
          </a:p>
          <a:p>
            <a:r>
              <a:rPr lang="en-US" altLang="ko-KR" dirty="0"/>
              <a:t>Implementation/Simulation:</a:t>
            </a:r>
          </a:p>
          <a:p>
            <a:pPr lvl="1"/>
            <a:r>
              <a:rPr lang="en-US" altLang="ko-KR" dirty="0"/>
              <a:t>Build system which allows actual algorithms </a:t>
            </a:r>
            <a:br>
              <a:rPr lang="en-US" altLang="ko-KR" dirty="0"/>
            </a:br>
            <a:r>
              <a:rPr lang="en-US" altLang="ko-KR" dirty="0"/>
              <a:t>to be run against actual data </a:t>
            </a:r>
          </a:p>
          <a:p>
            <a:pPr lvl="1"/>
            <a:r>
              <a:rPr lang="en-US" altLang="ko-KR" dirty="0"/>
              <a:t>Most flexible/general</a:t>
            </a:r>
          </a:p>
          <a:p>
            <a:endParaRPr lang="en-US" altLang="ko-KR" dirty="0"/>
          </a:p>
        </p:txBody>
      </p:sp>
      <p:pic>
        <p:nvPicPr>
          <p:cNvPr id="633860" name="Picture 4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5" t="8588" r="624" b="9142"/>
          <a:stretch>
            <a:fillRect/>
          </a:stretch>
        </p:blipFill>
        <p:spPr bwMode="auto">
          <a:xfrm>
            <a:off x="6705600" y="3200400"/>
            <a:ext cx="4876800" cy="3040062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013567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3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338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33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3859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08FEA-0761-4830-ABC5-18E6C5CB3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So, Does the OS Schedule Processes or Threads?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9450F-6497-4476-A479-00A8FFAC7C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textbooks use the “old model”—one thread per process</a:t>
            </a:r>
          </a:p>
          <a:p>
            <a:endParaRPr lang="en-US" dirty="0"/>
          </a:p>
          <a:p>
            <a:r>
              <a:rPr lang="en-US" dirty="0"/>
              <a:t>Usually it's really: </a:t>
            </a:r>
            <a:r>
              <a:rPr lang="en-US" b="1" dirty="0"/>
              <a:t>threads</a:t>
            </a:r>
            <a:r>
              <a:rPr lang="en-US" dirty="0"/>
              <a:t> (e.g., in Linux)</a:t>
            </a:r>
          </a:p>
          <a:p>
            <a:endParaRPr lang="en-US" dirty="0"/>
          </a:p>
          <a:p>
            <a:r>
              <a:rPr lang="en-US" dirty="0"/>
              <a:t>One point to notice: switching threads vs. switching processes incurs different costs:</a:t>
            </a:r>
          </a:p>
          <a:p>
            <a:pPr lvl="1"/>
            <a:r>
              <a:rPr lang="en-US" dirty="0"/>
              <a:t>Switch threads: Save/restore registers</a:t>
            </a:r>
          </a:p>
          <a:p>
            <a:pPr lvl="1"/>
            <a:r>
              <a:rPr lang="en-US" dirty="0"/>
              <a:t>Switch processes: Change active address space too!</a:t>
            </a:r>
          </a:p>
          <a:p>
            <a:pPr lvl="2"/>
            <a:r>
              <a:rPr lang="en-US" dirty="0"/>
              <a:t>Expensive</a:t>
            </a:r>
          </a:p>
          <a:p>
            <a:pPr lvl="2"/>
            <a:r>
              <a:rPr lang="en-US" dirty="0"/>
              <a:t>Disrupts caching</a:t>
            </a:r>
          </a:p>
        </p:txBody>
      </p:sp>
    </p:spTree>
    <p:extLst>
      <p:ext uri="{BB962C8B-B14F-4D97-AF65-F5344CB8AC3E}">
        <p14:creationId xmlns:p14="http://schemas.microsoft.com/office/powerpoint/2010/main" val="3371625971"/>
      </p:ext>
    </p:extLst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굴림" panose="020B0600000101010101" pitchFamily="34" charset="-127"/>
              </a:rPr>
              <a:t>Conclusion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10668000" cy="56388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solidFill>
                  <a:schemeClr val="hlink"/>
                </a:solidFill>
                <a:ea typeface="굴림" panose="020B0600000101010101" pitchFamily="34" charset="-127"/>
              </a:rPr>
              <a:t>Round-Robin Scheduling</a:t>
            </a:r>
            <a:r>
              <a:rPr lang="en-US" altLang="ko-KR" dirty="0">
                <a:ea typeface="굴림" panose="020B0600000101010101" pitchFamily="34" charset="-127"/>
              </a:rPr>
              <a:t>: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Give each thread a small amount of CPU time when it executes; cycle between all ready threads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Pros: Better for short jobs </a:t>
            </a:r>
          </a:p>
          <a:p>
            <a:pPr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>
                <a:solidFill>
                  <a:srgbClr val="FF0000"/>
                </a:solidFill>
                <a:ea typeface="굴림" panose="020B0600000101010101" pitchFamily="34" charset="-127"/>
              </a:rPr>
              <a:t>Shortest Job First (SJF)/Shortest Remaining Time First (SRTF):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Run whatever job has the least amount of computation to do/least remaining amount of computation to do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Pros: Optimal (average response time)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Cons: Hard to predict future, Unfair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solidFill>
                  <a:srgbClr val="FF0000"/>
                </a:solidFill>
                <a:ea typeface="굴림" panose="020B0600000101010101" pitchFamily="34" charset="-127"/>
              </a:rPr>
              <a:t>Multi-Level Feedback Scheduling: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Multiple queues of different priorities and scheduling algorithms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Automatic promotion/demotion of process priority in order to approximate SJF/SRTF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solidFill>
                  <a:srgbClr val="FF0000"/>
                </a:solidFill>
                <a:ea typeface="굴림" panose="020B0600000101010101" pitchFamily="34" charset="-127"/>
              </a:rPr>
              <a:t>Lottery Scheduling: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Give each thread a priority-dependent number of tokens </a:t>
            </a:r>
            <a:br>
              <a:rPr lang="en-US" altLang="ko-KR" dirty="0">
                <a:ea typeface="굴림" panose="020B0600000101010101" pitchFamily="34" charset="-127"/>
              </a:rPr>
            </a:br>
            <a:r>
              <a:rPr lang="en-US" altLang="ko-KR" dirty="0">
                <a:ea typeface="굴림" panose="020B0600000101010101" pitchFamily="34" charset="-127"/>
              </a:rPr>
              <a:t>(short </a:t>
            </a:r>
            <a:r>
              <a:rPr lang="en-US" altLang="ko-KR" dirty="0" err="1">
                <a:ea typeface="굴림" panose="020B0600000101010101" pitchFamily="34" charset="-127"/>
              </a:rPr>
              <a:t>tasks</a:t>
            </a:r>
            <a:r>
              <a:rPr lang="en-US" altLang="ko-KR" dirty="0" err="1">
                <a:ea typeface="굴림" panose="020B0600000101010101" pitchFamily="34" charset="-127"/>
                <a:sym typeface="Symbol" panose="05050102010706020507" pitchFamily="18" charset="2"/>
              </a:rPr>
              <a:t>more</a:t>
            </a:r>
            <a:r>
              <a:rPr lang="en-US" altLang="ko-KR" dirty="0">
                <a:ea typeface="굴림" panose="020B0600000101010101" pitchFamily="34" charset="-127"/>
                <a:sym typeface="Symbol" panose="05050102010706020507" pitchFamily="18" charset="2"/>
              </a:rPr>
              <a:t> tokens)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altLang="ko-KR" dirty="0">
              <a:ea typeface="굴림" panose="020B0600000101010101" pitchFamily="34" charset="-127"/>
            </a:endParaRPr>
          </a:p>
          <a:p>
            <a:pPr marL="0" indent="0">
              <a:lnSpc>
                <a:spcPct val="80000"/>
              </a:lnSpc>
              <a:spcBef>
                <a:spcPct val="20000"/>
              </a:spcBef>
              <a:buNone/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FontTx/>
              <a:buNone/>
            </a:pPr>
            <a:endParaRPr lang="en-US" altLang="ko-KR" dirty="0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723325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ea typeface="굴림" panose="020B0600000101010101" pitchFamily="34" charset="-127"/>
              </a:rPr>
              <a:t>Scheduling Assumptions</a:t>
            </a:r>
          </a:p>
        </p:txBody>
      </p:sp>
      <p:sp>
        <p:nvSpPr>
          <p:cNvPr id="575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685800"/>
            <a:ext cx="8686800" cy="5410200"/>
          </a:xfrm>
        </p:spPr>
        <p:txBody>
          <a:bodyPr/>
          <a:lstStyle/>
          <a:p>
            <a:pPr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Many implicit assumptions for CPU scheduling: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One program per user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One thread per program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Programs are independent</a:t>
            </a:r>
          </a:p>
          <a:p>
            <a:pPr marL="457200" lvl="1" indent="0">
              <a:lnSpc>
                <a:spcPct val="85000"/>
              </a:lnSpc>
              <a:spcBef>
                <a:spcPct val="20000"/>
              </a:spcBef>
              <a:buNone/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Clearly, these are unrealistic but they simplify the problem so it can be solved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For instance: is “fair” about fairness among users or programs?  </a:t>
            </a:r>
          </a:p>
          <a:p>
            <a:pPr lvl="2"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If I run one compilation job and you run five, you get five times as much CPU on many operating systems</a:t>
            </a:r>
          </a:p>
          <a:p>
            <a:pPr lvl="2">
              <a:lnSpc>
                <a:spcPct val="85000"/>
              </a:lnSpc>
              <a:spcBef>
                <a:spcPct val="20000"/>
              </a:spcBef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The high-level goal: Dole out CPU time to optimize some desired parameters of system</a:t>
            </a:r>
          </a:p>
          <a:p>
            <a:pPr>
              <a:lnSpc>
                <a:spcPct val="85000"/>
              </a:lnSpc>
              <a:spcBef>
                <a:spcPct val="20000"/>
              </a:spcBef>
            </a:pPr>
            <a:endParaRPr lang="ko-KR" altLang="en-US" dirty="0">
              <a:ea typeface="굴림" panose="020B0600000101010101" pitchFamily="34" charset="-127"/>
            </a:endParaRPr>
          </a:p>
        </p:txBody>
      </p:sp>
      <p:grpSp>
        <p:nvGrpSpPr>
          <p:cNvPr id="575492" name="Group 4"/>
          <p:cNvGrpSpPr>
            <a:grpSpLocks/>
          </p:cNvGrpSpPr>
          <p:nvPr/>
        </p:nvGrpSpPr>
        <p:grpSpPr bwMode="auto">
          <a:xfrm>
            <a:off x="3505200" y="5257801"/>
            <a:ext cx="5028671" cy="1131888"/>
            <a:chOff x="2400" y="1152"/>
            <a:chExt cx="2924" cy="713"/>
          </a:xfrm>
        </p:grpSpPr>
        <p:grpSp>
          <p:nvGrpSpPr>
            <p:cNvPr id="17413" name="Group 5"/>
            <p:cNvGrpSpPr>
              <a:grpSpLocks/>
            </p:cNvGrpSpPr>
            <p:nvPr/>
          </p:nvGrpSpPr>
          <p:grpSpPr bwMode="auto">
            <a:xfrm>
              <a:off x="2400" y="1152"/>
              <a:ext cx="2924" cy="384"/>
              <a:chOff x="672" y="2352"/>
              <a:chExt cx="4639" cy="528"/>
            </a:xfrm>
          </p:grpSpPr>
          <p:sp>
            <p:nvSpPr>
              <p:cNvPr id="17416" name="Rectangle 6"/>
              <p:cNvSpPr>
                <a:spLocks noChangeArrowheads="1"/>
              </p:cNvSpPr>
              <p:nvPr/>
            </p:nvSpPr>
            <p:spPr bwMode="auto">
              <a:xfrm>
                <a:off x="672" y="2352"/>
                <a:ext cx="816" cy="528"/>
              </a:xfrm>
              <a:prstGeom prst="rect">
                <a:avLst/>
              </a:prstGeom>
              <a:solidFill>
                <a:srgbClr val="FF66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5715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sz="1800" b="0" dirty="0">
                    <a:latin typeface="Gill Sans"/>
                  </a:rPr>
                  <a:t>USER1</a:t>
                </a:r>
              </a:p>
            </p:txBody>
          </p:sp>
          <p:sp>
            <p:nvSpPr>
              <p:cNvPr id="17417" name="Rectangle 7"/>
              <p:cNvSpPr>
                <a:spLocks noChangeArrowheads="1"/>
              </p:cNvSpPr>
              <p:nvPr/>
            </p:nvSpPr>
            <p:spPr bwMode="auto">
              <a:xfrm>
                <a:off x="1488" y="2352"/>
                <a:ext cx="1200" cy="528"/>
              </a:xfrm>
              <a:prstGeom prst="rect">
                <a:avLst/>
              </a:prstGeom>
              <a:solidFill>
                <a:srgbClr val="00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5715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sz="1800" dirty="0">
                    <a:latin typeface="Gill Sans Light"/>
                  </a:rPr>
                  <a:t>USER2</a:t>
                </a:r>
              </a:p>
            </p:txBody>
          </p:sp>
          <p:sp>
            <p:nvSpPr>
              <p:cNvPr id="17418" name="Rectangle 8"/>
              <p:cNvSpPr>
                <a:spLocks noChangeArrowheads="1"/>
              </p:cNvSpPr>
              <p:nvPr/>
            </p:nvSpPr>
            <p:spPr bwMode="auto">
              <a:xfrm>
                <a:off x="2688" y="2352"/>
                <a:ext cx="816" cy="528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5715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sz="1800" b="0" dirty="0">
                    <a:latin typeface="Gill Sans"/>
                  </a:rPr>
                  <a:t>USER3</a:t>
                </a:r>
              </a:p>
            </p:txBody>
          </p:sp>
          <p:sp>
            <p:nvSpPr>
              <p:cNvPr id="17419" name="Rectangle 9"/>
              <p:cNvSpPr>
                <a:spLocks noChangeArrowheads="1"/>
              </p:cNvSpPr>
              <p:nvPr/>
            </p:nvSpPr>
            <p:spPr bwMode="auto">
              <a:xfrm>
                <a:off x="3495" y="2352"/>
                <a:ext cx="1104" cy="528"/>
              </a:xfrm>
              <a:prstGeom prst="rect">
                <a:avLst/>
              </a:prstGeom>
              <a:solidFill>
                <a:srgbClr val="FF66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5715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sz="1800" b="0" dirty="0">
                    <a:latin typeface="Gill Sans"/>
                  </a:rPr>
                  <a:t>USER1</a:t>
                </a:r>
              </a:p>
            </p:txBody>
          </p:sp>
          <p:sp>
            <p:nvSpPr>
              <p:cNvPr id="17420" name="Rectangle 10"/>
              <p:cNvSpPr>
                <a:spLocks noChangeArrowheads="1"/>
              </p:cNvSpPr>
              <p:nvPr/>
            </p:nvSpPr>
            <p:spPr bwMode="auto">
              <a:xfrm>
                <a:off x="4608" y="2352"/>
                <a:ext cx="703" cy="528"/>
              </a:xfrm>
              <a:prstGeom prst="rect">
                <a:avLst/>
              </a:prstGeom>
              <a:solidFill>
                <a:srgbClr val="00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5715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lnSpc>
                    <a:spcPct val="80000"/>
                  </a:lnSpc>
                  <a:spcBef>
                    <a:spcPct val="20000"/>
                  </a:spcBef>
                  <a:spcAft>
                    <a:spcPct val="0"/>
                  </a:spcAft>
                  <a:buSzPct val="100000"/>
                  <a:buChar char="•"/>
                  <a:defRPr sz="2000"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>
                  <a:lnSpc>
                    <a:spcPct val="100000"/>
                  </a:lnSpc>
                  <a:spcBef>
                    <a:spcPct val="0"/>
                  </a:spcBef>
                  <a:buSzTx/>
                  <a:buFontTx/>
                  <a:buNone/>
                </a:pPr>
                <a:r>
                  <a:rPr lang="en-US" altLang="en-US" sz="1800" dirty="0">
                    <a:latin typeface="Gill Sans"/>
                  </a:rPr>
                  <a:t>USER2</a:t>
                </a:r>
              </a:p>
            </p:txBody>
          </p:sp>
        </p:grpSp>
        <p:sp>
          <p:nvSpPr>
            <p:cNvPr id="17414" name="Text Box 11"/>
            <p:cNvSpPr txBox="1">
              <a:spLocks noChangeArrowheads="1"/>
            </p:cNvSpPr>
            <p:nvPr/>
          </p:nvSpPr>
          <p:spPr bwMode="auto">
            <a:xfrm>
              <a:off x="2688" y="1535"/>
              <a:ext cx="627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lnSpc>
                  <a:spcPct val="80000"/>
                </a:lnSpc>
                <a:spcBef>
                  <a:spcPct val="20000"/>
                </a:spcBef>
                <a:spcAft>
                  <a:spcPct val="0"/>
                </a:spcAft>
                <a:buSzPct val="100000"/>
                <a:buChar char="•"/>
                <a:defRPr sz="2000"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l">
                <a:lnSpc>
                  <a:spcPct val="100000"/>
                </a:lnSpc>
                <a:spcBef>
                  <a:spcPct val="0"/>
                </a:spcBef>
                <a:buSzTx/>
                <a:buFontTx/>
                <a:buNone/>
              </a:pPr>
              <a:r>
                <a:rPr lang="en-US" altLang="en-US" sz="2800" dirty="0">
                  <a:latin typeface="Gill Sans"/>
                </a:rPr>
                <a:t>Time</a:t>
              </a:r>
              <a:r>
                <a:rPr lang="en-US" altLang="en-US" sz="2800" dirty="0"/>
                <a:t> </a:t>
              </a:r>
            </a:p>
          </p:txBody>
        </p:sp>
        <p:sp>
          <p:nvSpPr>
            <p:cNvPr id="17415" name="Line 12"/>
            <p:cNvSpPr>
              <a:spLocks noChangeShapeType="1"/>
            </p:cNvSpPr>
            <p:nvPr/>
          </p:nvSpPr>
          <p:spPr bwMode="auto">
            <a:xfrm>
              <a:off x="3360" y="1728"/>
              <a:ext cx="104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2498219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75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549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굴림" panose="020B0600000101010101" pitchFamily="34" charset="-127"/>
              </a:rPr>
              <a:t>Assumption: CPU Bursts</a:t>
            </a:r>
          </a:p>
        </p:txBody>
      </p:sp>
      <p:sp>
        <p:nvSpPr>
          <p:cNvPr id="576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4495800"/>
            <a:ext cx="10820400" cy="2057399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Execution model: programs alternate between bursts of CPU and I/O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Program typically uses the CPU for some period of time, then does I/O, then uses CPU again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Each scheduling decision is about which job to give to the CPU for use in next CPU burst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With </a:t>
            </a:r>
            <a:r>
              <a:rPr lang="en-US" altLang="ko-KR" dirty="0" err="1">
                <a:ea typeface="굴림" panose="020B0600000101010101" pitchFamily="34" charset="-127"/>
              </a:rPr>
              <a:t>timeslicing</a:t>
            </a:r>
            <a:r>
              <a:rPr lang="en-US" altLang="ko-KR" dirty="0">
                <a:ea typeface="굴림" panose="020B0600000101010101" pitchFamily="34" charset="-127"/>
              </a:rPr>
              <a:t>, thread may be forced to give up CPU before finishing current CPU burst</a:t>
            </a:r>
          </a:p>
        </p:txBody>
      </p:sp>
      <p:pic>
        <p:nvPicPr>
          <p:cNvPr id="18436" name="Picture 5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032" t="789" r="30032" b="1576"/>
          <a:stretch>
            <a:fillRect/>
          </a:stretch>
        </p:blipFill>
        <p:spPr bwMode="auto">
          <a:xfrm>
            <a:off x="2743200" y="646113"/>
            <a:ext cx="2108200" cy="3429000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437" name="Picture 6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6" t="6123" r="418" b="6123"/>
          <a:stretch>
            <a:fillRect/>
          </a:stretch>
        </p:blipFill>
        <p:spPr bwMode="auto">
          <a:xfrm>
            <a:off x="5181600" y="990601"/>
            <a:ext cx="4330700" cy="2879725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438" name="Text Box 7"/>
          <p:cNvSpPr txBox="1">
            <a:spLocks noChangeArrowheads="1"/>
          </p:cNvSpPr>
          <p:nvPr/>
        </p:nvSpPr>
        <p:spPr bwMode="auto">
          <a:xfrm>
            <a:off x="5867400" y="1370013"/>
            <a:ext cx="35573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SzPct val="100000"/>
              <a:buChar char="•"/>
              <a:defRPr sz="2000"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SzTx/>
              <a:buFontTx/>
              <a:buNone/>
            </a:pPr>
            <a:r>
              <a:rPr lang="en-US" altLang="en-US" sz="1800" dirty="0">
                <a:solidFill>
                  <a:schemeClr val="hlink"/>
                </a:solidFill>
              </a:rPr>
              <a:t>Weighted toward small bursts</a:t>
            </a:r>
          </a:p>
        </p:txBody>
      </p:sp>
      <p:sp>
        <p:nvSpPr>
          <p:cNvPr id="18439" name="Freeform 8"/>
          <p:cNvSpPr>
            <a:spLocks/>
          </p:cNvSpPr>
          <p:nvPr/>
        </p:nvSpPr>
        <p:spPr bwMode="auto">
          <a:xfrm>
            <a:off x="5791200" y="1676400"/>
            <a:ext cx="914400" cy="495300"/>
          </a:xfrm>
          <a:custGeom>
            <a:avLst/>
            <a:gdLst>
              <a:gd name="T0" fmla="*/ 914400 w 576"/>
              <a:gd name="T1" fmla="*/ 0 h 312"/>
              <a:gd name="T2" fmla="*/ 533400 w 576"/>
              <a:gd name="T3" fmla="*/ 457200 h 312"/>
              <a:gd name="T4" fmla="*/ 0 w 576"/>
              <a:gd name="T5" fmla="*/ 228600 h 31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576" h="312">
                <a:moveTo>
                  <a:pt x="576" y="0"/>
                </a:moveTo>
                <a:cubicBezTo>
                  <a:pt x="504" y="132"/>
                  <a:pt x="432" y="264"/>
                  <a:pt x="336" y="288"/>
                </a:cubicBezTo>
                <a:cubicBezTo>
                  <a:pt x="240" y="312"/>
                  <a:pt x="120" y="228"/>
                  <a:pt x="0" y="144"/>
                </a:cubicBezTo>
              </a:path>
            </a:pathLst>
          </a:custGeom>
          <a:noFill/>
          <a:ln w="57150" cap="flat" cmpd="sng">
            <a:solidFill>
              <a:schemeClr val="hlink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178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5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651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ea typeface="굴림" panose="020B0600000101010101" pitchFamily="34" charset="-127"/>
              </a:rPr>
              <a:t>Scheduling Policy Goals/Criteria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19200"/>
            <a:ext cx="11125200" cy="5486400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Minimize Response Time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Minimize elapsed time to do an operation (or job)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en-US" altLang="ko-KR" dirty="0">
              <a:ea typeface="굴림" panose="020B0600000101010101" pitchFamily="34" charset="-127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 Maximize Throughput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Maximize operations (or jobs) per second</a:t>
            </a:r>
          </a:p>
          <a:p>
            <a:pPr marL="457200" lvl="1" indent="0">
              <a:lnSpc>
                <a:spcPct val="80000"/>
              </a:lnSpc>
              <a:spcBef>
                <a:spcPct val="20000"/>
              </a:spcBef>
              <a:buNone/>
            </a:pPr>
            <a:endParaRPr lang="en-US" altLang="ko-KR" dirty="0">
              <a:ea typeface="굴림" panose="020B0600000101010101" pitchFamily="34" charset="-127"/>
            </a:endParaRPr>
          </a:p>
          <a:p>
            <a:pPr marL="457200" lvl="1" indent="0">
              <a:lnSpc>
                <a:spcPct val="80000"/>
              </a:lnSpc>
              <a:spcBef>
                <a:spcPct val="20000"/>
              </a:spcBef>
              <a:buNone/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Fairness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Share CPU among users in some equitable way</a:t>
            </a:r>
          </a:p>
        </p:txBody>
      </p:sp>
    </p:spTree>
    <p:extLst>
      <p:ext uri="{BB962C8B-B14F-4D97-AF65-F5344CB8AC3E}">
        <p14:creationId xmlns:p14="http://schemas.microsoft.com/office/powerpoint/2010/main" val="829628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ea typeface="굴림" panose="020B0600000101010101" pitchFamily="34" charset="-127"/>
              </a:rPr>
              <a:t>Scheduling Policy Goals/Criteria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828800"/>
            <a:ext cx="11125200" cy="5943600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Minimize Response Time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altLang="ko-KR" dirty="0">
              <a:ea typeface="굴림" panose="020B0600000101010101" pitchFamily="34" charset="-127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solidFill>
                  <a:srgbClr val="FF0000"/>
                </a:solidFill>
                <a:ea typeface="굴림" panose="020B0600000101010101" pitchFamily="34" charset="-127"/>
              </a:rPr>
              <a:t>Minimize elapsed time to do an operation (or job)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en-US" altLang="ko-KR" dirty="0">
              <a:solidFill>
                <a:srgbClr val="FF0000"/>
              </a:solidFill>
              <a:ea typeface="굴림" panose="020B0600000101010101" pitchFamily="34" charset="-127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Response time is what the user sees: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Time to echo a keystroke in editor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Time to compile a program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Real-time Tasks: Must meet deadlines imposed by World</a:t>
            </a:r>
          </a:p>
          <a:p>
            <a:pPr marL="0" indent="0">
              <a:lnSpc>
                <a:spcPct val="80000"/>
              </a:lnSpc>
              <a:spcBef>
                <a:spcPct val="20000"/>
              </a:spcBef>
              <a:buNone/>
            </a:pPr>
            <a:endParaRPr lang="en-US" altLang="ko-KR" dirty="0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76338826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ea typeface="굴림" panose="020B0600000101010101" pitchFamily="34" charset="-127"/>
              </a:rPr>
              <a:t>Scheduling Policy Goals/Criteria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11125200" cy="5943600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Maximize Throughput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endParaRPr lang="en-US" altLang="ko-KR" dirty="0">
              <a:ea typeface="굴림" panose="020B0600000101010101" pitchFamily="34" charset="-127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solidFill>
                  <a:srgbClr val="FF0000"/>
                </a:solidFill>
                <a:ea typeface="굴림" panose="020B0600000101010101" pitchFamily="34" charset="-127"/>
              </a:rPr>
              <a:t>Maximize operations (or jobs) per second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en-US" altLang="ko-KR" dirty="0">
              <a:solidFill>
                <a:srgbClr val="FF0000"/>
              </a:solidFill>
              <a:ea typeface="굴림" panose="020B0600000101010101" pitchFamily="34" charset="-127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Throughput related to response time, but not identical: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Minimizing response time will lead to more context switching than if you only maximized throughput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endParaRPr lang="en-US" altLang="ko-KR" dirty="0">
              <a:ea typeface="굴림" panose="020B0600000101010101" pitchFamily="34" charset="-127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Two parts to maximizing throughput</a:t>
            </a:r>
          </a:p>
          <a:p>
            <a:pPr lvl="1">
              <a:lnSpc>
                <a:spcPct val="80000"/>
              </a:lnSpc>
              <a:spcBef>
                <a:spcPct val="20000"/>
              </a:spcBef>
            </a:pPr>
            <a:endParaRPr lang="en-US" altLang="ko-KR" dirty="0">
              <a:ea typeface="굴림" panose="020B0600000101010101" pitchFamily="34" charset="-127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Minimize overhead (for example, context-switching)</a:t>
            </a: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endParaRPr lang="en-US" altLang="ko-KR" dirty="0">
              <a:ea typeface="굴림" panose="020B0600000101010101" pitchFamily="34" charset="-127"/>
            </a:endParaRPr>
          </a:p>
          <a:p>
            <a:pPr lvl="2">
              <a:lnSpc>
                <a:spcPct val="8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Efficient use of resources (CPU, disk, memory, </a:t>
            </a:r>
            <a:r>
              <a:rPr lang="en-US" altLang="ko-KR" dirty="0" err="1">
                <a:ea typeface="굴림" panose="020B0600000101010101" pitchFamily="34" charset="-127"/>
              </a:rPr>
              <a:t>etc</a:t>
            </a:r>
            <a:r>
              <a:rPr lang="en-US" altLang="ko-KR" dirty="0">
                <a:ea typeface="굴림" panose="020B0600000101010101" pitchFamily="34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25525980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8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Gill Sans Ligh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71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>
            <a:latin typeface="Gill Sans Light"/>
          </a:defRPr>
        </a:defPPr>
      </a:lstStyle>
    </a:txDef>
  </a:objectDefaults>
  <a:extraClrSchemeLst>
    <a:extraClrScheme>
      <a:clrScheme name="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Pages>60</Pages>
  <Words>3553</Words>
  <Application>Microsoft Office PowerPoint</Application>
  <PresentationFormat>Widescreen</PresentationFormat>
  <Paragraphs>684</Paragraphs>
  <Slides>43</Slides>
  <Notes>42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9" baseType="lpstr">
      <vt:lpstr>Comic Sans MS</vt:lpstr>
      <vt:lpstr>Consolas</vt:lpstr>
      <vt:lpstr>Gill Sans</vt:lpstr>
      <vt:lpstr>Gill Sans Light</vt:lpstr>
      <vt:lpstr>Helvetica</vt:lpstr>
      <vt:lpstr>Office</vt:lpstr>
      <vt:lpstr>CS162 Operating Systems and Systems Programming Lecture 10  Scheduling 1: Concepts and Classic Policies </vt:lpstr>
      <vt:lpstr>Goal for Today</vt:lpstr>
      <vt:lpstr>Recall: Scheduling</vt:lpstr>
      <vt:lpstr>Scheduling: All About Queues</vt:lpstr>
      <vt:lpstr>Scheduling Assumptions</vt:lpstr>
      <vt:lpstr>Assumption: CPU Bursts</vt:lpstr>
      <vt:lpstr>Scheduling Policy Goals/Criteria</vt:lpstr>
      <vt:lpstr>Scheduling Policy Goals/Criteria</vt:lpstr>
      <vt:lpstr>Scheduling Policy Goals/Criteria</vt:lpstr>
      <vt:lpstr>Scheduling Policy Goals/Criteria</vt:lpstr>
      <vt:lpstr>Useful metrics</vt:lpstr>
      <vt:lpstr>First-Come, First-Served (FCFS) Scheduling</vt:lpstr>
      <vt:lpstr>Convoy effect</vt:lpstr>
      <vt:lpstr>FCFS Scheduling (Cont.)</vt:lpstr>
      <vt:lpstr>Round Robin (RR) Scheduling</vt:lpstr>
      <vt:lpstr>The magic number</vt:lpstr>
      <vt:lpstr>Example of RR with Time Quantum = 20</vt:lpstr>
      <vt:lpstr>Decrease Response Time</vt:lpstr>
      <vt:lpstr>Same Response Time</vt:lpstr>
      <vt:lpstr>Increase Response Time</vt:lpstr>
      <vt:lpstr>How to Implement RR in the Kernel?</vt:lpstr>
      <vt:lpstr>Round-Robin Discussion</vt:lpstr>
      <vt:lpstr>Comparisons between FCFS and Round Robin</vt:lpstr>
      <vt:lpstr>Earlier Example with Different Time Quantum</vt:lpstr>
      <vt:lpstr>Handling Differences in Importance: Strict Priority Scheduling</vt:lpstr>
      <vt:lpstr>Scheduling Fairness</vt:lpstr>
      <vt:lpstr>Scheduling Fairness</vt:lpstr>
      <vt:lpstr>What if we Knew the Future?</vt:lpstr>
      <vt:lpstr>Discussion</vt:lpstr>
      <vt:lpstr>Example to illustrate benefits of SRTF</vt:lpstr>
      <vt:lpstr>SRTF Example continued:</vt:lpstr>
      <vt:lpstr>SRTF Further discussion</vt:lpstr>
      <vt:lpstr>Predicting the Length of the Next CPU Burst</vt:lpstr>
      <vt:lpstr>Lottery Scheduling</vt:lpstr>
      <vt:lpstr>Lottery Scheduling Example (Cont.)</vt:lpstr>
      <vt:lpstr>Multi-Level Feedback Scheduling</vt:lpstr>
      <vt:lpstr>Scheduling Details</vt:lpstr>
      <vt:lpstr>Scheduling Details</vt:lpstr>
      <vt:lpstr>Multi-Core Scheduling</vt:lpstr>
      <vt:lpstr>How to Handle Simultaneous Mix of Diff Types of Apps?</vt:lpstr>
      <vt:lpstr>How to Evaluate a Scheduling algorithm?</vt:lpstr>
      <vt:lpstr>So, Does the OS Schedule Processes or Threads?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/>
  <cp:lastModifiedBy/>
  <cp:revision>1</cp:revision>
  <dcterms:created xsi:type="dcterms:W3CDTF">2021-02-23T23:05:17Z</dcterms:created>
  <dcterms:modified xsi:type="dcterms:W3CDTF">2021-02-23T23:05:25Z</dcterms:modified>
</cp:coreProperties>
</file>